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56" r:id="rId2"/>
    <p:sldId id="262" r:id="rId3"/>
    <p:sldId id="263" r:id="rId4"/>
    <p:sldId id="258" r:id="rId5"/>
    <p:sldId id="257" r:id="rId6"/>
    <p:sldId id="265" r:id="rId7"/>
    <p:sldId id="266" r:id="rId8"/>
    <p:sldId id="267" r:id="rId9"/>
    <p:sldId id="268" r:id="rId10"/>
    <p:sldId id="269" r:id="rId11"/>
    <p:sldId id="264" r:id="rId12"/>
    <p:sldId id="259" r:id="rId13"/>
    <p:sldId id="260" r:id="rId14"/>
    <p:sldId id="270" r:id="rId15"/>
    <p:sldId id="286" r:id="rId16"/>
    <p:sldId id="303" r:id="rId17"/>
    <p:sldId id="287" r:id="rId18"/>
    <p:sldId id="261" r:id="rId19"/>
    <p:sldId id="274" r:id="rId20"/>
    <p:sldId id="272" r:id="rId21"/>
    <p:sldId id="279" r:id="rId22"/>
    <p:sldId id="298" r:id="rId23"/>
    <p:sldId id="299" r:id="rId24"/>
    <p:sldId id="304" r:id="rId25"/>
    <p:sldId id="275" r:id="rId26"/>
    <p:sldId id="276" r:id="rId27"/>
    <p:sldId id="273" r:id="rId28"/>
    <p:sldId id="293" r:id="rId29"/>
    <p:sldId id="278" r:id="rId30"/>
    <p:sldId id="280" r:id="rId31"/>
    <p:sldId id="289" r:id="rId32"/>
    <p:sldId id="291" r:id="rId33"/>
    <p:sldId id="282" r:id="rId34"/>
    <p:sldId id="283" r:id="rId35"/>
    <p:sldId id="295" r:id="rId36"/>
    <p:sldId id="294" r:id="rId37"/>
    <p:sldId id="296" r:id="rId38"/>
    <p:sldId id="292" r:id="rId39"/>
    <p:sldId id="297" r:id="rId40"/>
    <p:sldId id="300" r:id="rId41"/>
    <p:sldId id="301" r:id="rId42"/>
    <p:sldId id="302" r:id="rId4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E8163-22EA-45DF-B9D1-84D2DA2A3542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2A357-A41E-4543-B02F-4144BF7A3B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176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2A357-A41E-4543-B02F-4144BF7A3B1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02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«</a:t>
            </a:r>
            <a:r>
              <a:rPr lang="ru-RU" b="1" dirty="0"/>
              <a:t>Проектная деятельность</a:t>
            </a:r>
            <a:r>
              <a:rPr lang="ru-RU" dirty="0"/>
              <a:t>  </a:t>
            </a:r>
            <a:br>
              <a:rPr lang="ru-RU" dirty="0"/>
            </a:br>
            <a:r>
              <a:rPr lang="ru-RU" dirty="0"/>
              <a:t>как один из путей  развития профессиональных компетентностей педагогов как фактор достижения высокого качества образования и воспитания обучающихся в условиях реализации ФГОС»</a:t>
            </a:r>
            <a:br>
              <a:rPr lang="ru-RU" dirty="0"/>
            </a:br>
            <a:r>
              <a:rPr lang="ru-RU" dirty="0"/>
              <a:t> </a:t>
            </a:r>
            <a:br>
              <a:rPr lang="ru-RU" dirty="0"/>
            </a:br>
            <a:r>
              <a:rPr lang="ru-RU" sz="2200" b="1" dirty="0" smtClean="0"/>
              <a:t>автор: </a:t>
            </a:r>
            <a:r>
              <a:rPr lang="ru-RU" sz="2200" b="1" dirty="0" err="1" smtClean="0"/>
              <a:t>Ткалич</a:t>
            </a:r>
            <a:r>
              <a:rPr lang="ru-RU" sz="2200" b="1" dirty="0" smtClean="0"/>
              <a:t> </a:t>
            </a:r>
            <a:r>
              <a:rPr lang="ru-RU" sz="2200" b="1" dirty="0"/>
              <a:t>О.С</a:t>
            </a:r>
            <a:r>
              <a:rPr lang="ru-RU" sz="2200" b="1" dirty="0" smtClean="0"/>
              <a:t>. 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617316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pPr lvl="0" algn="l"/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Умения учета и оценки результатов педагогической деятельности: </a:t>
            </a:r>
            <a:br>
              <a:rPr lang="ru-RU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самоанализ и анализ образовательного процесса и результатов деятельности учителя; </a:t>
            </a:r>
            <a:b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определение нового комплекса педагогических задач.</a:t>
            </a:r>
          </a:p>
        </p:txBody>
      </p:sp>
    </p:spTree>
    <p:extLst>
      <p:ext uri="{BB962C8B-B14F-4D97-AF65-F5344CB8AC3E}">
        <p14:creationId xmlns:p14="http://schemas.microsoft.com/office/powerpoint/2010/main" val="4090324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435280" cy="6264696"/>
          </a:xfrm>
        </p:spPr>
        <p:txBody>
          <a:bodyPr>
            <a:normAutofit lnSpcReduction="10000"/>
          </a:bodyPr>
          <a:lstStyle/>
          <a:p>
            <a:r>
              <a:rPr lang="ru-RU" sz="4000" b="1" dirty="0"/>
              <a:t>Главной задачей </a:t>
            </a:r>
            <a:r>
              <a:rPr lang="ru-RU" sz="4000" dirty="0"/>
              <a:t>подготовки  </a:t>
            </a:r>
            <a:r>
              <a:rPr lang="ru-RU" sz="4000" b="1" dirty="0"/>
              <a:t>учителей</a:t>
            </a:r>
            <a:r>
              <a:rPr lang="ru-RU" sz="4000" dirty="0"/>
              <a:t> к </a:t>
            </a:r>
            <a:r>
              <a:rPr lang="ru-RU" sz="4000" b="1" dirty="0"/>
              <a:t>проектной деятельности</a:t>
            </a:r>
            <a:r>
              <a:rPr lang="ru-RU" sz="4000" dirty="0"/>
              <a:t> является </a:t>
            </a:r>
            <a:r>
              <a: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обучение их созданию развивающей среды, условий</a:t>
            </a:r>
            <a:r>
              <a:rPr lang="ru-RU" sz="4000" dirty="0"/>
              <a:t> </a:t>
            </a:r>
            <a:r>
              <a: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для эффективного развития личности каждого ребенка</a:t>
            </a:r>
            <a:r>
              <a:rPr lang="ru-RU" sz="4000" dirty="0"/>
              <a:t>, при которых учащийся рассматривается как активный участник процесса познания, а не как объект, пассивно воспринимающий информацию.</a:t>
            </a:r>
          </a:p>
        </p:txBody>
      </p:sp>
    </p:spTree>
    <p:extLst>
      <p:ext uri="{BB962C8B-B14F-4D97-AF65-F5344CB8AC3E}">
        <p14:creationId xmlns:p14="http://schemas.microsoft.com/office/powerpoint/2010/main" val="2239241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63272" cy="18002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Результатом успешной проектной деятельности педагога являются сформированные умения: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988840"/>
            <a:ext cx="8712968" cy="4752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ставить реальные цели деятельности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распределение и кооперация учебного труда в мини- группах, в парах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обозначение проблем и организация обучающихся в процессе решения учебной задачи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-установление субъект-субъектных отношений - организация бесконфликтной среды в классе с целью сохранения эмоциональной устойчивости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обучение учащихся публичному представлению результатов проектной деятельности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взаимодействие и помощь обучающимся при возникновении трудностей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подведение итогов – объективная оценка </a:t>
            </a:r>
          </a:p>
        </p:txBody>
      </p:sp>
    </p:spTree>
    <p:extLst>
      <p:ext uri="{BB962C8B-B14F-4D97-AF65-F5344CB8AC3E}">
        <p14:creationId xmlns:p14="http://schemas.microsoft.com/office/powerpoint/2010/main" val="3179866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610669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Проектная деятельность</a:t>
            </a:r>
            <a:r>
              <a:rPr lang="ru-RU" dirty="0"/>
              <a:t> ставит каждого </a:t>
            </a:r>
            <a:r>
              <a:rPr lang="ru-RU" b="1" dirty="0"/>
              <a:t>ученика</a:t>
            </a:r>
            <a:r>
              <a:rPr lang="ru-RU" dirty="0"/>
              <a:t> в позицию активного участника: </a:t>
            </a:r>
            <a:br>
              <a:rPr lang="ru-RU" dirty="0"/>
            </a:br>
            <a:r>
              <a:rPr lang="ru-RU" dirty="0"/>
              <a:t>- </a:t>
            </a:r>
            <a:r>
              <a:rPr lang="ru-RU" b="1" dirty="0"/>
              <a:t>дает</a:t>
            </a:r>
            <a:r>
              <a:rPr lang="ru-RU" dirty="0"/>
              <a:t> возможность реализовать </a:t>
            </a:r>
            <a:r>
              <a:rPr lang="ru-RU" b="1" dirty="0"/>
              <a:t>индивидуальные замыслы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- </a:t>
            </a:r>
            <a:r>
              <a:rPr lang="ru-RU" b="1" dirty="0"/>
              <a:t>формирует умения поиска информации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- </a:t>
            </a:r>
            <a:r>
              <a:rPr lang="ru-RU" b="1" dirty="0"/>
              <a:t>учит</a:t>
            </a:r>
            <a:r>
              <a:rPr lang="ru-RU" dirty="0"/>
              <a:t> слаженно </a:t>
            </a:r>
            <a:r>
              <a:rPr lang="ru-RU" b="1" dirty="0"/>
              <a:t>работать в команде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6916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931224" cy="764704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учеников: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856984" cy="5832648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dirty="0"/>
              <a:t>2 классы: </a:t>
            </a:r>
          </a:p>
          <a:p>
            <a:r>
              <a:rPr lang="en-US" sz="8000" dirty="0"/>
              <a:t>1) </a:t>
            </a:r>
            <a:r>
              <a:rPr lang="ru-RU" sz="8000" dirty="0"/>
              <a:t>книжки «Алфавит»</a:t>
            </a:r>
            <a:r>
              <a:rPr lang="en-US" sz="8000" dirty="0"/>
              <a:t> . “My English Alphabet”</a:t>
            </a:r>
            <a:endParaRPr lang="ru-RU" sz="8000" dirty="0"/>
          </a:p>
          <a:p>
            <a:r>
              <a:rPr lang="en-US" sz="8000" dirty="0"/>
              <a:t>2) </a:t>
            </a:r>
            <a:r>
              <a:rPr lang="ru-RU" sz="8000" dirty="0"/>
              <a:t>Моя семья</a:t>
            </a:r>
            <a:r>
              <a:rPr lang="en-US" sz="8000" dirty="0"/>
              <a:t>.</a:t>
            </a:r>
            <a:r>
              <a:rPr lang="ru-RU" sz="8000" dirty="0"/>
              <a:t> </a:t>
            </a:r>
            <a:r>
              <a:rPr lang="en-US" sz="8000" dirty="0"/>
              <a:t>“My Family”</a:t>
            </a:r>
            <a:endParaRPr lang="ru-RU" sz="8000" dirty="0"/>
          </a:p>
          <a:p>
            <a:r>
              <a:rPr lang="ru-RU" sz="8000" b="1" dirty="0"/>
              <a:t>4 классы:</a:t>
            </a:r>
          </a:p>
          <a:p>
            <a:r>
              <a:rPr lang="en-US" sz="8000" dirty="0"/>
              <a:t>1) </a:t>
            </a:r>
            <a:r>
              <a:rPr lang="ru-RU" sz="8000" dirty="0"/>
              <a:t>Достопримечательности Санкт-Петербурга</a:t>
            </a:r>
            <a:r>
              <a:rPr lang="en-US" sz="8000" dirty="0"/>
              <a:t>   “Saint-Petersburg Sights”</a:t>
            </a:r>
            <a:endParaRPr lang="ru-RU" sz="8000" dirty="0"/>
          </a:p>
          <a:p>
            <a:r>
              <a:rPr lang="en-US" sz="8000" dirty="0"/>
              <a:t>2) </a:t>
            </a:r>
            <a:r>
              <a:rPr lang="ru-RU" sz="8000" dirty="0"/>
              <a:t>Карта моего района/ как добраться?  </a:t>
            </a:r>
            <a:r>
              <a:rPr lang="en-US" sz="8000" dirty="0"/>
              <a:t>“My location: How can I get to…?</a:t>
            </a:r>
          </a:p>
          <a:p>
            <a:r>
              <a:rPr lang="en-US" sz="8000" dirty="0"/>
              <a:t>3) </a:t>
            </a:r>
            <a:r>
              <a:rPr lang="ru-RU" sz="8000" dirty="0"/>
              <a:t>Карта сокровищ </a:t>
            </a:r>
            <a:r>
              <a:rPr lang="en-US" sz="8000" dirty="0"/>
              <a:t>“My Treasure Map”</a:t>
            </a:r>
          </a:p>
          <a:p>
            <a:r>
              <a:rPr lang="en-US" sz="8000" b="1" dirty="0"/>
              <a:t>6 </a:t>
            </a:r>
            <a:r>
              <a:rPr lang="ru-RU" sz="8000" b="1" dirty="0"/>
              <a:t>классы: </a:t>
            </a:r>
            <a:r>
              <a:rPr lang="ru-RU" sz="8000" dirty="0"/>
              <a:t> </a:t>
            </a:r>
            <a:r>
              <a:rPr lang="en-US" sz="8000" dirty="0"/>
              <a:t>1) </a:t>
            </a:r>
            <a:r>
              <a:rPr lang="ru-RU" sz="8000" dirty="0"/>
              <a:t>Рецепты</a:t>
            </a:r>
            <a:r>
              <a:rPr lang="en-US" sz="8000" dirty="0"/>
              <a:t>.  “Recipe”</a:t>
            </a:r>
          </a:p>
          <a:p>
            <a:r>
              <a:rPr lang="en-US" sz="8000" b="1" dirty="0"/>
              <a:t>7 </a:t>
            </a:r>
            <a:r>
              <a:rPr lang="ru-RU" sz="8000" b="1" dirty="0"/>
              <a:t>классы: </a:t>
            </a:r>
            <a:r>
              <a:rPr lang="en-US" sz="8000" b="1" dirty="0"/>
              <a:t> </a:t>
            </a:r>
            <a:r>
              <a:rPr lang="en-US" sz="8000" dirty="0"/>
              <a:t>1) </a:t>
            </a:r>
            <a:r>
              <a:rPr lang="ru-RU" sz="8000" dirty="0"/>
              <a:t>Национальности России </a:t>
            </a:r>
            <a:r>
              <a:rPr lang="en-US" sz="8000" dirty="0"/>
              <a:t>.“The Nations of Russia”</a:t>
            </a:r>
          </a:p>
          <a:p>
            <a:endParaRPr lang="en-US" sz="8000" dirty="0"/>
          </a:p>
          <a:p>
            <a:r>
              <a:rPr lang="en-US" sz="8000" b="1" dirty="0"/>
              <a:t>8 </a:t>
            </a:r>
            <a:r>
              <a:rPr lang="ru-RU" sz="8000" b="1" dirty="0"/>
              <a:t>классы: </a:t>
            </a:r>
          </a:p>
          <a:p>
            <a:r>
              <a:rPr lang="en-US" sz="8000" dirty="0"/>
              <a:t>1) </a:t>
            </a:r>
            <a:r>
              <a:rPr lang="ru-RU" sz="8000" dirty="0"/>
              <a:t>Известные композиторы </a:t>
            </a:r>
            <a:r>
              <a:rPr lang="en-US" sz="8000" dirty="0"/>
              <a:t>.“Famous composers”</a:t>
            </a:r>
          </a:p>
          <a:p>
            <a:r>
              <a:rPr lang="en-US" sz="8000" dirty="0"/>
              <a:t>2) </a:t>
            </a:r>
            <a:r>
              <a:rPr lang="ru-RU" sz="8000" dirty="0"/>
              <a:t>Мой дом</a:t>
            </a:r>
            <a:r>
              <a:rPr lang="en-US" sz="8000" dirty="0"/>
              <a:t>.</a:t>
            </a:r>
            <a:r>
              <a:rPr lang="ru-RU" sz="8000" dirty="0"/>
              <a:t>  </a:t>
            </a:r>
            <a:r>
              <a:rPr lang="en-US" sz="8000" dirty="0"/>
              <a:t>“No place like Home: My Future House”</a:t>
            </a:r>
          </a:p>
          <a:p>
            <a:r>
              <a:rPr lang="en-US" sz="8000" dirty="0">
                <a:cs typeface="Times New Roman" panose="02020603050405020304" pitchFamily="18" charset="0"/>
              </a:rPr>
              <a:t>3) </a:t>
            </a:r>
            <a:r>
              <a:rPr lang="ru-RU" sz="8000" dirty="0">
                <a:cs typeface="Times New Roman" panose="02020603050405020304" pitchFamily="18" charset="0"/>
              </a:rPr>
              <a:t>Опросник </a:t>
            </a:r>
            <a:r>
              <a:rPr lang="en-US" sz="8000" dirty="0">
                <a:cs typeface="Times New Roman" panose="02020603050405020304" pitchFamily="18" charset="0"/>
              </a:rPr>
              <a:t>: “</a:t>
            </a:r>
            <a:r>
              <a:rPr lang="ru-RU" sz="8000" dirty="0">
                <a:cs typeface="Times New Roman" panose="02020603050405020304" pitchFamily="18" charset="0"/>
              </a:rPr>
              <a:t>Наша школьная столовая</a:t>
            </a:r>
            <a:r>
              <a:rPr lang="en-US" sz="8000" dirty="0">
                <a:cs typeface="Times New Roman" panose="02020603050405020304" pitchFamily="18" charset="0"/>
              </a:rPr>
              <a:t>”</a:t>
            </a:r>
            <a:r>
              <a:rPr lang="ru-RU" sz="8000" dirty="0">
                <a:cs typeface="Times New Roman" panose="02020603050405020304" pitchFamily="18" charset="0"/>
              </a:rPr>
              <a:t> </a:t>
            </a:r>
            <a:r>
              <a:rPr lang="en-US" sz="8000" dirty="0">
                <a:cs typeface="Times New Roman" panose="02020603050405020304" pitchFamily="18" charset="0"/>
              </a:rPr>
              <a:t> Questionnaire : “Our school canteen”</a:t>
            </a:r>
            <a:endParaRPr lang="en-US" sz="8000" dirty="0"/>
          </a:p>
          <a:p>
            <a:r>
              <a:rPr lang="en-US" sz="8000" dirty="0"/>
              <a:t>4) </a:t>
            </a:r>
            <a:r>
              <a:rPr lang="ru-RU" sz="8000" dirty="0"/>
              <a:t>Еда: Ты –то, что ты ешь</a:t>
            </a:r>
            <a:r>
              <a:rPr lang="en-US" sz="8000" dirty="0"/>
              <a:t>. </a:t>
            </a:r>
            <a:r>
              <a:rPr lang="ru-RU" sz="8000" dirty="0"/>
              <a:t> </a:t>
            </a:r>
            <a:r>
              <a:rPr lang="en-US" sz="8000" dirty="0"/>
              <a:t>“Food: You are what you eat”</a:t>
            </a:r>
            <a:endParaRPr lang="ru-RU" sz="8000" dirty="0"/>
          </a:p>
          <a:p>
            <a:r>
              <a:rPr lang="en-US" sz="8000" dirty="0"/>
              <a:t>5) </a:t>
            </a:r>
            <a:r>
              <a:rPr lang="ru-RU" sz="8000" dirty="0"/>
              <a:t>Предвыборная программа по школьному сообществу </a:t>
            </a:r>
            <a:r>
              <a:rPr lang="en-US" sz="8000" dirty="0"/>
              <a:t>. </a:t>
            </a:r>
            <a:r>
              <a:rPr lang="ru-RU" sz="8000" dirty="0"/>
              <a:t>Условные предложения 0/1 типа</a:t>
            </a:r>
            <a:r>
              <a:rPr lang="en-US" sz="8000" dirty="0"/>
              <a:t>. </a:t>
            </a:r>
            <a:r>
              <a:rPr lang="ru-RU" sz="8000" dirty="0"/>
              <a:t> </a:t>
            </a:r>
            <a:r>
              <a:rPr lang="en-US" sz="8000" dirty="0"/>
              <a:t>“Election Leaflet for a  Student Party”( Conditionals)</a:t>
            </a:r>
          </a:p>
          <a:p>
            <a:r>
              <a:rPr lang="en-US" sz="8000" dirty="0"/>
              <a:t>6) </a:t>
            </a:r>
            <a:r>
              <a:rPr lang="ru-RU" sz="8000" dirty="0"/>
              <a:t>Наш мир через 10 лет </a:t>
            </a:r>
            <a:r>
              <a:rPr lang="en-US" sz="8000" dirty="0"/>
              <a:t>“Our World in 10 Years”</a:t>
            </a:r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0643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80728"/>
            <a:ext cx="2808312" cy="43924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300" b="1" dirty="0"/>
              <a:t>2 классы:</a:t>
            </a:r>
            <a:r>
              <a:rPr lang="en-US" sz="3300" b="1" dirty="0"/>
              <a:t/>
            </a:r>
            <a:br>
              <a:rPr lang="en-US" sz="3300" b="1" dirty="0"/>
            </a:br>
            <a:r>
              <a:rPr lang="ru-RU" sz="3300" b="1" dirty="0"/>
              <a:t/>
            </a:r>
            <a:br>
              <a:rPr lang="ru-RU" sz="3300" b="1" dirty="0"/>
            </a:br>
            <a:r>
              <a:rPr lang="ru-RU" sz="3300" b="1" dirty="0"/>
              <a:t>книжки </a:t>
            </a:r>
            <a:br>
              <a:rPr lang="ru-RU" sz="3300" b="1" dirty="0"/>
            </a:br>
            <a:r>
              <a:rPr lang="ru-RU" sz="3300" b="1" dirty="0"/>
              <a:t>«Алфавит»</a:t>
            </a:r>
            <a:r>
              <a:rPr lang="en-US" sz="3300" b="1" dirty="0"/>
              <a:t/>
            </a:r>
            <a:br>
              <a:rPr lang="en-US" sz="3300" b="1" dirty="0"/>
            </a:br>
            <a:r>
              <a:rPr lang="ru-RU" sz="3300" b="1" dirty="0"/>
              <a:t/>
            </a:r>
            <a:br>
              <a:rPr lang="ru-RU" sz="3300" b="1" dirty="0"/>
            </a:br>
            <a:r>
              <a:rPr lang="en-US" sz="3300" b="1" dirty="0"/>
              <a:t>“My English Alphabet”</a:t>
            </a:r>
            <a:r>
              <a:rPr lang="ru-RU" sz="3300" b="1" dirty="0"/>
              <a:t/>
            </a:r>
            <a:br>
              <a:rPr lang="ru-RU" sz="3300" b="1" dirty="0"/>
            </a:br>
            <a:endParaRPr lang="ru-RU" sz="33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35" y="0"/>
            <a:ext cx="6192879" cy="6597352"/>
          </a:xfrm>
        </p:spPr>
      </p:pic>
    </p:spTree>
    <p:extLst>
      <p:ext uri="{BB962C8B-B14F-4D97-AF65-F5344CB8AC3E}">
        <p14:creationId xmlns:p14="http://schemas.microsoft.com/office/powerpoint/2010/main" val="3907659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"/>
            <a:ext cx="5400600" cy="163512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smtClean="0"/>
              <a:t>2 “</a:t>
            </a:r>
            <a:r>
              <a:rPr lang="ru-RU" b="1" dirty="0" smtClean="0"/>
              <a:t>В</a:t>
            </a:r>
            <a:r>
              <a:rPr lang="en-US" b="1" dirty="0" smtClean="0"/>
              <a:t>”</a:t>
            </a:r>
            <a:r>
              <a:rPr lang="ru-RU" b="1" dirty="0" smtClean="0"/>
              <a:t> класс</a:t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b="1" dirty="0" err="1" smtClean="0"/>
              <a:t>Аполосов</a:t>
            </a:r>
            <a:r>
              <a:rPr lang="ru-RU" b="1" dirty="0" smtClean="0"/>
              <a:t> Вячеслав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"/>
            <a:ext cx="2872544" cy="37848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" y="2820270"/>
            <a:ext cx="2622668" cy="4028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84784"/>
            <a:ext cx="3590675" cy="47875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878566"/>
            <a:ext cx="3819165" cy="29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76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3528392" cy="257829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500" b="1" dirty="0"/>
              <a:t>2 </a:t>
            </a:r>
            <a:r>
              <a:rPr lang="ru-RU" sz="3500" b="1" dirty="0"/>
              <a:t>класс</a:t>
            </a:r>
            <a:br>
              <a:rPr lang="ru-RU" sz="3500" b="1" dirty="0"/>
            </a:br>
            <a:r>
              <a:rPr lang="ru-RU" sz="3500" b="1" dirty="0"/>
              <a:t>Чернов Кирилл</a:t>
            </a:r>
            <a:r>
              <a:rPr lang="en-US" sz="3500" b="1" dirty="0"/>
              <a:t/>
            </a:r>
            <a:br>
              <a:rPr lang="en-US" sz="3500" b="1" dirty="0"/>
            </a:br>
            <a:r>
              <a:rPr lang="en-US" sz="3500" b="1" dirty="0"/>
              <a:t>“</a:t>
            </a:r>
            <a:r>
              <a:rPr lang="ru-RU" sz="3500" b="1" dirty="0"/>
              <a:t>Моя семья</a:t>
            </a:r>
            <a:r>
              <a:rPr lang="en-US" sz="3500" b="1" dirty="0"/>
              <a:t>”</a:t>
            </a:r>
            <a:r>
              <a:rPr lang="ru-RU" sz="3500" b="1" dirty="0"/>
              <a:t> </a:t>
            </a:r>
            <a:r>
              <a:rPr lang="en-US" sz="3500" b="1" dirty="0"/>
              <a:t/>
            </a:r>
            <a:br>
              <a:rPr lang="en-US" sz="3500" b="1" dirty="0"/>
            </a:br>
            <a:r>
              <a:rPr lang="en-US" sz="3500" b="1" dirty="0"/>
              <a:t>“My Family”</a:t>
            </a:r>
            <a:endParaRPr lang="ru-RU" sz="35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0"/>
            <a:ext cx="5364088" cy="42930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75329"/>
            <a:ext cx="5333783" cy="265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8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ия Александровна\Downloads\InShot_20210115_1308503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998" y="1484784"/>
            <a:ext cx="6048672" cy="502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875" y="188641"/>
            <a:ext cx="8172549" cy="20621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класс: 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Достопримечательности Санкт-Петербурга</a:t>
            </a:r>
          </a:p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Saint-Petersburg  Sights”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Самостоятельный поиск материала и оформление проектов дома с оценкой работ командами-участниками</a:t>
            </a:r>
          </a:p>
        </p:txBody>
      </p:sp>
    </p:spTree>
    <p:extLst>
      <p:ext uri="{BB962C8B-B14F-4D97-AF65-F5344CB8AC3E}">
        <p14:creationId xmlns:p14="http://schemas.microsoft.com/office/powerpoint/2010/main" val="3324219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4211960" cy="272231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b="1" dirty="0"/>
              <a:t>“</a:t>
            </a:r>
            <a:r>
              <a:rPr lang="ru-RU" sz="2800" b="1" dirty="0"/>
              <a:t>Эрмитаж </a:t>
            </a:r>
            <a:r>
              <a:rPr lang="en-US" sz="2800" b="1" dirty="0"/>
              <a:t>  </a:t>
            </a:r>
            <a:r>
              <a:rPr lang="ru-RU" sz="2800" b="1" dirty="0"/>
              <a:t>и 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ru-RU" sz="2800" b="1" dirty="0"/>
              <a:t>Разводные мосты</a:t>
            </a:r>
            <a:r>
              <a:rPr lang="en-US" sz="2800" b="1" dirty="0"/>
              <a:t>”</a:t>
            </a:r>
            <a:br>
              <a:rPr lang="en-US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en-US" sz="2800" b="1" dirty="0"/>
              <a:t>“The Hermitage   and</a:t>
            </a:r>
            <a:br>
              <a:rPr lang="en-US" sz="2800" b="1" dirty="0"/>
            </a:br>
            <a:r>
              <a:rPr lang="en-US" sz="2800" b="1" dirty="0"/>
              <a:t> Drawn Bridges”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9225"/>
            <a:ext cx="6444208" cy="3638999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868" y="0"/>
            <a:ext cx="4806132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28184" y="3717032"/>
            <a:ext cx="2915816" cy="20159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Волкова Алеся,</a:t>
            </a:r>
            <a:b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Яковлева Софья,</a:t>
            </a:r>
            <a:b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Зубарева Милана,</a:t>
            </a:r>
            <a:b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Огарева Варвара</a:t>
            </a:r>
          </a:p>
        </p:txBody>
      </p:sp>
    </p:spTree>
    <p:extLst>
      <p:ext uri="{BB962C8B-B14F-4D97-AF65-F5344CB8AC3E}">
        <p14:creationId xmlns:p14="http://schemas.microsoft.com/office/powerpoint/2010/main" val="43537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91264" cy="626469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Новые федеральные государственные образовательные стандарты (ФГОС) всё настойчивее входят в массовую школу. </a:t>
            </a:r>
          </a:p>
          <a:p>
            <a:r>
              <a:rPr lang="ru-RU" dirty="0"/>
              <a:t>Одна из главных составляющих стандарта, без которого невозможно успешное внедрение ФГОС в школе, – подготовка кадров. Учитель всегда был, есть и будет ключевой фигурой в школе.</a:t>
            </a:r>
          </a:p>
          <a:p>
            <a:r>
              <a:rPr lang="ru-RU" dirty="0"/>
              <a:t>Профессия учителя предполагает непрерывное совершенствование, как в предметной области, так и во владении методикой, формами, технологиями обучения.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2664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81236"/>
            <a:ext cx="8229600" cy="1143000"/>
          </a:xfrm>
        </p:spPr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7619"/>
            <a:ext cx="4932040" cy="158417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класс: </a:t>
            </a:r>
          </a:p>
          <a:p>
            <a:pPr marL="0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район: Как пройти?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location: How can I get to…?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1772816"/>
            <a:ext cx="5760640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8640"/>
            <a:ext cx="4392488" cy="4968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4088" y="5157192"/>
            <a:ext cx="3892946" cy="15542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Сергеенко София </a:t>
            </a:r>
          </a:p>
          <a:p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69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003232" cy="18002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indent="0"/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класс:</a:t>
            </a:r>
            <a:b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район: Как пройти?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location: How can I get to…?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4176464" cy="46085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267" y="2132856"/>
            <a:ext cx="4464496" cy="461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65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003232" cy="90872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классы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сокровищ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“My Treasure Map”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5074012" cy="30767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737" y="3769750"/>
            <a:ext cx="5400601" cy="3081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60949" y="1484784"/>
            <a:ext cx="3940935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4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Филипп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Ватаманюк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988554"/>
            <a:ext cx="3790443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4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 Екатерина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Булекова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670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283152" cy="98072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классы</a:t>
            </a:r>
            <a:b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сокровищ   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“My Treasure Map”</a:t>
            </a:r>
            <a:endParaRPr lang="ru-RU" sz="29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7" y="1052736"/>
            <a:ext cx="4499992" cy="39422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25" y="3522357"/>
            <a:ext cx="4629750" cy="33306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79424" y="1374598"/>
            <a:ext cx="4485064" cy="9079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Маргарита Голубева</a:t>
            </a:r>
          </a:p>
          <a:p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5661248"/>
            <a:ext cx="4227905" cy="9079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София Случевская</a:t>
            </a:r>
          </a:p>
          <a:p>
            <a:pPr algn="r"/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557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327492"/>
            <a:ext cx="4793625" cy="35305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2771799" cy="69269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000" b="1" dirty="0" smtClean="0"/>
              <a:t>4 </a:t>
            </a:r>
            <a:r>
              <a:rPr lang="en-US" sz="3000" b="1" dirty="0" smtClean="0"/>
              <a:t>“</a:t>
            </a:r>
            <a:r>
              <a:rPr lang="ru-RU" sz="3000" b="1" dirty="0" smtClean="0"/>
              <a:t>Г</a:t>
            </a:r>
            <a:r>
              <a:rPr lang="en-US" sz="3000" b="1" dirty="0" smtClean="0"/>
              <a:t>”</a:t>
            </a:r>
            <a:r>
              <a:rPr lang="ru-RU" sz="3000" b="1" dirty="0" smtClean="0"/>
              <a:t> класс</a:t>
            </a:r>
            <a:endParaRPr lang="ru-RU" sz="3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91" y="-41126"/>
            <a:ext cx="4729481" cy="33261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2638"/>
            <a:ext cx="4627937" cy="31429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068957"/>
            <a:ext cx="35638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/>
              <a:t>Староверов Никит</a:t>
            </a:r>
            <a:r>
              <a:rPr lang="ru-RU" sz="2300" b="1" dirty="0" smtClean="0"/>
              <a:t>а</a:t>
            </a:r>
            <a:endParaRPr lang="ru-RU" sz="23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72200" y="-41125"/>
            <a:ext cx="274910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/>
              <a:t>Полякова </a:t>
            </a:r>
            <a:r>
              <a:rPr lang="ru-RU" sz="2300" b="1" dirty="0"/>
              <a:t>Ксения</a:t>
            </a:r>
            <a:endParaRPr lang="ru-RU" sz="2300" dirty="0"/>
          </a:p>
        </p:txBody>
      </p:sp>
      <p:sp>
        <p:nvSpPr>
          <p:cNvPr id="10" name="TextBox 9"/>
          <p:cNvSpPr txBox="1"/>
          <p:nvPr/>
        </p:nvSpPr>
        <p:spPr>
          <a:xfrm>
            <a:off x="7380312" y="5661248"/>
            <a:ext cx="21602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/>
              <a:t>Панкратова Арина</a:t>
            </a:r>
            <a:endParaRPr lang="ru-RU" sz="23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0" y="3815622"/>
            <a:ext cx="4655255" cy="303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59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363272" cy="144565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000" b="1" dirty="0"/>
              <a:t>7 класс: Национальности России</a:t>
            </a:r>
            <a:r>
              <a:rPr lang="en-US" sz="3000" b="1" dirty="0"/>
              <a:t/>
            </a:r>
            <a:br>
              <a:rPr lang="en-US" sz="3000" b="1" dirty="0"/>
            </a:br>
            <a:r>
              <a:rPr lang="ru-RU" sz="3000" b="1" dirty="0"/>
              <a:t> </a:t>
            </a:r>
            <a:r>
              <a:rPr lang="en-US" sz="3000" b="1" dirty="0"/>
              <a:t>Nationalities of Russia</a:t>
            </a:r>
            <a:r>
              <a:rPr lang="ru-RU" sz="3000" b="1" dirty="0"/>
              <a:t/>
            </a:r>
            <a:br>
              <a:rPr lang="ru-RU" sz="3000" b="1" dirty="0"/>
            </a:br>
            <a:r>
              <a:rPr lang="ru-RU" sz="3000" b="1" dirty="0"/>
              <a:t>7 </a:t>
            </a:r>
            <a:r>
              <a:rPr lang="en-US" sz="3000" b="1" dirty="0"/>
              <a:t>“</a:t>
            </a:r>
            <a:r>
              <a:rPr lang="ru-RU" sz="3000" b="1" dirty="0"/>
              <a:t>В</a:t>
            </a:r>
            <a:r>
              <a:rPr lang="en-US" sz="3000" b="1" dirty="0"/>
              <a:t>”</a:t>
            </a:r>
            <a:r>
              <a:rPr lang="ru-RU" sz="3000" b="1" dirty="0"/>
              <a:t> Коновалова Екатерина</a:t>
            </a:r>
            <a:r>
              <a:rPr lang="en-US" sz="3000" b="1" dirty="0"/>
              <a:t>, </a:t>
            </a:r>
            <a:r>
              <a:rPr lang="ru-RU" sz="3000" b="1" dirty="0"/>
              <a:t>Смирнова Ксения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0" y="1445653"/>
            <a:ext cx="3709758" cy="529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84784"/>
            <a:ext cx="424291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029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/>
              <a:t>   </a:t>
            </a:r>
            <a:r>
              <a:rPr lang="ru-RU" sz="3600" b="1" dirty="0"/>
              <a:t>7 класс: Национальности России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ru-RU" sz="3600" b="1" dirty="0"/>
              <a:t> </a:t>
            </a:r>
            <a:r>
              <a:rPr lang="en-US" sz="3600" b="1" dirty="0"/>
              <a:t>Nationalities of Russia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7</a:t>
            </a:r>
            <a:r>
              <a:rPr lang="en-US" sz="3600" b="1" dirty="0"/>
              <a:t> “</a:t>
            </a:r>
            <a:r>
              <a:rPr lang="ru-RU" sz="3600" b="1" dirty="0"/>
              <a:t>В</a:t>
            </a:r>
            <a:r>
              <a:rPr lang="en-US" sz="3600" b="1" dirty="0"/>
              <a:t>” </a:t>
            </a:r>
            <a:r>
              <a:rPr lang="ru-RU" sz="3600" b="1" dirty="0"/>
              <a:t>Полина </a:t>
            </a:r>
            <a:r>
              <a:rPr lang="ru-RU" sz="3600" b="1" dirty="0" err="1"/>
              <a:t>Чиркова</a:t>
            </a:r>
            <a:endParaRPr lang="ru-RU" sz="3600" b="1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488832" cy="524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854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2736304" cy="561662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3100" b="1" dirty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3100" b="1" dirty="0">
                <a:latin typeface="+mn-lt"/>
                <a:cs typeface="Times New Roman" panose="02020603050405020304" pitchFamily="18" charset="0"/>
              </a:rPr>
            </a:br>
            <a:r>
              <a:rPr lang="en-US" sz="3100" b="1" dirty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3100" b="1" dirty="0">
                <a:latin typeface="+mn-lt"/>
                <a:cs typeface="Times New Roman" panose="02020603050405020304" pitchFamily="18" charset="0"/>
              </a:rPr>
            </a:br>
            <a:r>
              <a:rPr lang="en-US" sz="3100" b="1" dirty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3100" b="1" dirty="0">
                <a:latin typeface="+mn-lt"/>
                <a:cs typeface="Times New Roman" panose="02020603050405020304" pitchFamily="18" charset="0"/>
              </a:rPr>
            </a:br>
            <a:r>
              <a:rPr lang="en-US" sz="3100" b="1" dirty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3100" b="1" dirty="0">
                <a:latin typeface="+mn-lt"/>
                <a:cs typeface="Times New Roman" panose="02020603050405020304" pitchFamily="18" charset="0"/>
              </a:rPr>
            </a:br>
            <a:r>
              <a:rPr lang="en-US" sz="3100" b="1" dirty="0">
                <a:latin typeface="+mn-lt"/>
                <a:cs typeface="Times New Roman" panose="02020603050405020304" pitchFamily="18" charset="0"/>
              </a:rPr>
              <a:t>8 “A”</a:t>
            </a:r>
            <a:r>
              <a:rPr lang="ru-RU" sz="3100" b="1" dirty="0">
                <a:latin typeface="+mn-lt"/>
                <a:cs typeface="Times New Roman" panose="02020603050405020304" pitchFamily="18" charset="0"/>
              </a:rPr>
              <a:t> </a:t>
            </a:r>
            <a:br>
              <a:rPr lang="ru-RU" sz="3100" b="1" dirty="0">
                <a:latin typeface="+mn-lt"/>
                <a:cs typeface="Times New Roman" panose="02020603050405020304" pitchFamily="18" charset="0"/>
              </a:rPr>
            </a:br>
            <a:r>
              <a:rPr lang="ru-RU" sz="3100" b="1" dirty="0">
                <a:latin typeface="+mn-lt"/>
                <a:cs typeface="Times New Roman" panose="02020603050405020304" pitchFamily="18" charset="0"/>
              </a:rPr>
              <a:t>Попова Ольга</a:t>
            </a:r>
            <a:br>
              <a:rPr lang="ru-RU" sz="3100" b="1" dirty="0">
                <a:latin typeface="+mn-lt"/>
                <a:cs typeface="Times New Roman" panose="02020603050405020304" pitchFamily="18" charset="0"/>
              </a:rPr>
            </a:br>
            <a:r>
              <a:rPr lang="ru-RU" sz="3100" b="1" dirty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3100" b="1" dirty="0">
                <a:latin typeface="+mn-lt"/>
                <a:cs typeface="Times New Roman" panose="02020603050405020304" pitchFamily="18" charset="0"/>
              </a:rPr>
            </a:br>
            <a:r>
              <a:rPr lang="ru-RU" sz="3100" b="1" dirty="0">
                <a:latin typeface="+mn-lt"/>
                <a:cs typeface="Times New Roman" panose="02020603050405020304" pitchFamily="18" charset="0"/>
              </a:rPr>
              <a:t>Известные композиторы:</a:t>
            </a:r>
            <a:r>
              <a:rPr lang="en-US" sz="3100" b="1" dirty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3100" b="1" dirty="0">
                <a:latin typeface="+mn-lt"/>
                <a:cs typeface="Times New Roman" panose="02020603050405020304" pitchFamily="18" charset="0"/>
              </a:rPr>
            </a:br>
            <a:r>
              <a:rPr lang="ru-RU" sz="3100" b="1" dirty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3100" b="1" dirty="0">
                <a:latin typeface="+mn-lt"/>
                <a:cs typeface="Times New Roman" panose="02020603050405020304" pitchFamily="18" charset="0"/>
              </a:rPr>
            </a:br>
            <a:r>
              <a:rPr lang="ru-RU" sz="3100" b="1" dirty="0">
                <a:latin typeface="+mn-lt"/>
                <a:cs typeface="Times New Roman" panose="02020603050405020304" pitchFamily="18" charset="0"/>
              </a:rPr>
              <a:t>Фредерик Шопен</a:t>
            </a:r>
            <a:r>
              <a:rPr lang="en-US" sz="3100" b="1" dirty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3100" b="1" dirty="0">
                <a:latin typeface="+mn-lt"/>
                <a:cs typeface="Times New Roman" panose="02020603050405020304" pitchFamily="18" charset="0"/>
              </a:rPr>
            </a:br>
            <a:r>
              <a:rPr lang="en-US" sz="3100" b="1" dirty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3100" b="1" dirty="0">
                <a:latin typeface="+mn-lt"/>
                <a:cs typeface="Times New Roman" panose="02020603050405020304" pitchFamily="18" charset="0"/>
              </a:rPr>
            </a:br>
            <a:r>
              <a:rPr lang="ru-RU" sz="3100" b="1" dirty="0">
                <a:latin typeface="+mn-lt"/>
              </a:rPr>
              <a:t> </a:t>
            </a:r>
            <a:r>
              <a:rPr lang="en-US" sz="3300" b="1" dirty="0"/>
              <a:t>“Famous composers”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0"/>
            <a:ext cx="5400600" cy="7389440"/>
          </a:xfrm>
        </p:spPr>
      </p:pic>
    </p:spTree>
    <p:extLst>
      <p:ext uri="{BB962C8B-B14F-4D97-AF65-F5344CB8AC3E}">
        <p14:creationId xmlns:p14="http://schemas.microsoft.com/office/powerpoint/2010/main" val="2835616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427984" cy="126876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“A”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Франчук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Игорь, Мурашов Алексей, Марголин Дмитрий</a:t>
            </a:r>
            <a:endParaRPr lang="ru-RU" sz="3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3888432" cy="551723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90" y="0"/>
            <a:ext cx="4144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10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ия Александровна\Downloads\InShot_20210115_1258498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32" y="-369392"/>
            <a:ext cx="4283968" cy="538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48880"/>
            <a:ext cx="576064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01737" y="260648"/>
            <a:ext cx="4834760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+mj-lt"/>
              </a:rPr>
              <a:t>8 “</a:t>
            </a:r>
            <a:r>
              <a:rPr lang="ru-RU" sz="3000" b="1" dirty="0">
                <a:latin typeface="+mj-lt"/>
              </a:rPr>
              <a:t>Б</a:t>
            </a:r>
            <a:r>
              <a:rPr lang="en-US" sz="3000" b="1" dirty="0">
                <a:latin typeface="+mj-lt"/>
              </a:rPr>
              <a:t>”</a:t>
            </a:r>
            <a:r>
              <a:rPr lang="ru-RU" sz="3000" b="1" dirty="0">
                <a:latin typeface="+mj-lt"/>
              </a:rPr>
              <a:t> Мой дом </a:t>
            </a:r>
          </a:p>
          <a:p>
            <a:pPr algn="ctr"/>
            <a:r>
              <a:rPr lang="ru-RU" sz="3000" b="1" dirty="0">
                <a:latin typeface="+mj-lt"/>
              </a:rPr>
              <a:t> </a:t>
            </a:r>
            <a:r>
              <a:rPr lang="en-US" sz="3000" b="1" dirty="0">
                <a:latin typeface="+mj-lt"/>
              </a:rPr>
              <a:t>“No place like Home: </a:t>
            </a:r>
            <a:endParaRPr lang="ru-RU" sz="3000" b="1" dirty="0">
              <a:latin typeface="+mj-lt"/>
            </a:endParaRPr>
          </a:p>
          <a:p>
            <a:pPr algn="ctr"/>
            <a:r>
              <a:rPr lang="en-US" sz="3000" b="1" dirty="0">
                <a:latin typeface="+mj-lt"/>
              </a:rPr>
              <a:t>My Future House”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395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6178698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Неотъемлемой составляющей профессионализма и педагогического мастерства учителя принято считать 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профессиональную компетентность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профессиональной компетентностью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понимается совокупность профессиональных и личностных качеств, необходимых для успешной педагогической деятельности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481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5184576" cy="11381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/>
              <a:t>8 класс</a:t>
            </a:r>
            <a:r>
              <a:rPr lang="en-US" sz="3200" b="1" dirty="0"/>
              <a:t>:</a:t>
            </a:r>
            <a:r>
              <a:rPr lang="ru-RU" sz="3200" b="1" dirty="0"/>
              <a:t> Еда – то, что ты ешь</a:t>
            </a:r>
            <a:br>
              <a:rPr lang="ru-RU" sz="3200" b="1" dirty="0"/>
            </a:br>
            <a:r>
              <a:rPr lang="en-US" sz="3200" b="1" dirty="0"/>
              <a:t>Food: You are what you eat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4088" y="1484784"/>
            <a:ext cx="3528392" cy="136815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/>
              <a:t>  8 </a:t>
            </a:r>
            <a:r>
              <a:rPr lang="en-US" b="1" dirty="0"/>
              <a:t>“</a:t>
            </a:r>
            <a:r>
              <a:rPr lang="ru-RU" b="1" dirty="0"/>
              <a:t>Г</a:t>
            </a:r>
            <a:r>
              <a:rPr lang="en-US" b="1" dirty="0"/>
              <a:t>”: </a:t>
            </a:r>
            <a:r>
              <a:rPr lang="ru-RU" b="1" dirty="0"/>
              <a:t>  </a:t>
            </a:r>
            <a:endParaRPr lang="en-US" b="1" dirty="0"/>
          </a:p>
          <a:p>
            <a:pPr marL="0" indent="0" algn="ctr">
              <a:buNone/>
            </a:pPr>
            <a:r>
              <a:rPr lang="ru-RU" b="1" dirty="0"/>
              <a:t>Паращенко Арсений,  Аракелян Михаил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844824"/>
            <a:ext cx="561662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Healthy and junk food.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Healthy food is much better and healthier than fast food. 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healthy food there are a lot of useful and necessary for the body substances and vitamins. 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people consider home-made food the most delicious.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Fast food contains a lot of harmful substances, dyes and preservatives.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harmful for our health.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Every day it is desirable to eat fruits, vegetables and berries.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also to drink clean water about 2 liters a day. 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better to cook the food yourself. This makes the whole family to be more friendly. Besides you save money.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81388"/>
            <a:ext cx="3672408" cy="249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17032"/>
            <a:ext cx="352839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728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475" y="23838"/>
            <a:ext cx="8424936" cy="201622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3600" b="1" dirty="0">
                <a:cs typeface="Times New Roman" panose="02020603050405020304" pitchFamily="18" charset="0"/>
              </a:rPr>
              <a:t>8 </a:t>
            </a:r>
            <a:r>
              <a:rPr lang="ru-RU" sz="3600" b="1" dirty="0">
                <a:cs typeface="Times New Roman" panose="02020603050405020304" pitchFamily="18" charset="0"/>
              </a:rPr>
              <a:t>класс. </a:t>
            </a:r>
            <a:br>
              <a:rPr lang="ru-RU" sz="3600" b="1" dirty="0">
                <a:cs typeface="Times New Roman" panose="02020603050405020304" pitchFamily="18" charset="0"/>
              </a:rPr>
            </a:br>
            <a:r>
              <a:rPr lang="ru-RU" sz="3600" b="1" dirty="0">
                <a:cs typeface="Times New Roman" panose="02020603050405020304" pitchFamily="18" charset="0"/>
              </a:rPr>
              <a:t>Опросник</a:t>
            </a:r>
            <a:r>
              <a:rPr lang="en-US" sz="3600" b="1" dirty="0">
                <a:cs typeface="Times New Roman" panose="02020603050405020304" pitchFamily="18" charset="0"/>
              </a:rPr>
              <a:t>: “</a:t>
            </a:r>
            <a:r>
              <a:rPr lang="ru-RU" sz="3600" b="1" dirty="0">
                <a:cs typeface="Times New Roman" panose="02020603050405020304" pitchFamily="18" charset="0"/>
              </a:rPr>
              <a:t>Наша школьная столовая</a:t>
            </a:r>
            <a:r>
              <a:rPr lang="en-US" sz="3600" b="1" dirty="0">
                <a:cs typeface="Times New Roman" panose="02020603050405020304" pitchFamily="18" charset="0"/>
              </a:rPr>
              <a:t>”</a:t>
            </a:r>
            <a:br>
              <a:rPr lang="en-US" sz="3600" b="1" dirty="0">
                <a:cs typeface="Times New Roman" panose="02020603050405020304" pitchFamily="18" charset="0"/>
              </a:rPr>
            </a:br>
            <a:r>
              <a:rPr lang="en-US" sz="3600" b="1" dirty="0">
                <a:cs typeface="Times New Roman" panose="02020603050405020304" pitchFamily="18" charset="0"/>
              </a:rPr>
              <a:t>  Questionnaire : “Our school canteen”</a:t>
            </a:r>
            <a:r>
              <a:rPr lang="ru-RU" sz="3600" b="1" dirty="0">
                <a:cs typeface="Times New Roman" panose="02020603050405020304" pitchFamily="18" charset="0"/>
              </a:rPr>
              <a:t/>
            </a:r>
            <a:br>
              <a:rPr lang="ru-RU" sz="3600" b="1" dirty="0">
                <a:cs typeface="Times New Roman" panose="02020603050405020304" pitchFamily="18" charset="0"/>
              </a:rPr>
            </a:br>
            <a:r>
              <a:rPr lang="ru-RU" sz="3600" b="1" dirty="0">
                <a:cs typeface="Times New Roman" panose="02020603050405020304" pitchFamily="18" charset="0"/>
              </a:rPr>
              <a:t>8 </a:t>
            </a:r>
            <a:r>
              <a:rPr lang="en-US" sz="3600" b="1" dirty="0">
                <a:cs typeface="Times New Roman" panose="02020603050405020304" pitchFamily="18" charset="0"/>
              </a:rPr>
              <a:t>“</a:t>
            </a:r>
            <a:r>
              <a:rPr lang="ru-RU" sz="3600" b="1" dirty="0">
                <a:cs typeface="Times New Roman" panose="02020603050405020304" pitchFamily="18" charset="0"/>
              </a:rPr>
              <a:t>Б</a:t>
            </a:r>
            <a:r>
              <a:rPr lang="en-US" sz="3600" b="1" dirty="0">
                <a:cs typeface="Times New Roman" panose="02020603050405020304" pitchFamily="18" charset="0"/>
              </a:rPr>
              <a:t>” </a:t>
            </a:r>
            <a:r>
              <a:rPr lang="ru-RU" sz="3600" b="1" dirty="0">
                <a:cs typeface="Times New Roman" panose="02020603050405020304" pitchFamily="18" charset="0"/>
              </a:rPr>
              <a:t>Валерия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ru-RU" sz="3300" b="1" dirty="0">
                <a:cs typeface="Times New Roman" panose="02020603050405020304" pitchFamily="18" charset="0"/>
              </a:rPr>
              <a:t>Высоцкая</a:t>
            </a:r>
            <a:endParaRPr lang="ru-RU" sz="3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55912"/>
            <a:ext cx="2880320" cy="4602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074" y="2060401"/>
            <a:ext cx="4235334" cy="475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41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-1"/>
            <a:ext cx="6192688" cy="166095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b="1" dirty="0"/>
              <a:t>8 “</a:t>
            </a:r>
            <a:r>
              <a:rPr lang="ru-RU" sz="2800" b="1" dirty="0"/>
              <a:t>Б</a:t>
            </a:r>
            <a:r>
              <a:rPr lang="en-US" sz="2800" b="1" dirty="0"/>
              <a:t>”</a:t>
            </a:r>
            <a:r>
              <a:rPr lang="ru-RU" sz="2800" b="1" dirty="0"/>
              <a:t> Марина и </a:t>
            </a:r>
            <a:r>
              <a:rPr lang="ru-RU" sz="2800" b="1" dirty="0" err="1"/>
              <a:t>Мариетта</a:t>
            </a:r>
            <a:r>
              <a:rPr lang="ru-RU" sz="2800" b="1" dirty="0"/>
              <a:t> </a:t>
            </a:r>
            <a:r>
              <a:rPr lang="ru-RU" sz="2800" b="1" dirty="0" err="1"/>
              <a:t>Аветян</a:t>
            </a:r>
            <a:r>
              <a:rPr lang="ru-RU" sz="2800" b="1" dirty="0"/>
              <a:t> ,</a:t>
            </a:r>
            <a:br>
              <a:rPr lang="ru-RU" sz="2800" b="1" dirty="0"/>
            </a:br>
            <a:r>
              <a:rPr lang="ru-RU" sz="2800" b="1" dirty="0"/>
              <a:t>Мария Андрианова </a:t>
            </a:r>
            <a:br>
              <a:rPr lang="ru-RU" sz="2800" b="1" dirty="0"/>
            </a:br>
            <a:r>
              <a:rPr lang="ru-RU" sz="2800" b="1" dirty="0">
                <a:cs typeface="Times New Roman" panose="02020603050405020304" pitchFamily="18" charset="0"/>
              </a:rPr>
              <a:t>Опросник</a:t>
            </a:r>
            <a:r>
              <a:rPr lang="en-US" sz="2800" b="1" dirty="0">
                <a:cs typeface="Times New Roman" panose="02020603050405020304" pitchFamily="18" charset="0"/>
              </a:rPr>
              <a:t>: “</a:t>
            </a:r>
            <a:r>
              <a:rPr lang="ru-RU" sz="2800" b="1" dirty="0">
                <a:cs typeface="Times New Roman" panose="02020603050405020304" pitchFamily="18" charset="0"/>
              </a:rPr>
              <a:t>Наша школьная столовая</a:t>
            </a:r>
            <a:r>
              <a:rPr lang="en-US" sz="2800" b="1" dirty="0">
                <a:cs typeface="Times New Roman" panose="02020603050405020304" pitchFamily="18" charset="0"/>
              </a:rPr>
              <a:t>”</a:t>
            </a:r>
            <a:r>
              <a:rPr lang="ru-RU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>
                <a:cs typeface="Times New Roman" panose="02020603050405020304" pitchFamily="18" charset="0"/>
              </a:rPr>
              <a:t>“Our school canteen”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76760"/>
            <a:ext cx="4104456" cy="49637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60955"/>
            <a:ext cx="4248472" cy="519704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8488"/>
            <a:ext cx="2930697" cy="2448272"/>
          </a:xfrm>
        </p:spPr>
      </p:pic>
    </p:spTree>
    <p:extLst>
      <p:ext uri="{BB962C8B-B14F-4D97-AF65-F5344CB8AC3E}">
        <p14:creationId xmlns:p14="http://schemas.microsoft.com/office/powerpoint/2010/main" val="36703485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3995936" cy="129837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/>
              <a:t>8Г </a:t>
            </a:r>
            <a:r>
              <a:rPr lang="en-US" sz="2800" b="1" dirty="0"/>
              <a:t>“</a:t>
            </a:r>
            <a:r>
              <a:rPr lang="ru-RU" sz="2800" b="1" dirty="0"/>
              <a:t>Еда</a:t>
            </a:r>
            <a:r>
              <a:rPr lang="en-US" sz="2800" b="1" dirty="0"/>
              <a:t>”</a:t>
            </a:r>
            <a:br>
              <a:rPr lang="en-US" sz="2800" b="1" dirty="0"/>
            </a:br>
            <a:r>
              <a:rPr lang="ru-RU" sz="2800" b="1" dirty="0"/>
              <a:t> Романова Светлана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ru-RU" sz="2800" b="1" dirty="0"/>
              <a:t>Никитина Юлия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116632"/>
            <a:ext cx="4824536" cy="4770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5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Healthy and Unhealthy food </a:t>
            </a:r>
            <a:endParaRPr lang="ru-RU" sz="25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8" descr="im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917" y="1298377"/>
            <a:ext cx="4160666" cy="294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3eb8cdbf-093d-48a2-b653-2428977238f4_orig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816" y="1844824"/>
            <a:ext cx="2880592" cy="288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83968" y="836712"/>
            <a:ext cx="5040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healthy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diet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recommended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consume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ater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fruits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vegetables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berries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herbs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meat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eggs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seafood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dairy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nuts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63816" y="5373216"/>
            <a:ext cx="3456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roducts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need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minimum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sweets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able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salt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chips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pizza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6" descr="vrednyie-produktyi-dlya-shkolniko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19" y="4246418"/>
            <a:ext cx="51485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983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260648"/>
            <a:ext cx="2736304" cy="3010346"/>
          </a:xfrm>
        </p:spPr>
        <p:txBody>
          <a:bodyPr>
            <a:normAutofit/>
          </a:bodyPr>
          <a:lstStyle/>
          <a:p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Improper nutrition negatively affects the health of a person, regardless of age and the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state of his body. So eat right and be healthy.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FAST%20FOOD%20JUNK%20FOOD%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" y="0"/>
            <a:ext cx="614414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3f43906b45b9ffb8dbd94413d55f5d0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10509"/>
            <a:ext cx="2896477" cy="33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184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"/>
            <a:ext cx="8496944" cy="227687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8 класс</a:t>
            </a:r>
            <a:br>
              <a:rPr lang="ru-RU" sz="2800" b="1" dirty="0"/>
            </a:br>
            <a:r>
              <a:rPr lang="ru-RU" sz="2800" b="1" dirty="0"/>
              <a:t>Предвыборная программа по школьному сообществу </a:t>
            </a:r>
            <a:r>
              <a:rPr lang="en-US" sz="2800" b="1" dirty="0"/>
              <a:t>. </a:t>
            </a:r>
            <a:r>
              <a:rPr lang="ru-RU" sz="2800" b="1" dirty="0"/>
              <a:t>Условные предложения 0/1 типа</a:t>
            </a:r>
            <a:r>
              <a:rPr lang="en-US" sz="2800" b="1" dirty="0"/>
              <a:t>. </a:t>
            </a:r>
            <a:r>
              <a:rPr lang="ru-RU" sz="2800" b="1" dirty="0"/>
              <a:t> </a:t>
            </a:r>
            <a:br>
              <a:rPr lang="ru-RU" sz="2800" b="1" dirty="0"/>
            </a:br>
            <a:r>
              <a:rPr lang="en-US" sz="2800" b="1" dirty="0"/>
              <a:t>“Election Leaflet for Student Party”( Conditionals)</a:t>
            </a:r>
            <a:br>
              <a:rPr lang="en-US" sz="2800" b="1" dirty="0"/>
            </a:br>
            <a:r>
              <a:rPr lang="ru-RU" sz="2800" b="1" dirty="0">
                <a:solidFill>
                  <a:schemeClr val="accent1"/>
                </a:solidFill>
              </a:rPr>
              <a:t>Разработка и оформление проекта во время урока с оценкой работ командами-участниками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805264"/>
            <a:ext cx="3384376" cy="105273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/>
              <a:t>8 </a:t>
            </a:r>
            <a:r>
              <a:rPr lang="en-US" b="1" dirty="0"/>
              <a:t>“</a:t>
            </a:r>
            <a:r>
              <a:rPr lang="ru-RU" b="1" dirty="0"/>
              <a:t>В</a:t>
            </a:r>
            <a:r>
              <a:rPr lang="en-US" b="1" dirty="0"/>
              <a:t>”</a:t>
            </a:r>
            <a:endParaRPr lang="ru-RU" b="1" dirty="0"/>
          </a:p>
          <a:p>
            <a:pPr marL="0" indent="0" algn="ctr">
              <a:buNone/>
            </a:pPr>
            <a:r>
              <a:rPr lang="ru-RU" b="1" dirty="0"/>
              <a:t>Кошев Иван и  Артемий,</a:t>
            </a:r>
          </a:p>
          <a:p>
            <a:pPr marL="0" indent="0" algn="ctr">
              <a:buNone/>
            </a:pPr>
            <a:r>
              <a:rPr lang="ru-RU" b="1" dirty="0"/>
              <a:t>Рассветов Александр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09" y="2404827"/>
            <a:ext cx="2556364" cy="34110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03502"/>
            <a:ext cx="3744415" cy="445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61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716016" cy="14847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5400600" cy="61206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-13144"/>
            <a:ext cx="5328592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30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6728" cy="250629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/>
              <a:t>8 </a:t>
            </a:r>
            <a:r>
              <a:rPr lang="en-US" sz="3100" b="1" dirty="0"/>
              <a:t>“</a:t>
            </a:r>
            <a:r>
              <a:rPr lang="ru-RU" sz="3100" b="1" dirty="0"/>
              <a:t>В</a:t>
            </a:r>
            <a:r>
              <a:rPr lang="en-US" sz="3100" b="1" dirty="0"/>
              <a:t>”</a:t>
            </a:r>
            <a:r>
              <a:rPr lang="ru-RU" sz="3100" b="1" dirty="0"/>
              <a:t> класс:</a:t>
            </a:r>
            <a:br>
              <a:rPr lang="ru-RU" sz="3100" b="1" dirty="0"/>
            </a:br>
            <a:r>
              <a:rPr lang="ru-RU" sz="3100" b="1" dirty="0"/>
              <a:t>Строков Роман,</a:t>
            </a:r>
            <a:br>
              <a:rPr lang="ru-RU" sz="3100" b="1" dirty="0"/>
            </a:br>
            <a:r>
              <a:rPr lang="ru-RU" sz="3100" b="1" dirty="0"/>
              <a:t>Иванцова Ксения, </a:t>
            </a:r>
            <a:r>
              <a:rPr lang="ru-RU" sz="3100" b="1" dirty="0" err="1"/>
              <a:t>Турлаков</a:t>
            </a:r>
            <a:r>
              <a:rPr lang="ru-RU" sz="3100" b="1" dirty="0"/>
              <a:t> Максим,</a:t>
            </a:r>
            <a:br>
              <a:rPr lang="ru-RU" sz="3100" b="1" dirty="0"/>
            </a:br>
            <a:r>
              <a:rPr lang="ru-RU" sz="3100" b="1" dirty="0"/>
              <a:t>Бояринов Роман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140968"/>
            <a:ext cx="4240579" cy="328478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56" y="0"/>
            <a:ext cx="5043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851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5301208"/>
            <a:ext cx="3960440" cy="155679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/>
              <a:t>8 </a:t>
            </a:r>
            <a:r>
              <a:rPr lang="en-US" sz="2400" b="1" dirty="0"/>
              <a:t>“</a:t>
            </a:r>
            <a:r>
              <a:rPr lang="ru-RU" sz="2400" b="1" dirty="0"/>
              <a:t>Д</a:t>
            </a:r>
            <a:r>
              <a:rPr lang="en-US" sz="2400" b="1" dirty="0"/>
              <a:t>”</a:t>
            </a:r>
            <a:r>
              <a:rPr lang="ru-RU" sz="2400" b="1" dirty="0"/>
              <a:t> Валерия Васильева</a:t>
            </a:r>
            <a:br>
              <a:rPr lang="ru-RU" sz="2400" b="1" dirty="0"/>
            </a:br>
            <a:r>
              <a:rPr lang="en-US" sz="2400" b="1" dirty="0"/>
              <a:t>“</a:t>
            </a:r>
            <a:r>
              <a:rPr lang="ru-RU" sz="2400" b="1" dirty="0"/>
              <a:t>Мир через 10 лет</a:t>
            </a:r>
            <a:r>
              <a:rPr lang="en-US" sz="2400" b="1" dirty="0"/>
              <a:t>”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2400" b="1" dirty="0"/>
              <a:t>“The World in 10 Years”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0"/>
            <a:ext cx="5724128" cy="30123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44" y="0"/>
            <a:ext cx="5110292" cy="30123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74" y="3032975"/>
            <a:ext cx="4475985" cy="2304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69" y="3212976"/>
            <a:ext cx="482453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14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347864" cy="249289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мир через 10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Андрианова Мария</a:t>
            </a:r>
            <a:endParaRPr lang="ru-RU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0"/>
            <a:ext cx="598411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33238"/>
            <a:ext cx="3347863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03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компетентность педагога отражается в умениях:</a:t>
            </a:r>
          </a:p>
          <a:p>
            <a:pPr marL="0" indent="0" algn="ctr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организационных,</a:t>
            </a:r>
          </a:p>
          <a:p>
            <a:pPr marL="0" indent="0" algn="ctr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творческих, </a:t>
            </a:r>
          </a:p>
          <a:p>
            <a:pPr marL="0" indent="0" algn="ctr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коммуникативных, </a:t>
            </a:r>
          </a:p>
          <a:p>
            <a:pPr marL="0" indent="0" algn="ctr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рефлективных.</a:t>
            </a:r>
          </a:p>
        </p:txBody>
      </p:sp>
    </p:spTree>
    <p:extLst>
      <p:ext uri="{BB962C8B-B14F-4D97-AF65-F5344CB8AC3E}">
        <p14:creationId xmlns:p14="http://schemas.microsoft.com/office/powerpoint/2010/main" val="207084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917"/>
            <a:ext cx="4032448" cy="183690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8 “</a:t>
            </a:r>
            <a:r>
              <a:rPr lang="ru-RU" b="1" dirty="0"/>
              <a:t>Б</a:t>
            </a:r>
            <a:r>
              <a:rPr lang="en-US" b="1" dirty="0" smtClean="0"/>
              <a:t>”</a:t>
            </a:r>
            <a:r>
              <a:rPr lang="ru-RU" b="1" dirty="0" smtClean="0"/>
              <a:t> класс</a:t>
            </a:r>
            <a:br>
              <a:rPr lang="ru-RU" b="1" dirty="0" smtClean="0"/>
            </a:br>
            <a:r>
              <a:rPr lang="ru-RU" b="1" dirty="0" err="1" smtClean="0"/>
              <a:t>Аветян</a:t>
            </a:r>
            <a:r>
              <a:rPr lang="ru-RU" b="1" dirty="0" smtClean="0"/>
              <a:t> </a:t>
            </a:r>
            <a:r>
              <a:rPr lang="ru-RU" b="1" dirty="0" err="1" smtClean="0"/>
              <a:t>Мариетта</a:t>
            </a:r>
            <a:r>
              <a:rPr lang="ru-RU" b="1" dirty="0" smtClean="0"/>
              <a:t> </a:t>
            </a:r>
            <a:r>
              <a:rPr lang="ru-RU" b="1" dirty="0" err="1" smtClean="0"/>
              <a:t>Аветян</a:t>
            </a:r>
            <a:r>
              <a:rPr lang="ru-RU" b="1" dirty="0" smtClean="0"/>
              <a:t> Марина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16832"/>
            <a:ext cx="3744416" cy="51690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917"/>
            <a:ext cx="4446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243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131840" cy="357301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dirty="0" smtClean="0"/>
              <a:t>8 </a:t>
            </a:r>
            <a:r>
              <a:rPr lang="en-US" sz="4000" b="1" dirty="0" smtClean="0"/>
              <a:t>“</a:t>
            </a:r>
            <a:r>
              <a:rPr lang="ru-RU" sz="4000" b="1" dirty="0" smtClean="0"/>
              <a:t>Б</a:t>
            </a:r>
            <a:r>
              <a:rPr lang="en-US" sz="4000" b="1" dirty="0" smtClean="0"/>
              <a:t>”</a:t>
            </a:r>
            <a:r>
              <a:rPr lang="ru-RU" sz="4000" b="1" dirty="0" smtClean="0"/>
              <a:t> класс</a:t>
            </a:r>
            <a:br>
              <a:rPr lang="ru-RU" sz="4000" b="1" dirty="0" smtClean="0"/>
            </a:br>
            <a:r>
              <a:rPr lang="ru-RU" sz="4000" b="1" dirty="0" smtClean="0"/>
              <a:t>Валерия Высоцкая</a:t>
            </a: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9584"/>
            <a:ext cx="4536504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031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-122305"/>
            <a:ext cx="4469792" cy="710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8" y="-2"/>
            <a:ext cx="4499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96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96267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Проектная компетентность современного педагога </a:t>
            </a:r>
            <a:r>
              <a:rPr lang="ru-RU" b="1" dirty="0">
                <a:solidFill>
                  <a:schemeClr val="accent6"/>
                </a:solidFill>
              </a:rPr>
              <a:t>включает в себя </a:t>
            </a:r>
            <a:br>
              <a:rPr lang="ru-RU" b="1" dirty="0">
                <a:solidFill>
                  <a:schemeClr val="accent6"/>
                </a:solidFill>
              </a:rPr>
            </a:br>
            <a:r>
              <a:rPr lang="ru-RU" b="1" dirty="0"/>
              <a:t>интеграцию умения разрабатывать и реализовывать проектную деятельность в образовательном процессе.</a:t>
            </a:r>
          </a:p>
        </p:txBody>
      </p:sp>
    </p:spTree>
    <p:extLst>
      <p:ext uri="{BB962C8B-B14F-4D97-AF65-F5344CB8AC3E}">
        <p14:creationId xmlns:p14="http://schemas.microsoft.com/office/powerpoint/2010/main" val="83544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80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профессиональной компетентности учителя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раскрыта через его педагогические умения:</a:t>
            </a:r>
          </a:p>
          <a:p>
            <a:pPr algn="ctr"/>
            <a:endParaRPr lang="ru-RU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239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6106690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1. </a:t>
            </a:r>
            <a:r>
              <a:rPr lang="ru-RU" b="1" dirty="0">
                <a:solidFill>
                  <a:schemeClr val="accent6"/>
                </a:solidFill>
              </a:rPr>
              <a:t>Умения отразить содержание процесса обучения и воспитания в конкретные педагогические задачи </a:t>
            </a:r>
            <a:r>
              <a:rPr lang="ru-RU" dirty="0"/>
              <a:t>- определение доминирующей задачи.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5208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992888" cy="5616624"/>
          </a:xfrm>
        </p:spPr>
        <p:txBody>
          <a:bodyPr>
            <a:normAutofit fontScale="90000"/>
          </a:bodyPr>
          <a:lstStyle/>
          <a:p>
            <a:pPr lvl="0" algn="l"/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построить и привести в движение логически завершенную педагогическую систему:  </a:t>
            </a:r>
            <a:br>
              <a:rPr lang="ru-RU" sz="3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планирование образовательно-воспитательных задач; </a:t>
            </a:r>
            <a:b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обоснованный отбор содержания образовательного процесса; </a:t>
            </a:r>
            <a:b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оптимальный выбор форм, методов и средств его организации.</a:t>
            </a:r>
            <a:b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624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19256" cy="6480720"/>
          </a:xfrm>
        </p:spPr>
        <p:txBody>
          <a:bodyPr>
            <a:noAutofit/>
          </a:bodyPr>
          <a:lstStyle/>
          <a:p>
            <a:pPr lvl="0" algn="l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выделять и устанавливать взаимосвязи между компонентами и факторами обучения и воспитания, приводить их в действие: 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необходимых условий (материальных, морально-психологических, организационных, гигиенических и др.); 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активизация личности школьника и развитие его деятельности; 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совместной деятельности; 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связи школы с внешней средой.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4000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750</Words>
  <Application>Microsoft Office PowerPoint</Application>
  <PresentationFormat>Экран (4:3)</PresentationFormat>
  <Paragraphs>109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Arial</vt:lpstr>
      <vt:lpstr>Calibri</vt:lpstr>
      <vt:lpstr>Times New Roman</vt:lpstr>
      <vt:lpstr>Тема Office</vt:lpstr>
      <vt:lpstr> «Проектная деятельность   как один из путей  развития профессиональных компетентностей педагогов как фактор достижения высокого качества образования и воспитания обучающихся в условиях реализации ФГОС»   автор: Ткалич О.С. </vt:lpstr>
      <vt:lpstr>Презентация PowerPoint</vt:lpstr>
      <vt:lpstr>Неотъемлемой составляющей профессионализма и педагогического мастерства учителя принято считать его профессиональную компетентность.   Под профессиональной компетентностью понимается совокупность профессиональных и личностных качеств, необходимых для успешной педагогической деятельности. </vt:lpstr>
      <vt:lpstr>Презентация PowerPoint</vt:lpstr>
      <vt:lpstr>Проектная компетентность современного педагога включает в себя  интеграцию умения разрабатывать и реализовывать проектную деятельность в образовательном процессе.</vt:lpstr>
      <vt:lpstr>Презентация PowerPoint</vt:lpstr>
      <vt:lpstr>1. Умения отразить содержание процесса обучения и воспитания в конкретные педагогические задачи - определение доминирующей задачи. </vt:lpstr>
      <vt:lpstr>2. Умения построить и привести в движение логически завершенную педагогическую систему:    - комплексное планирование образовательно-воспитательных задач;   - обоснованный отбор содержания образовательного процесса;   - оптимальный выбор форм, методов и средств его организации. </vt:lpstr>
      <vt:lpstr>3. Умения выделять и устанавливать взаимосвязи между компонентами и факторами обучения и воспитания, приводить их в действие:  - создание необходимых условий (материальных, морально-психологических, организационных, гигиенических и др.);   - активизация личности школьника и развитие его деятельности;   - организация совместной деятельности;   - обеспечение связи школы с внешней средой. </vt:lpstr>
      <vt:lpstr>4.  Умения учета и оценки результатов педагогической деятельности:   - самоанализ и анализ образовательного процесса и результатов деятельности учителя;   - определение нового комплекса педагогических задач.</vt:lpstr>
      <vt:lpstr>Презентация PowerPoint</vt:lpstr>
      <vt:lpstr>Результатом успешной проектной деятельности педагога являются сформированные умения:</vt:lpstr>
      <vt:lpstr>Проектная деятельность ставит каждого ученика в позицию активного участника:  - дает возможность реализовать индивидуальные замыслы - формирует умения поиска информации  - учит слаженно работать в команде.</vt:lpstr>
      <vt:lpstr>Проекты учеников:</vt:lpstr>
      <vt:lpstr>2 классы:  книжки  «Алфавит»  “My English Alphabet” </vt:lpstr>
      <vt:lpstr>2 “В” класс  Аполосов Вячеслав</vt:lpstr>
      <vt:lpstr>2 класс Чернов Кирилл “Моя семья”  “My Family”</vt:lpstr>
      <vt:lpstr>Презентация PowerPoint</vt:lpstr>
      <vt:lpstr>“Эрмитаж   и  Разводные мосты”  “The Hermitage   and  Drawn Bridges”</vt:lpstr>
      <vt:lpstr> </vt:lpstr>
      <vt:lpstr>  4 класс: “ Мой район: Как пройти?” My location: How can I get to…? </vt:lpstr>
      <vt:lpstr>4  классы Карта сокровищ   “My Treasure Map”</vt:lpstr>
      <vt:lpstr>4  классы Карта сокровищ   “My Treasure Map”</vt:lpstr>
      <vt:lpstr>4 “Г” класс</vt:lpstr>
      <vt:lpstr>7 класс: Национальности России  Nationalities of Russia 7 “В” Коновалова Екатерина, Смирнова Ксения</vt:lpstr>
      <vt:lpstr>   7 класс: Национальности России  Nationalities of Russia 7 “В” Полина Чиркова</vt:lpstr>
      <vt:lpstr>    8 “A”  Попова Ольга  Известные композиторы:  Фредерик Шопен   “Famous composers”      </vt:lpstr>
      <vt:lpstr>8 “A” Франчук  Игорь, Мурашов Алексей, Марголин Дмитрий</vt:lpstr>
      <vt:lpstr>Презентация PowerPoint</vt:lpstr>
      <vt:lpstr>8 класс: Еда – то, что ты ешь Food: You are what you eat</vt:lpstr>
      <vt:lpstr>8 класс.  Опросник: “Наша школьная столовая”   Questionnaire : “Our school canteen” 8 “Б” Валерия Высоцкая</vt:lpstr>
      <vt:lpstr>8 “Б” Марина и Мариетта Аветян , Мария Андрианова  Опросник: “Наша школьная столовая” “Our school canteen”</vt:lpstr>
      <vt:lpstr>8Г “Еда”  Романова Светлана Никитина Юлия</vt:lpstr>
      <vt:lpstr>Improper nutrition negatively affects the health of a person, regardless of age and the initial state of his body. So eat right and be healthy.</vt:lpstr>
      <vt:lpstr>   8 класс Предвыборная программа по школьному сообществу . Условные предложения 0/1 типа.   “Election Leaflet for Student Party”( Conditionals) Разработка и оформление проекта во время урока с оценкой работ командами-участниками  </vt:lpstr>
      <vt:lpstr>Презентация PowerPoint</vt:lpstr>
      <vt:lpstr> 8 “В” класс: Строков Роман, Иванцова Ксения, Турлаков Максим, Бояринов Роман </vt:lpstr>
      <vt:lpstr>8 “Д” Валерия Васильева “Мир через 10 лет” “The World in 10 Years”</vt:lpstr>
      <vt:lpstr>“Наш мир через 10 лет”  8 “Б” класс Андрианова Мария</vt:lpstr>
      <vt:lpstr>8 “Б” класс Аветян Мариетта Аветян Марина</vt:lpstr>
      <vt:lpstr>8 “Б” класс Валерия Высоцкая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«Проектная деятельность   как один из путей  развития профессиональных компетентностей педагогов как фактор достижения современного качества образования и воспитания обучающихся в условиях реализации ФГОС»</dc:title>
  <dc:creator>Константин Быковский</dc:creator>
  <cp:lastModifiedBy>Мария Александровна</cp:lastModifiedBy>
  <cp:revision>110</cp:revision>
  <cp:lastPrinted>2021-02-07T18:05:46Z</cp:lastPrinted>
  <dcterms:created xsi:type="dcterms:W3CDTF">2021-01-14T12:47:49Z</dcterms:created>
  <dcterms:modified xsi:type="dcterms:W3CDTF">2021-02-21T01:24:17Z</dcterms:modified>
</cp:coreProperties>
</file>