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8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7" r:id="rId10"/>
    <p:sldId id="269" r:id="rId11"/>
    <p:sldId id="271" r:id="rId12"/>
    <p:sldId id="272" r:id="rId13"/>
    <p:sldId id="270" r:id="rId14"/>
    <p:sldId id="273" r:id="rId15"/>
    <p:sldId id="266" r:id="rId16"/>
    <p:sldId id="274" r:id="rId17"/>
    <p:sldId id="275" r:id="rId18"/>
    <p:sldId id="276" r:id="rId19"/>
    <p:sldId id="277" r:id="rId20"/>
    <p:sldId id="280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40BD3A-4639-46A7-81E4-338879AC95C4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04C2C5-3D80-46F6-B224-4A9CCC2790A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40BD3A-4639-46A7-81E4-338879AC95C4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04C2C5-3D80-46F6-B224-4A9CCC2790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40BD3A-4639-46A7-81E4-338879AC95C4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04C2C5-3D80-46F6-B224-4A9CCC2790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40BD3A-4639-46A7-81E4-338879AC95C4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04C2C5-3D80-46F6-B224-4A9CCC2790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40BD3A-4639-46A7-81E4-338879AC95C4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04C2C5-3D80-46F6-B224-4A9CCC2790A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40BD3A-4639-46A7-81E4-338879AC95C4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04C2C5-3D80-46F6-B224-4A9CCC2790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40BD3A-4639-46A7-81E4-338879AC95C4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04C2C5-3D80-46F6-B224-4A9CCC2790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40BD3A-4639-46A7-81E4-338879AC95C4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04C2C5-3D80-46F6-B224-4A9CCC2790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40BD3A-4639-46A7-81E4-338879AC95C4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04C2C5-3D80-46F6-B224-4A9CCC2790A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40BD3A-4639-46A7-81E4-338879AC95C4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04C2C5-3D80-46F6-B224-4A9CCC2790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40BD3A-4639-46A7-81E4-338879AC95C4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04C2C5-3D80-46F6-B224-4A9CCC2790A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740BD3A-4639-46A7-81E4-338879AC95C4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504C2C5-3D80-46F6-B224-4A9CCC2790A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9" r:id="rId1"/>
    <p:sldLayoutId id="2147484130" r:id="rId2"/>
    <p:sldLayoutId id="2147484131" r:id="rId3"/>
    <p:sldLayoutId id="2147484132" r:id="rId4"/>
    <p:sldLayoutId id="2147484133" r:id="rId5"/>
    <p:sldLayoutId id="2147484134" r:id="rId6"/>
    <p:sldLayoutId id="2147484135" r:id="rId7"/>
    <p:sldLayoutId id="2147484136" r:id="rId8"/>
    <p:sldLayoutId id="2147484137" r:id="rId9"/>
    <p:sldLayoutId id="2147484138" r:id="rId10"/>
    <p:sldLayoutId id="214748413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54882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ГБПОУ ПО «Кузнецкий многопрофильный колледж»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988840"/>
            <a:ext cx="7406640" cy="439248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Возрастание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 убывание функций.Экстремумы</a:t>
            </a:r>
          </a:p>
          <a:p>
            <a:pPr algn="ctr"/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Преподаватель:Мустакаева Г.Р.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4400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4400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 </a:t>
            </a:r>
            <a:r>
              <a:rPr lang="ru-RU" sz="4400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f(x)=2x</a:t>
            </a:r>
            <a:r>
              <a:rPr lang="ru-RU" sz="4400" baseline="30000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3</a:t>
            </a:r>
            <a:r>
              <a:rPr lang="en-US" sz="4400" baseline="30000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                                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f(x) = х</a:t>
            </a:r>
            <a:r>
              <a:rPr lang="ru-RU" sz="4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-3х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ru-RU" sz="4400" dirty="0" smtClean="0">
                <a:latin typeface="Calibri"/>
                <a:ea typeface="Calibri"/>
                <a:cs typeface="Times New Roman"/>
              </a:rPr>
              <a:t/>
            </a:r>
            <a:br>
              <a:rPr lang="ru-RU" sz="4400" dirty="0" smtClean="0">
                <a:latin typeface="Calibri"/>
                <a:ea typeface="Calibri"/>
                <a:cs typeface="Times New Roman"/>
              </a:rPr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3898776" cy="1084498"/>
          </a:xfrm>
        </p:spPr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r>
              <a:rPr lang="ru-RU" sz="4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монотонно возрастает на всей числовой прямой</a:t>
            </a:r>
            <a:endParaRPr lang="ru-RU" sz="4400" i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half" idx="3"/>
          </p:nvPr>
        </p:nvSpPr>
        <p:spPr>
          <a:xfrm>
            <a:off x="4716016" y="332656"/>
            <a:ext cx="4023360" cy="1080120"/>
          </a:xfrm>
        </p:spPr>
        <p:txBody>
          <a:bodyPr>
            <a:normAutofit/>
          </a:bodyPr>
          <a:lstStyle/>
          <a:p>
            <a:endParaRPr lang="en-US" sz="24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X</a:t>
            </a:r>
            <a:r>
              <a:rPr lang="en-US" sz="2400" baseline="-25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=1                X</a:t>
            </a:r>
            <a:r>
              <a:rPr lang="en-US" sz="2400" baseline="-25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=-1</a:t>
            </a:r>
            <a:endParaRPr lang="ru-RU" sz="24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" name="Содержимое 4" descr="https://fsd.videouroki.net/products/conspekty/algebra11fgos/12-ehkstremumy-funkcii.files/image034.jpg"/>
          <p:cNvPicPr>
            <a:picLocks noGrp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254125" y="1879600"/>
            <a:ext cx="242887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5" descr="https://fsd.videouroki.net/products/conspekty/algebra11fgos/12-ehkstremumy-funkcii.files/image002.jpg"/>
          <p:cNvPicPr>
            <a:picLocks noGrp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5364088" y="1903413"/>
            <a:ext cx="2411487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27584" y="1124744"/>
          <a:ext cx="4536504" cy="3528392"/>
        </p:xfrm>
        <a:graphic>
          <a:graphicData uri="http://schemas.openxmlformats.org/drawingml/2006/table">
            <a:tbl>
              <a:tblPr/>
              <a:tblGrid>
                <a:gridCol w="4536504"/>
              </a:tblGrid>
              <a:tr h="35283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28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Точка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х</a:t>
                      </a:r>
                      <a:r>
                        <a:rPr lang="ru-RU" sz="2800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называется </a:t>
                      </a:r>
                      <a:r>
                        <a:rPr lang="ru-RU" sz="2800" b="1" i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точкой максимума функции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f(x), если существует такая окрестность точки х</a:t>
                      </a:r>
                      <a:r>
                        <a:rPr lang="ru-RU" sz="2800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, что для всех хх</a:t>
                      </a:r>
                      <a:r>
                        <a:rPr lang="ru-RU" sz="2800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из этой окрестности выполняется неравенство f</a:t>
                      </a: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(x)&lt; f(x</a:t>
                      </a:r>
                      <a:r>
                        <a:rPr lang="ru-RU" sz="2800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) 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04775" cy="342900"/>
          </a:xfrm>
          <a:prstGeom prst="rect">
            <a:avLst/>
          </a:prstGeom>
          <a:noFill/>
        </p:spPr>
      </p:pic>
      <p:pic>
        <p:nvPicPr>
          <p:cNvPr id="7" name="Рисунок 6" descr="https://fsd.videouroki.net/products/conspekty/algebra11fgos/12-ehkstremumy-funkcii.files/image04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1052736"/>
            <a:ext cx="2880320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55576" y="1124744"/>
          <a:ext cx="4608512" cy="3528392"/>
        </p:xfrm>
        <a:graphic>
          <a:graphicData uri="http://schemas.openxmlformats.org/drawingml/2006/table">
            <a:tbl>
              <a:tblPr/>
              <a:tblGrid>
                <a:gridCol w="4608512"/>
              </a:tblGrid>
              <a:tr h="35283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28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Точка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х</a:t>
                      </a:r>
                      <a:r>
                        <a:rPr lang="ru-RU" sz="2800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называется </a:t>
                      </a:r>
                      <a:r>
                        <a:rPr lang="ru-RU" sz="2800" b="1" i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точкой минимума </a:t>
                      </a:r>
                      <a:r>
                        <a:rPr lang="ru-RU" sz="28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функции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f(x), если существует такая окрестность точки х</a:t>
                      </a:r>
                      <a:r>
                        <a:rPr lang="ru-RU" sz="2800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, что для всех хх</a:t>
                      </a:r>
                      <a:r>
                        <a:rPr lang="ru-RU" sz="2800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из этой окрестности выполняется неравенство f</a:t>
                      </a: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(x) f(x</a:t>
                      </a:r>
                      <a:r>
                        <a:rPr lang="ru-RU" sz="2800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) 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04775" cy="342900"/>
          </a:xfrm>
          <a:prstGeom prst="rect">
            <a:avLst/>
          </a:prstGeom>
          <a:noFill/>
        </p:spPr>
      </p:pic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04775" cy="342900"/>
          </a:xfrm>
          <a:prstGeom prst="rect">
            <a:avLst/>
          </a:prstGeom>
          <a:noFill/>
        </p:spPr>
      </p:pic>
      <p:pic>
        <p:nvPicPr>
          <p:cNvPr id="8" name="Рисунок 7" descr="https://fsd.videouroki.net/products/conspekty/algebra11fgos/12-ehkstremumy-funkcii.files/image042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1124744"/>
            <a:ext cx="2664296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115616" y="332656"/>
          <a:ext cx="7776864" cy="4994910"/>
        </p:xfrm>
        <a:graphic>
          <a:graphicData uri="http://schemas.openxmlformats.org/drawingml/2006/table">
            <a:tbl>
              <a:tblPr/>
              <a:tblGrid>
                <a:gridCol w="7776864"/>
              </a:tblGrid>
              <a:tr h="4968552">
                <a:tc>
                  <a:txBody>
                    <a:bodyPr/>
                    <a:lstStyle/>
                    <a:p>
                      <a:pPr marL="63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i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63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Наибольшее</a:t>
                      </a:r>
                      <a:r>
                        <a:rPr lang="ru-RU" sz="2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значение данная функция в этой окрестности принимает вточке х=-1, точку х=-1 называют </a:t>
                      </a:r>
                      <a:r>
                        <a:rPr lang="ru-RU" sz="2800" b="1" i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точкой максимума</a:t>
                      </a:r>
                      <a:r>
                        <a:rPr lang="ru-RU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функции</a:t>
                      </a:r>
                      <a:r>
                        <a:rPr lang="ru-RU" sz="2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63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635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b="1" i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635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i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Наименьшее</a:t>
                      </a:r>
                      <a:r>
                        <a:rPr lang="ru-RU" sz="2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значение данная функция в этой окрестности принимает в точке х=1. Точку х=1 называют </a:t>
                      </a:r>
                      <a:r>
                        <a:rPr lang="ru-RU" sz="2800" b="1" i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точкой минимума 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функции.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4509120"/>
            <a:ext cx="7498080" cy="1656184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6000" b="1" baseline="300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 (x)=0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404665"/>
            <a:ext cx="763284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Внутренние точки области определения функции, в которых функция непрерывна, но производная не существует, называют 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критическими точками</a:t>
            </a:r>
            <a:r>
              <a:rPr lang="ru-RU" sz="32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Внутренние точки области определения функции, при которых производная функции равна нулю, называются 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стационарными точками</a:t>
            </a:r>
            <a:r>
              <a:rPr lang="ru-RU" sz="32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i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644650" y="274638"/>
            <a:ext cx="7499350" cy="1143000"/>
          </a:xfrm>
        </p:spPr>
        <p:txBody>
          <a:bodyPr>
            <a:normAutofit fontScale="90000"/>
          </a:bodyPr>
          <a:lstStyle/>
          <a:p>
            <a:r>
              <a:rPr lang="ru-RU" sz="4400" dirty="0" smtClean="0">
                <a:latin typeface="Calibri"/>
                <a:ea typeface="Calibri"/>
                <a:cs typeface="Times New Roman"/>
              </a:rPr>
              <a:t/>
            </a:r>
            <a:br>
              <a:rPr lang="ru-RU" sz="4400" dirty="0" smtClean="0"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115616" y="2636912"/>
          <a:ext cx="7776864" cy="2592288"/>
        </p:xfrm>
        <a:graphic>
          <a:graphicData uri="http://schemas.openxmlformats.org/drawingml/2006/table">
            <a:tbl>
              <a:tblPr/>
              <a:tblGrid>
                <a:gridCol w="7776864"/>
              </a:tblGrid>
              <a:tr h="25922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3200" dirty="0" smtClean="0">
                        <a:solidFill>
                          <a:srgbClr val="1D1D1B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rgbClr val="1D1D1B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Задание 2</a:t>
                      </a:r>
                      <a:r>
                        <a:rPr lang="ru-RU" sz="3200" dirty="0" smtClean="0">
                          <a:solidFill>
                            <a:srgbClr val="1D1D1B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solidFill>
                            <a:srgbClr val="1D1D1B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Определите </a:t>
                      </a:r>
                      <a:r>
                        <a:rPr lang="ru-RU" sz="3200" dirty="0">
                          <a:solidFill>
                            <a:srgbClr val="1D1D1B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промежутки монотонности и экстремумы функции</a:t>
                      </a:r>
                      <a:endParaRPr lang="ru-RU" sz="3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>
                          <a:solidFill>
                            <a:srgbClr val="1D1D1B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 = х</a:t>
                      </a:r>
                      <a:r>
                        <a:rPr lang="ru-RU" sz="3200" baseline="30000" dirty="0">
                          <a:solidFill>
                            <a:srgbClr val="1D1D1B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r>
                        <a:rPr lang="ru-RU" sz="3200" dirty="0">
                          <a:solidFill>
                            <a:srgbClr val="1D1D1B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–5х</a:t>
                      </a:r>
                      <a:r>
                        <a:rPr lang="ru-RU" sz="3200" baseline="30000" dirty="0">
                          <a:solidFill>
                            <a:srgbClr val="1D1D1B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r>
                        <a:rPr lang="ru-RU" sz="3200" dirty="0">
                          <a:solidFill>
                            <a:srgbClr val="1D1D1B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+5х</a:t>
                      </a:r>
                      <a:r>
                        <a:rPr lang="ru-RU" sz="3200" baseline="30000" dirty="0">
                          <a:solidFill>
                            <a:srgbClr val="1D1D1B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r>
                        <a:rPr lang="ru-RU" sz="3200" dirty="0">
                          <a:solidFill>
                            <a:srgbClr val="1D1D1B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– 4.</a:t>
                      </a:r>
                      <a:endParaRPr lang="ru-RU" sz="3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15616" y="188640"/>
          <a:ext cx="7704856" cy="2438400"/>
        </p:xfrm>
        <a:graphic>
          <a:graphicData uri="http://schemas.openxmlformats.org/drawingml/2006/table">
            <a:tbl>
              <a:tblPr/>
              <a:tblGrid>
                <a:gridCol w="7704856"/>
              </a:tblGrid>
              <a:tr h="23042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3200" b="0" dirty="0" smtClean="0">
                        <a:solidFill>
                          <a:srgbClr val="1D1D1B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Задание 1</a:t>
                      </a:r>
                      <a:r>
                        <a:rPr lang="ru-RU" sz="3200" b="0" dirty="0" smtClean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3200" b="0" dirty="0" smtClean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Определите </a:t>
                      </a:r>
                      <a:r>
                        <a:rPr lang="ru-RU" sz="3200" b="0" dirty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промежутки монотонности функции</a:t>
                      </a:r>
                      <a:endParaRPr lang="ru-RU" sz="3200" b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3200" b="0" dirty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у = -3х</a:t>
                      </a:r>
                      <a:r>
                        <a:rPr lang="ru-RU" sz="3200" b="0" baseline="30000" dirty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ru-RU" sz="3200" b="0" dirty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 + 4х</a:t>
                      </a:r>
                      <a:r>
                        <a:rPr lang="ru-RU" sz="3200" b="0" baseline="30000" dirty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3200" b="0" dirty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 + х – 10.</a:t>
                      </a:r>
                      <a:endParaRPr lang="ru-RU" sz="3200" b="0" dirty="0"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187624" y="404664"/>
          <a:ext cx="7488832" cy="4572000"/>
        </p:xfrm>
        <a:graphic>
          <a:graphicData uri="http://schemas.openxmlformats.org/drawingml/2006/table">
            <a:tbl>
              <a:tblPr/>
              <a:tblGrid>
                <a:gridCol w="7488832"/>
              </a:tblGrid>
              <a:tr h="34563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Решение</a:t>
                      </a:r>
                      <a:r>
                        <a:rPr lang="ru-RU" sz="2000" b="1" baseline="0" dirty="0" smtClean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000" b="1" dirty="0" smtClean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1.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2000" dirty="0" smtClean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. Область </a:t>
                      </a:r>
                      <a:r>
                        <a:rPr lang="ru-RU" sz="2000" dirty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определения </a:t>
                      </a:r>
                      <a:r>
                        <a:rPr lang="ru-RU" sz="2000" dirty="0" smtClean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функции:</a:t>
                      </a:r>
                      <a:r>
                        <a:rPr lang="ru-RU" sz="2000" baseline="0" dirty="0" smtClean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     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000" dirty="0" smtClean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D(y )=</a:t>
                      </a:r>
                      <a:r>
                        <a:rPr lang="ru-RU" sz="2000" dirty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  </a:t>
                      </a:r>
                      <a:r>
                        <a:rPr lang="ru-RU" sz="2000" dirty="0" smtClean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(-оо;+оо)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2000" dirty="0" smtClean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. Производная</a:t>
                      </a:r>
                      <a:r>
                        <a:rPr lang="ru-RU" sz="2000" baseline="0" dirty="0" smtClean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000" dirty="0" smtClean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функции:</a:t>
                      </a:r>
                      <a:r>
                        <a:rPr lang="ru-RU" sz="2000" baseline="0" dirty="0" smtClean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kumimoji="0" lang="en-US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y</a:t>
                      </a:r>
                      <a:r>
                        <a:rPr kumimoji="0" lang="ru-RU" sz="2000" kern="1200" baseline="30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en-US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=-9x</a:t>
                      </a:r>
                      <a:r>
                        <a:rPr kumimoji="0" lang="en-US" sz="2000" kern="1200" baseline="30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+8x+1</a:t>
                      </a:r>
                      <a:r>
                        <a:rPr kumimoji="0" lang="ru-RU" sz="2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;  </a:t>
                      </a:r>
                      <a:r>
                        <a:rPr kumimoji="0" lang="en-US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y</a:t>
                      </a:r>
                      <a:r>
                        <a:rPr kumimoji="0" lang="ru-RU" sz="2000" kern="1200" baseline="30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lang="ru-RU" sz="2000" dirty="0" smtClean="0">
                          <a:solidFill>
                            <a:srgbClr val="1D1D1B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solidFill>
                            <a:srgbClr val="1D1D1B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= (x – 1)(-9x – 1</a:t>
                      </a:r>
                      <a:r>
                        <a:rPr lang="ru-RU" sz="2000" dirty="0" smtClean="0">
                          <a:solidFill>
                            <a:srgbClr val="1D1D1B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1D1D1B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Промежутки монотонности: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1D1D1B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функция возрастает на</a:t>
                      </a:r>
                      <a:endParaRPr lang="ru-RU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функция убывает на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8677" name="Рисунок 36" descr="https://resh.edu.ru/uploads/lesson_extract/3966/20190730120519/OEBPS/objects/c_matan_11_15_1/504f4bd9-ac9e-40ec-a6d7-30c01d77e6d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1628800"/>
            <a:ext cx="640071" cy="432048"/>
          </a:xfrm>
          <a:prstGeom prst="rect">
            <a:avLst/>
          </a:prstGeom>
          <a:noFill/>
        </p:spPr>
      </p:pic>
      <p:pic>
        <p:nvPicPr>
          <p:cNvPr id="28676" name="Рисунок 37" descr="https://resh.edu.ru/uploads/lesson_extract/3966/20190730120519/OEBPS/objects/c_matan_11_15_1/9deb0f95-8338-4651-8654-5858cde4de0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2060848"/>
            <a:ext cx="1080120" cy="585065"/>
          </a:xfrm>
          <a:prstGeom prst="rect">
            <a:avLst/>
          </a:prstGeom>
          <a:noFill/>
        </p:spPr>
      </p:pic>
      <p:pic>
        <p:nvPicPr>
          <p:cNvPr id="28675" name="Рисунок 38" descr="https://resh.edu.ru/uploads/lesson_extract/3966/20190730120519/OEBPS/objects/c_matan_11_15_1/ec734480-da72-4947-aff5-a5905328c75b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2276872"/>
            <a:ext cx="999639" cy="288032"/>
          </a:xfrm>
          <a:prstGeom prst="rect">
            <a:avLst/>
          </a:prstGeom>
          <a:noFill/>
        </p:spPr>
      </p:pic>
      <p:pic>
        <p:nvPicPr>
          <p:cNvPr id="28684" name="Рисунок 12" descr="https://resh.edu.ru/uploads/lesson_extract/3966/20190730120519/OEBPS/objects/c_matan_11_15_1/c58d8897-0c28-48bc-8f70-581d054ba4c5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20272" y="764704"/>
            <a:ext cx="1562997" cy="216024"/>
          </a:xfrm>
          <a:prstGeom prst="rect">
            <a:avLst/>
          </a:prstGeom>
          <a:noFill/>
        </p:spPr>
      </p:pic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1187624" y="2489122"/>
            <a:ext cx="763284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0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Решение 2.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1.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D(y)=(-oo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+oo)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2.у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=5х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-20х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+15х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=5х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(х-1)-(х-3)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043608" y="4365104"/>
            <a:ext cx="77048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3.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Функция возрастает на (-оо;1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]u[3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;+оо);  </a:t>
            </a:r>
          </a:p>
          <a:p>
            <a:pPr lvl="0">
              <a:lnSpc>
                <a:spcPct val="15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функция убывает на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[1;3]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4.Экстремумы:     х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=1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х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=3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476672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Задание 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.Определить область определения,промежутки монотонности функции.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C:\Users\user\Pictures\16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268760"/>
            <a:ext cx="3816424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15616" y="3332607"/>
          <a:ext cx="7848872" cy="814642"/>
        </p:xfrm>
        <a:graphic>
          <a:graphicData uri="http://schemas.openxmlformats.org/drawingml/2006/table">
            <a:tbl>
              <a:tblPr/>
              <a:tblGrid>
                <a:gridCol w="7848872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Calibri"/>
                          <a:cs typeface="Times New Roman"/>
                        </a:rPr>
                        <a:t>Задание 4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.Определить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количество промежутков возрастания, найти длину наибольшего.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5" name="Рисунок 4" descr="C:\Users\user\Pictures\1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4293096"/>
            <a:ext cx="3528392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332656"/>
            <a:ext cx="77048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Задание 5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.На рисунке изображен график функции y=f(x), определенной на интервале (−0,5;4,3). Определите количество целых точек (у которых координата – целое число), в которых производная функции положительна.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23" name="Picture 3" descr="B_7_4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564904"/>
            <a:ext cx="3816424" cy="379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71600" y="332656"/>
          <a:ext cx="7992888" cy="2840546"/>
        </p:xfrm>
        <a:graphic>
          <a:graphicData uri="http://schemas.openxmlformats.org/drawingml/2006/table">
            <a:tbl>
              <a:tblPr/>
              <a:tblGrid>
                <a:gridCol w="7992888"/>
              </a:tblGrid>
              <a:tr h="26642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Задание 6</a:t>
                      </a:r>
                      <a:r>
                        <a:rPr lang="ru-RU" sz="2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.На 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рисунке изображен график функции y=f(x), определенной на интервале (−0,5;4,3). Определите количество целых точек (у которых координата – целое число), в которых производная функции отрицательна.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/>
                      </a:r>
                      <a:br>
                        <a:rPr lang="ru-RU" sz="2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</a:b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31745" name="Picture 1" descr="B_7_4_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2780928"/>
            <a:ext cx="3744416" cy="3429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3" descr="416969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260648"/>
            <a:ext cx="7450873" cy="598235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Задание на дом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000" y="1844824"/>
          <a:ext cx="7008440" cy="1080120"/>
        </p:xfrm>
        <a:graphic>
          <a:graphicData uri="http://schemas.openxmlformats.org/drawingml/2006/table">
            <a:tbl>
              <a:tblPr/>
              <a:tblGrid>
                <a:gridCol w="7008440"/>
              </a:tblGrid>
              <a:tr h="1080120">
                <a:tc>
                  <a:txBody>
                    <a:bodyPr/>
                    <a:lstStyle/>
                    <a:p>
                      <a:pPr algn="l" fontAlgn="base">
                        <a:lnSpc>
                          <a:spcPts val="21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Ш.Алимов.Алгебра и начала анализа.10-11 кл.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 fontAlgn="base">
                        <a:lnSpc>
                          <a:spcPts val="21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3,стр.101;№11.стр.107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5" descr="img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060499" cy="67953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Физический смысл производной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24000" y="1700808"/>
          <a:ext cx="7296472" cy="4593312"/>
        </p:xfrm>
        <a:graphic>
          <a:graphicData uri="http://schemas.openxmlformats.org/drawingml/2006/table">
            <a:tbl>
              <a:tblPr/>
              <a:tblGrid>
                <a:gridCol w="7296472"/>
              </a:tblGrid>
              <a:tr h="4593312">
                <a:tc>
                  <a:txBody>
                    <a:bodyPr/>
                    <a:lstStyle/>
                    <a:p>
                      <a:pPr algn="l">
                        <a:spcAft>
                          <a:spcPts val="935"/>
                        </a:spcAft>
                      </a:pPr>
                      <a:r>
                        <a:rPr lang="ru-RU" sz="4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Производная </a:t>
                      </a:r>
                      <a:r>
                        <a:rPr lang="ru-RU" sz="4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функции y = f(x) в точке x</a:t>
                      </a:r>
                      <a:r>
                        <a:rPr lang="ru-RU" sz="4000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4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- это скорость изменения функции f (х) в точке x</a:t>
                      </a:r>
                      <a:r>
                        <a:rPr lang="ru-RU" sz="4000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0 </a:t>
                      </a:r>
                      <a:endParaRPr lang="ru-RU" sz="4000" baseline="-250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935"/>
                        </a:spcAft>
                      </a:pPr>
                      <a:r>
                        <a:rPr lang="ru-RU" sz="4000" baseline="-25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4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ru-RU" sz="4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'(t). = </a:t>
                      </a:r>
                      <a:r>
                        <a:rPr lang="ru-RU" sz="4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</a:t>
                      </a:r>
                      <a:r>
                        <a:rPr lang="ru-RU" sz="4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(t)</a:t>
                      </a:r>
                      <a:endParaRPr lang="ru-RU" sz="4000" dirty="0"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Убывающая функция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Возрастающая функция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6" descr="slide-9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1518841"/>
            <a:ext cx="4022725" cy="3017044"/>
          </a:xfrm>
        </p:spPr>
      </p:pic>
      <p:pic>
        <p:nvPicPr>
          <p:cNvPr id="8" name="Содержимое 7" descr="slide-8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64075" y="1518841"/>
            <a:ext cx="4022725" cy="301704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43608" y="908720"/>
          <a:ext cx="7992888" cy="3816424"/>
        </p:xfrm>
        <a:graphic>
          <a:graphicData uri="http://schemas.openxmlformats.org/drawingml/2006/table">
            <a:tbl>
              <a:tblPr/>
              <a:tblGrid>
                <a:gridCol w="1656184"/>
                <a:gridCol w="1860342"/>
                <a:gridCol w="2238181"/>
                <a:gridCol w="2238181"/>
              </a:tblGrid>
              <a:tr h="21510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Функция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Производная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Монотонность функции на промежутках, где f</a:t>
                      </a:r>
                      <a:r>
                        <a:rPr lang="ru-RU" sz="2400" baseline="30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(x) &gt; 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Монотонность функции на промежутках, где f</a:t>
                      </a:r>
                      <a:r>
                        <a:rPr lang="ru-RU" sz="2400" baseline="30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(x) &lt; 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26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f(x) = х</a:t>
                      </a:r>
                      <a:r>
                        <a:rPr lang="ru-RU" sz="2400" baseline="30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-3х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solidFill>
                          <a:srgbClr val="666666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666666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666666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26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f(x)=2x</a:t>
                      </a:r>
                      <a:r>
                        <a:rPr lang="ru-RU" sz="2400" baseline="300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solidFill>
                          <a:srgbClr val="666666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666666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666666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115615" y="692696"/>
          <a:ext cx="7848872" cy="3577136"/>
        </p:xfrm>
        <a:graphic>
          <a:graphicData uri="http://schemas.openxmlformats.org/drawingml/2006/table">
            <a:tbl>
              <a:tblPr/>
              <a:tblGrid>
                <a:gridCol w="1760973"/>
                <a:gridCol w="1911436"/>
                <a:gridCol w="2088232"/>
                <a:gridCol w="2088231"/>
              </a:tblGrid>
              <a:tr h="20882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Функция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Производная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Монотонность функции на промежутках, где f</a:t>
                      </a:r>
                      <a:r>
                        <a:rPr lang="ru-RU" sz="2400" baseline="30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(x) &gt; 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Монотонность функции на промежутках, где f</a:t>
                      </a:r>
                      <a:r>
                        <a:rPr lang="ru-RU" sz="2400" baseline="30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(x) &lt; 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90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f(x) = х</a:t>
                      </a:r>
                      <a:r>
                        <a:rPr lang="ru-RU" sz="2400" baseline="30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-3х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f</a:t>
                      </a:r>
                      <a:r>
                        <a:rPr lang="ru-RU" sz="2400" baseline="300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(x) = 3х</a:t>
                      </a:r>
                      <a:r>
                        <a:rPr lang="ru-RU" sz="2400" baseline="300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-3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(-оо;-1)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(1;оо)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(-1;1)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99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f(x)=2x</a:t>
                      </a:r>
                      <a:r>
                        <a:rPr lang="ru-RU" sz="2400" baseline="30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f</a:t>
                      </a:r>
                      <a:r>
                        <a:rPr lang="ru-RU" sz="2400" baseline="30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(x) = 3х</a:t>
                      </a:r>
                      <a:r>
                        <a:rPr lang="ru-RU" sz="2400" baseline="30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-3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(-оо;оо)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66666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Признаки возрастания и убывания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03648" y="1844824"/>
          <a:ext cx="7176120" cy="3364992"/>
        </p:xfrm>
        <a:graphic>
          <a:graphicData uri="http://schemas.openxmlformats.org/drawingml/2006/table">
            <a:tbl>
              <a:tblPr/>
              <a:tblGrid>
                <a:gridCol w="7176120"/>
              </a:tblGrid>
              <a:tr h="273630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3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Если </a:t>
                      </a:r>
                      <a:r>
                        <a:rPr lang="ru-RU" sz="3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f</a:t>
                      </a:r>
                      <a:r>
                        <a:rPr lang="ru-RU" sz="3200" baseline="30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3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(x) &gt;0 в каждой точке интервала,то функция f(x) возрастает на этом интервале.</a:t>
                      </a:r>
                      <a:endParaRPr lang="ru-RU" sz="3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arenR"/>
                      </a:pPr>
                      <a:r>
                        <a:rPr lang="ru-RU" sz="3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Если </a:t>
                      </a:r>
                      <a:r>
                        <a:rPr lang="ru-RU" sz="3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f</a:t>
                      </a:r>
                      <a:r>
                        <a:rPr lang="ru-RU" sz="3200" baseline="30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3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(x) &lt;0 в каждой точке интервала,то функция f(x) убывает  на этом интервале.</a:t>
                      </a:r>
                      <a:endParaRPr lang="ru-RU" sz="3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Алгоритм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3648" y="1484784"/>
            <a:ext cx="7272808" cy="3578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90170" algn="l"/>
              </a:tabLst>
            </a:pPr>
            <a:endParaRPr lang="ru-RU" sz="2800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90170" algn="l"/>
              </a:tabLst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1. 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Указать область определения функции.</a:t>
            </a:r>
            <a:endParaRPr lang="ru-RU" sz="28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2"/>
              <a:tabLst>
                <a:tab pos="457200" algn="l"/>
              </a:tabLst>
            </a:pP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Найти производную функции y=f(x).</a:t>
            </a:r>
            <a:endParaRPr lang="ru-RU" sz="2800" dirty="0" smtClean="0">
              <a:solidFill>
                <a:srgbClr val="00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2"/>
              <a:tabLst>
                <a:tab pos="457200" algn="l"/>
              </a:tabLst>
            </a:pP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Определить промежутки, в которых f</a:t>
            </a:r>
            <a:r>
              <a:rPr lang="ru-RU" sz="2800" b="1" baseline="30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/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(x) )&gt;0 и  f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</a:t>
            </a:r>
            <a:r>
              <a:rPr lang="ru-RU" sz="2800" b="1" baseline="30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/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(x)&lt;0.</a:t>
            </a:r>
            <a:endParaRPr lang="ru-RU" sz="2800" dirty="0" smtClean="0">
              <a:solidFill>
                <a:srgbClr val="00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2"/>
              <a:tabLst>
                <a:tab pos="457200" algn="l"/>
              </a:tabLst>
            </a:pP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Сделать выводы о монотонности функции.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ru-RU" sz="2800" dirty="0">
              <a:solidFill>
                <a:srgbClr val="00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320</TotalTime>
  <Words>336</Words>
  <Application>Microsoft Office PowerPoint</Application>
  <PresentationFormat>Экран (4:3)</PresentationFormat>
  <Paragraphs>95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Солнцестояние</vt:lpstr>
      <vt:lpstr>ГБПОУ ПО «Кузнецкий многопрофильный колледж»</vt:lpstr>
      <vt:lpstr>Слайд 2</vt:lpstr>
      <vt:lpstr>Слайд 3</vt:lpstr>
      <vt:lpstr>Физический смысл производной</vt:lpstr>
      <vt:lpstr>Слайд 5</vt:lpstr>
      <vt:lpstr>Слайд 6</vt:lpstr>
      <vt:lpstr>Слайд 7</vt:lpstr>
      <vt:lpstr>Признаки возрастания и убывания</vt:lpstr>
      <vt:lpstr>Алгоритм</vt:lpstr>
      <vt:lpstr>   f(x)=2x3                                  f(x) = х3-3х                                     </vt:lpstr>
      <vt:lpstr>Слайд 11</vt:lpstr>
      <vt:lpstr>Слайд 12</vt:lpstr>
      <vt:lpstr>Слайд 13</vt:lpstr>
      <vt:lpstr>f / (x)=0</vt:lpstr>
      <vt:lpstr> </vt:lpstr>
      <vt:lpstr>Слайд 16</vt:lpstr>
      <vt:lpstr>Слайд 17</vt:lpstr>
      <vt:lpstr>Слайд 18</vt:lpstr>
      <vt:lpstr>Слайд 19</vt:lpstr>
      <vt:lpstr>Задание на дом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ГБПОУ ПО «Кузнецкий многопрофильный колледж»</dc:title>
  <dc:creator>Пользователь Windows</dc:creator>
  <cp:lastModifiedBy>Пользователь Windows</cp:lastModifiedBy>
  <cp:revision>33</cp:revision>
  <dcterms:created xsi:type="dcterms:W3CDTF">2021-02-11T04:58:32Z</dcterms:created>
  <dcterms:modified xsi:type="dcterms:W3CDTF">2021-02-15T15:06:44Z</dcterms:modified>
</cp:coreProperties>
</file>