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71" r:id="rId8"/>
    <p:sldId id="272" r:id="rId9"/>
    <p:sldId id="273" r:id="rId10"/>
    <p:sldId id="27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ystemsauto.ru/" TargetMode="External"/><Relationship Id="rId2" Type="http://schemas.openxmlformats.org/officeDocument/2006/relationships/hyperlink" Target="https://monolith.in.u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chautoport.ru/elektrooborudovanie-i-elektronika/sistema-osvescheniya/sistema-osvescheniya-avtomobily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Система освещения и сигнализации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286256"/>
            <a:ext cx="3986218" cy="2000264"/>
          </a:xfrm>
        </p:spPr>
        <p:txBody>
          <a:bodyPr/>
          <a:lstStyle/>
          <a:p>
            <a:r>
              <a:rPr lang="ru-RU" dirty="0" smtClean="0"/>
              <a:t>Выполнил студент группы №2 ЭРСХТ</a:t>
            </a:r>
          </a:p>
          <a:p>
            <a:r>
              <a:rPr lang="ru-RU" dirty="0" err="1" smtClean="0"/>
              <a:t>Трегубенко</a:t>
            </a:r>
            <a:r>
              <a:rPr lang="ru-RU" dirty="0" smtClean="0"/>
              <a:t> </a:t>
            </a:r>
            <a:r>
              <a:rPr lang="ru-RU" dirty="0" smtClean="0"/>
              <a:t>Никита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4282" y="214290"/>
            <a:ext cx="8715436" cy="500066"/>
          </a:xfrm>
          <a:prstGeom prst="rect">
            <a:avLst/>
          </a:prstGeom>
        </p:spPr>
        <p:txBody>
          <a:bodyPr vert="horz" lIns="45720" tIns="0" rIns="45720" bIns="0" anchor="b">
            <a:normAutofit fontScale="375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48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ОГАПОУ </a:t>
            </a:r>
            <a:r>
              <a:rPr lang="ru-RU" sz="48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«</a:t>
            </a:r>
            <a:r>
              <a:rPr lang="ru-RU" sz="4800" b="1" cap="all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Борисовский</a:t>
            </a:r>
            <a:r>
              <a:rPr lang="ru-RU" sz="48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800" b="1" cap="all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агромеханический</a:t>
            </a:r>
            <a:r>
              <a:rPr lang="ru-RU" sz="48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800" b="1" cap="all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техникум»</a:t>
            </a: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 работы системы </a:t>
            </a:r>
            <a:r>
              <a:rPr lang="ru-RU" dirty="0" smtClean="0"/>
              <a:t>освещения и сигнализации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806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Управление всеми приборам освещения водитель осуществляет из салона транспортного средства с помощью специальных переключателей. Включение ближнего и дальнего света, </a:t>
            </a:r>
            <a:r>
              <a:rPr lang="ru-RU" dirty="0" err="1" smtClean="0"/>
              <a:t>противотуманок</a:t>
            </a:r>
            <a:r>
              <a:rPr lang="ru-RU" dirty="0" smtClean="0"/>
              <a:t> и габаритов в большинстве моделей машин осуществляется с помощью </a:t>
            </a:r>
            <a:r>
              <a:rPr lang="ru-RU" dirty="0" err="1" smtClean="0"/>
              <a:t>подрулевого</a:t>
            </a:r>
            <a:r>
              <a:rPr lang="ru-RU" dirty="0" smtClean="0"/>
              <a:t> переключателя или клавиши на панели приборов: первое положение переключателя – все приборы выключены; второе положение – включаются габариты; третье положение – загорается ближний свет фар. Также переключатель, размещенный с левой стороны под рулем, обеспечивает смену ближнего и дальнего света в передних фарах. При наличии </a:t>
            </a:r>
            <a:r>
              <a:rPr lang="ru-RU" dirty="0" err="1" smtClean="0"/>
              <a:t>противотуманок</a:t>
            </a:r>
            <a:r>
              <a:rPr lang="ru-RU" dirty="0" smtClean="0"/>
              <a:t> на переключателе может быть установлена дополнительная секция, регулирующая включение и выключение ПТФ. Также управление может происходить с помощью отдельной клавиши.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Неисправности системы </a:t>
            </a:r>
            <a:r>
              <a:rPr lang="ru-RU" dirty="0" smtClean="0"/>
              <a:t>освещения и сигнализации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 характерным неисправностям </a:t>
            </a:r>
            <a:r>
              <a:rPr lang="ru-RU" b="1" dirty="0" smtClean="0"/>
              <a:t>системы освещения</a:t>
            </a:r>
            <a:r>
              <a:rPr lang="ru-RU" dirty="0" smtClean="0"/>
              <a:t> можно отнести: полный или частичный отказ в работе отдельных ламп </a:t>
            </a:r>
            <a:r>
              <a:rPr lang="ru-RU" b="1" dirty="0" smtClean="0"/>
              <a:t>освещения</a:t>
            </a:r>
            <a:r>
              <a:rPr lang="ru-RU" dirty="0" smtClean="0"/>
              <a:t>, частое перегорание нитей ламп, отказ в работе всех приборов </a:t>
            </a:r>
            <a:r>
              <a:rPr lang="ru-RU" b="1" dirty="0" smtClean="0"/>
              <a:t>освещения</a:t>
            </a:r>
            <a:r>
              <a:rPr lang="ru-RU" dirty="0" smtClean="0"/>
              <a:t>, нарушение регулировки света фар.</a:t>
            </a:r>
          </a:p>
          <a:p>
            <a:r>
              <a:rPr lang="ru-RU" dirty="0" smtClean="0"/>
              <a:t>Сгоревшие лампы заменяются на новые. Нарушение контакта восстанавливают зачисткой и подтяжкой клемм, оборванный провод сращивают или заменяют на новый. Частое перегорание нитей ламп обычно вызывается повышенным напряжением генератора. Поэтому следует проверить или заменить регулятор напряжения. Отказ в работе всех приборов может быть вызван срабатыванием предохранителей из-за короткого замыкания в цепях. Следует проверить состояние предохранителей и устранить короткое замыкание.</a:t>
            </a:r>
          </a:p>
          <a:p>
            <a:r>
              <a:rPr lang="ru-RU" dirty="0" smtClean="0"/>
              <a:t>Для световой сигнализации характерны те же неисправности, что и для приборов освещения. Кроме того, может быть неисправен переключатель или прерыватель указателей поворота, а также включатель сигнала торможения. Эти приборы подлежат ремонту в мастерской или замене на новые.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Для чего нужна система освещения</a:t>
            </a:r>
            <a:r>
              <a:rPr lang="en-US" dirty="0" smtClean="0"/>
              <a:t>?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Какие бывают неисправности в системе освещения</a:t>
            </a:r>
            <a:r>
              <a:rPr lang="en-US" dirty="0" smtClean="0"/>
              <a:t>?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Из чего состоит фара головного освещения</a:t>
            </a:r>
            <a:r>
              <a:rPr lang="en-US" dirty="0" smtClean="0"/>
              <a:t>?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Из чего состоит система сигнализации</a:t>
            </a:r>
            <a:r>
              <a:rPr lang="en-US" dirty="0" smtClean="0"/>
              <a:t>?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Для чего предназначена система сигнализации</a:t>
            </a:r>
            <a:r>
              <a:rPr lang="en-US" dirty="0" smtClean="0"/>
              <a:t>?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Какие бывают неисправности в системе сигнализации</a:t>
            </a:r>
          </a:p>
          <a:p>
            <a:pPr marL="651510" indent="-514350">
              <a:buFont typeface="+mj-lt"/>
              <a:buAutoNum type="arabicPeriod"/>
            </a:pP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ru-RU" sz="2000" dirty="0" err="1" smtClean="0"/>
              <a:t>Нерсинян</a:t>
            </a:r>
            <a:r>
              <a:rPr lang="ru-RU" sz="2000" dirty="0" smtClean="0"/>
              <a:t> В</a:t>
            </a:r>
            <a:r>
              <a:rPr lang="en-US" sz="2000" dirty="0" smtClean="0"/>
              <a:t>.</a:t>
            </a:r>
            <a:r>
              <a:rPr lang="ru-RU" sz="2000" dirty="0" smtClean="0"/>
              <a:t>И</a:t>
            </a:r>
            <a:r>
              <a:rPr lang="en-US" sz="2000" dirty="0" smtClean="0"/>
              <a:t>.</a:t>
            </a:r>
            <a:r>
              <a:rPr lang="ru-RU" sz="2000" dirty="0" smtClean="0"/>
              <a:t> Назначение и общее устройство тракторов</a:t>
            </a:r>
            <a:r>
              <a:rPr lang="en-US" sz="2000" dirty="0" smtClean="0"/>
              <a:t>,</a:t>
            </a:r>
            <a:r>
              <a:rPr lang="ru-RU" sz="2000" dirty="0" smtClean="0"/>
              <a:t> автомобилей и сельскохозяйственных машин механизмов</a:t>
            </a:r>
            <a:r>
              <a:rPr lang="en-US" sz="2000" dirty="0" smtClean="0"/>
              <a:t>: </a:t>
            </a:r>
            <a:r>
              <a:rPr lang="ru-RU" sz="2000" dirty="0" smtClean="0"/>
              <a:t>учебник для </a:t>
            </a:r>
            <a:r>
              <a:rPr lang="ru-RU" sz="2000" dirty="0" err="1" smtClean="0"/>
              <a:t>студ</a:t>
            </a:r>
            <a:r>
              <a:rPr lang="en-US" sz="2000" dirty="0" smtClean="0"/>
              <a:t>.</a:t>
            </a:r>
            <a:r>
              <a:rPr lang="ru-RU" sz="2000" dirty="0" smtClean="0"/>
              <a:t> Учреждений сред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</a:t>
            </a:r>
            <a:r>
              <a:rPr lang="en-US" sz="2000" dirty="0" smtClean="0"/>
              <a:t>.</a:t>
            </a:r>
            <a:r>
              <a:rPr lang="ru-RU" sz="2000" dirty="0" smtClean="0"/>
              <a:t> образования – М</a:t>
            </a:r>
            <a:r>
              <a:rPr lang="en-US" sz="2000" dirty="0" smtClean="0"/>
              <a:t>. :</a:t>
            </a:r>
            <a:r>
              <a:rPr lang="ru-RU" sz="2000" dirty="0" smtClean="0"/>
              <a:t> Издательский центр «Академия»</a:t>
            </a:r>
            <a:r>
              <a:rPr lang="en-US" sz="2000" dirty="0" smtClean="0"/>
              <a:t>.</a:t>
            </a:r>
            <a:r>
              <a:rPr lang="ru-RU" sz="2000" dirty="0" smtClean="0"/>
              <a:t>201</a:t>
            </a:r>
            <a:r>
              <a:rPr lang="en-US" sz="2000" dirty="0" smtClean="0"/>
              <a:t>8.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2000" dirty="0" smtClean="0"/>
              <a:t>В</a:t>
            </a:r>
            <a:r>
              <a:rPr lang="en-US" sz="2000" dirty="0" smtClean="0"/>
              <a:t>.</a:t>
            </a:r>
            <a:r>
              <a:rPr lang="ru-RU" sz="2000" dirty="0" smtClean="0"/>
              <a:t>А Родичев</a:t>
            </a:r>
            <a:r>
              <a:rPr lang="en-US" sz="2000" dirty="0" smtClean="0"/>
              <a:t>.</a:t>
            </a:r>
            <a:r>
              <a:rPr lang="ru-RU" sz="2000" dirty="0" smtClean="0"/>
              <a:t> Грузовые автомобили</a:t>
            </a:r>
            <a:r>
              <a:rPr lang="en-US" sz="2000" dirty="0" smtClean="0"/>
              <a:t>:</a:t>
            </a:r>
            <a:r>
              <a:rPr lang="ru-RU" sz="2000" dirty="0" smtClean="0"/>
              <a:t>7-е </a:t>
            </a:r>
            <a:r>
              <a:rPr lang="ru-RU" sz="2000" dirty="0" err="1" smtClean="0"/>
              <a:t>изд</a:t>
            </a:r>
            <a:r>
              <a:rPr lang="en-US" sz="2000" dirty="0" smtClean="0"/>
              <a:t>.</a:t>
            </a:r>
            <a:r>
              <a:rPr lang="ru-RU" sz="2000" dirty="0" smtClean="0"/>
              <a:t>-М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r>
              <a:rPr lang="en-US" sz="2000" dirty="0" smtClean="0"/>
              <a:t>:</a:t>
            </a:r>
            <a:r>
              <a:rPr lang="ru-RU" sz="2000" dirty="0" smtClean="0"/>
              <a:t>Издательский центр «Академия»</a:t>
            </a:r>
            <a:r>
              <a:rPr lang="en-US" sz="2000" dirty="0" smtClean="0"/>
              <a:t>,2009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marL="651510" indent="-514350">
              <a:buFont typeface="+mj-lt"/>
              <a:buAutoNum type="arabicPeriod"/>
            </a:pPr>
            <a:r>
              <a:rPr lang="ru-RU" sz="2000" dirty="0" smtClean="0"/>
              <a:t>В</a:t>
            </a:r>
            <a:r>
              <a:rPr lang="en-US" sz="2000" dirty="0" smtClean="0"/>
              <a:t>.</a:t>
            </a:r>
            <a:r>
              <a:rPr lang="ru-RU" sz="2000" dirty="0" smtClean="0"/>
              <a:t>А Родичев</a:t>
            </a:r>
            <a:r>
              <a:rPr lang="en-US" sz="2000" dirty="0" smtClean="0"/>
              <a:t>.</a:t>
            </a:r>
            <a:r>
              <a:rPr lang="ru-RU" sz="2000" dirty="0" smtClean="0"/>
              <a:t> Тракторы</a:t>
            </a:r>
            <a:r>
              <a:rPr lang="en-US" sz="2000" dirty="0" smtClean="0"/>
              <a:t>:8-</a:t>
            </a:r>
            <a:r>
              <a:rPr lang="ru-RU" sz="2000" dirty="0" smtClean="0"/>
              <a:t>е </a:t>
            </a:r>
            <a:r>
              <a:rPr lang="ru-RU" sz="2000" dirty="0" err="1" smtClean="0"/>
              <a:t>изд</a:t>
            </a:r>
            <a:r>
              <a:rPr lang="en-US" sz="2000" dirty="0" smtClean="0"/>
              <a:t>.- </a:t>
            </a:r>
            <a:r>
              <a:rPr lang="ru-RU" sz="2000" dirty="0" smtClean="0"/>
              <a:t>М</a:t>
            </a:r>
            <a:r>
              <a:rPr lang="en-US" sz="2000" dirty="0" smtClean="0"/>
              <a:t>.:</a:t>
            </a:r>
            <a:r>
              <a:rPr lang="ru-RU" sz="2000" dirty="0" smtClean="0"/>
              <a:t>Издательский центр «Академия»</a:t>
            </a:r>
            <a:r>
              <a:rPr lang="en-US" sz="2000" dirty="0" smtClean="0"/>
              <a:t>,2009.</a:t>
            </a:r>
          </a:p>
          <a:p>
            <a:pPr marL="651510" indent="-514350">
              <a:buFont typeface="+mj-lt"/>
              <a:buAutoNum type="arabicPeriod"/>
            </a:pPr>
            <a:r>
              <a:rPr lang="ru-RU" sz="2000" dirty="0" smtClean="0"/>
              <a:t>Источник сайт </a:t>
            </a:r>
            <a:r>
              <a:rPr lang="en-US" sz="2000" dirty="0" smtClean="0">
                <a:hlinkClick r:id="rId2"/>
              </a:rPr>
              <a:t>https://monolith.in.ua</a:t>
            </a:r>
            <a:endParaRPr lang="ru-RU" sz="2000" dirty="0" smtClean="0"/>
          </a:p>
          <a:p>
            <a:pPr marL="651510" indent="-514350">
              <a:buFont typeface="+mj-lt"/>
              <a:buAutoNum type="arabicPeriod"/>
            </a:pPr>
            <a:r>
              <a:rPr lang="ru-RU" sz="2000" dirty="0" smtClean="0"/>
              <a:t>Источник сайт </a:t>
            </a:r>
            <a:r>
              <a:rPr lang="en-US" sz="2000" dirty="0" smtClean="0">
                <a:hlinkClick r:id="rId3"/>
              </a:rPr>
              <a:t>http://systemsauto.ru</a:t>
            </a:r>
            <a:endParaRPr lang="ru-RU" sz="2000" dirty="0" smtClean="0"/>
          </a:p>
          <a:p>
            <a:pPr marL="651510" indent="-514350">
              <a:buFont typeface="+mj-lt"/>
              <a:buAutoNum type="arabicPeriod"/>
            </a:pPr>
            <a:r>
              <a:rPr lang="ru-RU" sz="2000" dirty="0" smtClean="0"/>
              <a:t>Источник сайт </a:t>
            </a:r>
            <a:r>
              <a:rPr lang="en-US" sz="2000" dirty="0" smtClean="0">
                <a:hlinkClick r:id="rId4"/>
              </a:rPr>
              <a:t>https://techautoport.ru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Рассматриваемые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Система освещения ее назначение</a:t>
            </a:r>
            <a:r>
              <a:rPr lang="en-US" dirty="0" smtClean="0"/>
              <a:t>,</a:t>
            </a:r>
            <a:r>
              <a:rPr lang="ru-RU" dirty="0" smtClean="0"/>
              <a:t> устройство</a:t>
            </a:r>
            <a:r>
              <a:rPr lang="en-US" dirty="0" smtClean="0"/>
              <a:t>,</a:t>
            </a:r>
            <a:r>
              <a:rPr lang="ru-RU" dirty="0" smtClean="0"/>
              <a:t> принцип работы</a:t>
            </a:r>
            <a:r>
              <a:rPr lang="en-US" dirty="0" smtClean="0"/>
              <a:t>.</a:t>
            </a:r>
            <a:endParaRPr lang="ru-RU" dirty="0" smtClean="0"/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Система сигнализации</a:t>
            </a:r>
            <a:r>
              <a:rPr lang="en-US" dirty="0" smtClean="0"/>
              <a:t>, </a:t>
            </a:r>
            <a:r>
              <a:rPr lang="ru-RU" dirty="0" smtClean="0"/>
              <a:t>ее назначение</a:t>
            </a:r>
            <a:r>
              <a:rPr lang="en-US" dirty="0" smtClean="0"/>
              <a:t>,</a:t>
            </a:r>
            <a:r>
              <a:rPr lang="ru-RU" dirty="0" smtClean="0"/>
              <a:t> устройство и принцип работы</a:t>
            </a:r>
            <a:r>
              <a:rPr lang="en-US" dirty="0" smtClean="0"/>
              <a:t>.</a:t>
            </a:r>
          </a:p>
          <a:p>
            <a:pPr marL="651510" indent="-514350">
              <a:buFont typeface="+mj-lt"/>
              <a:buAutoNum type="arabicPeriod"/>
            </a:pPr>
            <a:r>
              <a:rPr lang="ru-RU" dirty="0" smtClean="0"/>
              <a:t>Неисправности в системе освещения и сигнализации</a:t>
            </a:r>
            <a:r>
              <a:rPr lang="en-US" dirty="0" smtClean="0"/>
              <a:t>,</a:t>
            </a:r>
            <a:r>
              <a:rPr lang="ru-RU" dirty="0" smtClean="0"/>
              <a:t> правила их устранения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Назначение системы освещения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Основное назначение системы внешнего освещения — обеспечивать водителю возможность передвигаться на автомобиле в темное время суток, обозначать себя на дороге, предупреждать других участников дорожного движения о каких-либо маневрах — будь то изменение направления движения, торможение или смена полосы движения.</a:t>
            </a:r>
          </a:p>
          <a:p>
            <a:r>
              <a:rPr lang="ru-RU" dirty="0" smtClean="0"/>
              <a:t>В систему внешнего освещения входят фары головного освещения с лампами ближнего и дальнего света. Также в блоке фары головного освещения дополнительно установлены лампы указателей поворотов, габаритных огней, в зависимости от комплектации — лампы дополнительной подсветки при повороте (пример фары головного освещения приведен на рисунке 1).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Рисунок 1</a:t>
            </a:r>
            <a:r>
              <a:rPr lang="ru-RU" b="0" dirty="0" smtClean="0"/>
              <a:t> Пример фары головного освещения.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123\Downloads\primer-fary-golovnogo-osveshhen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429552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r>
              <a:rPr lang="ru-RU" dirty="0" smtClean="0"/>
              <a:t>Существует огромное количество различных конструктивных решений и исполнений фар головного освещения. </a:t>
            </a:r>
            <a:r>
              <a:rPr lang="ru-RU" dirty="0" smtClean="0"/>
              <a:t>Назначение головного освещения </a:t>
            </a:r>
            <a:r>
              <a:rPr lang="ru-RU" dirty="0" smtClean="0"/>
              <a:t>— преобразовать свет ламы в 20–30 Вт в мощный световой поток, достаточный для освещения проезжей части на </a:t>
            </a:r>
            <a:r>
              <a:rPr lang="ru-RU" dirty="0" smtClean="0"/>
              <a:t>большом </a:t>
            </a:r>
            <a:r>
              <a:rPr lang="ru-RU" dirty="0" smtClean="0"/>
              <a:t>расстоянии. Для этого используют отражатели специальной формы, способные собирать и направлять поток света от лампы в нужном направлении и с требуемой </a:t>
            </a:r>
            <a:r>
              <a:rPr lang="ru-RU" dirty="0" smtClean="0"/>
              <a:t>мощностью. </a:t>
            </a:r>
            <a:r>
              <a:rPr lang="ru-RU" dirty="0" smtClean="0"/>
              <a:t>В</a:t>
            </a:r>
            <a:r>
              <a:rPr lang="ru-RU" dirty="0" smtClean="0"/>
              <a:t> </a:t>
            </a:r>
            <a:r>
              <a:rPr lang="ru-RU" dirty="0" smtClean="0"/>
              <a:t>фарах головного освещения применяются галогенные или газоразрядные лампы ближнего и дальнего света.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95070"/>
          </a:xfrm>
        </p:spPr>
        <p:txBody>
          <a:bodyPr/>
          <a:lstStyle/>
          <a:p>
            <a:r>
              <a:rPr lang="ru-RU" dirty="0" smtClean="0"/>
              <a:t>На задней части автомобиля установлены комбинации фонарей. Пример устройства такой комбинации представлен на рисунке 2.</a:t>
            </a:r>
            <a:endParaRPr lang="ru-RU" dirty="0"/>
          </a:p>
        </p:txBody>
      </p:sp>
      <p:pic>
        <p:nvPicPr>
          <p:cNvPr id="2050" name="Picture 2" descr="C:\Users\123\Downloads\primer-zadnego-fonar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8674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сигнализации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сигнализации предназначена для передачи информации о своем автомобиле (его присутствии, габаритах) и предполагаемом маневре, а также для освещения салона кузова, кабины, приборов щитка, багажника, номерного знака и др.</a:t>
            </a:r>
            <a:endParaRPr lang="ru-RU" dirty="0"/>
          </a:p>
        </p:txBody>
      </p:sp>
      <p:pic>
        <p:nvPicPr>
          <p:cNvPr id="1026" name="Picture 2" descr="C:\Users\123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71942"/>
            <a:ext cx="3429024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сигнализации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световой сигнализации состоит из сигнализации поворота, сигнализации торможения, сигнализации движения задним ходом, сигнализации автопоезда, сигнализации блокировки дифференциалов.</a:t>
            </a:r>
            <a:endParaRPr lang="ru-RU" dirty="0"/>
          </a:p>
        </p:txBody>
      </p:sp>
      <p:pic>
        <p:nvPicPr>
          <p:cNvPr id="2050" name="Picture 2" descr="C:\Users\123\Downloads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4001432" cy="2357454"/>
          </a:xfrm>
          <a:prstGeom prst="rect">
            <a:avLst/>
          </a:prstGeom>
          <a:noFill/>
        </p:spPr>
      </p:pic>
      <p:pic>
        <p:nvPicPr>
          <p:cNvPr id="2051" name="Picture 3" descr="C:\Users\123\Downloads\kak-na-mashine-vklyuchit-povorotniki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071942"/>
            <a:ext cx="3738563" cy="2438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166508"/>
          </a:xfrm>
        </p:spPr>
        <p:txBody>
          <a:bodyPr>
            <a:normAutofit lnSpcReduction="10000"/>
          </a:bodyPr>
          <a:lstStyle/>
          <a:p>
            <a:r>
              <a:rPr lang="ru-RU" sz="2000" b="1" i="1" dirty="0" smtClean="0">
                <a:solidFill>
                  <a:schemeClr val="bg1"/>
                </a:solidFill>
              </a:rPr>
              <a:t>Сигнализация поворота</a:t>
            </a:r>
            <a:r>
              <a:rPr lang="ru-RU" sz="2000" dirty="0" smtClean="0"/>
              <a:t> служит для подачи прерывистого светового сигнала при повороте машины или аварийной остановке.</a:t>
            </a:r>
          </a:p>
          <a:p>
            <a:r>
              <a:rPr lang="ru-RU" sz="2000" b="1" dirty="0" smtClean="0">
                <a:solidFill>
                  <a:schemeClr val="bg1"/>
                </a:solidFill>
              </a:rPr>
              <a:t>Система световой </a:t>
            </a:r>
            <a:r>
              <a:rPr lang="ru-RU" sz="2000" b="1" dirty="0" smtClean="0"/>
              <a:t>сигнализации </a:t>
            </a:r>
            <a:r>
              <a:rPr lang="ru-RU" sz="2000" dirty="0" smtClean="0"/>
              <a:t>предназначена для оповещения других участников движения об изменении направления движения, о торможении, наличии прицепа, а также для информирования водителя о включении блокировки дифференциалов.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Сигнализация торможения</a:t>
            </a:r>
            <a:r>
              <a:rPr lang="ru-RU" sz="2000" dirty="0" smtClean="0"/>
              <a:t> предназначена для подачи светового сигнала о торможении машины и состоит из выключателя сигналов </a:t>
            </a:r>
            <a:r>
              <a:rPr lang="ru-RU" sz="2000" dirty="0" smtClean="0"/>
              <a:t>торможения</a:t>
            </a:r>
            <a:r>
              <a:rPr lang="ru-RU" sz="2000" i="1" dirty="0" smtClean="0"/>
              <a:t>;</a:t>
            </a:r>
            <a:r>
              <a:rPr lang="ru-RU" sz="2000" dirty="0" smtClean="0"/>
              <a:t> реле сигналов </a:t>
            </a:r>
            <a:r>
              <a:rPr lang="ru-RU" sz="2000" dirty="0" smtClean="0"/>
              <a:t>торможения</a:t>
            </a:r>
            <a:r>
              <a:rPr lang="ru-RU" sz="2000" i="1" dirty="0" smtClean="0"/>
              <a:t>;</a:t>
            </a:r>
            <a:r>
              <a:rPr lang="ru-RU" sz="2000" dirty="0" smtClean="0"/>
              <a:t> сигнальных </a:t>
            </a:r>
            <a:r>
              <a:rPr lang="ru-RU" sz="2000" dirty="0" smtClean="0"/>
              <a:t>ламп, </a:t>
            </a:r>
            <a:r>
              <a:rPr lang="ru-RU" sz="2000" dirty="0" smtClean="0"/>
              <a:t>установленных в задних </a:t>
            </a:r>
            <a:r>
              <a:rPr lang="ru-RU" sz="2000" dirty="0" smtClean="0"/>
              <a:t>фонарях</a:t>
            </a:r>
            <a:r>
              <a:rPr lang="ru-RU" sz="2000" i="1" dirty="0" smtClean="0"/>
              <a:t>.</a:t>
            </a:r>
            <a:endParaRPr lang="ru-RU" sz="2000" i="1" dirty="0" smtClean="0"/>
          </a:p>
          <a:p>
            <a:r>
              <a:rPr lang="ru-RU" sz="2000" b="1" i="1" dirty="0" smtClean="0">
                <a:solidFill>
                  <a:schemeClr val="bg1"/>
                </a:solidFill>
              </a:rPr>
              <a:t>Сигнализация движения задним ходом</a:t>
            </a:r>
            <a:r>
              <a:rPr lang="ru-RU" sz="2000" dirty="0" smtClean="0">
                <a:solidFill>
                  <a:schemeClr val="bg1"/>
                </a:solidFill>
              </a:rPr>
              <a:t> </a:t>
            </a:r>
            <a:r>
              <a:rPr lang="ru-RU" sz="2000" dirty="0" smtClean="0"/>
              <a:t>предупреждает других водителей о том, что в коробке передач включена передача заднего хода и автомобиль движется или готовится к движению задним ходом.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Сигнализация автопоезда</a:t>
            </a:r>
            <a:r>
              <a:rPr lang="ru-RU" sz="2000" dirty="0" smtClean="0"/>
              <a:t> предназначена для информирования других участников движения о приближении длинномерного транспортного средства.</a:t>
            </a:r>
          </a:p>
          <a:p>
            <a:r>
              <a:rPr lang="ru-RU" sz="2000" b="1" i="1" dirty="0" smtClean="0">
                <a:solidFill>
                  <a:schemeClr val="bg1"/>
                </a:solidFill>
              </a:rPr>
              <a:t>Сигнализация блокировки дифференциалов</a:t>
            </a:r>
            <a:r>
              <a:rPr lang="ru-RU" sz="2000" dirty="0" smtClean="0"/>
              <a:t> предназначена для напоминания водителю о том, что межосевой и (или) </a:t>
            </a:r>
            <a:r>
              <a:rPr lang="ru-RU" sz="2000" dirty="0" err="1" smtClean="0"/>
              <a:t>межколесные</a:t>
            </a:r>
            <a:r>
              <a:rPr lang="ru-RU" sz="2000" dirty="0" smtClean="0"/>
              <a:t> дифференциалы находятся в заблокированном состоянии, что недопустимо при движении в хороших дорожных условиях.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557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 Система освещения и сигнализации</vt:lpstr>
      <vt:lpstr>Рассматриваемые вопросы</vt:lpstr>
      <vt:lpstr>Назначение системы освещения </vt:lpstr>
      <vt:lpstr>Рисунок 1 Пример фары головного освещения.</vt:lpstr>
      <vt:lpstr>Слайд 5</vt:lpstr>
      <vt:lpstr>Слайд 6</vt:lpstr>
      <vt:lpstr>Система сигнализации</vt:lpstr>
      <vt:lpstr>Устройство сигнализации</vt:lpstr>
      <vt:lpstr>Слайд 9</vt:lpstr>
      <vt:lpstr>Принцип работы системы освещения и сигнализации</vt:lpstr>
      <vt:lpstr>Неисправности системы освещения и сигнализации</vt:lpstr>
      <vt:lpstr>Контрольные вопросы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освещения и сигнализации</dc:title>
  <dc:creator>123</dc:creator>
  <cp:lastModifiedBy>SERGey</cp:lastModifiedBy>
  <cp:revision>19</cp:revision>
  <dcterms:created xsi:type="dcterms:W3CDTF">2021-01-25T14:27:58Z</dcterms:created>
  <dcterms:modified xsi:type="dcterms:W3CDTF">2021-01-29T06:06:05Z</dcterms:modified>
</cp:coreProperties>
</file>