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BF64FD-2956-4B90-91B1-EE7CE8CFE6A7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D29C24-C33E-450E-BB71-E9A06336AA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45267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krutimotor.ru/benzinovyj/ustrojstvo/krivoshipno-shatunnyj-mexanizm/" TargetMode="External"/><Relationship Id="rId2" Type="http://schemas.openxmlformats.org/officeDocument/2006/relationships/hyperlink" Target="http://fishki.net/auto/95390-vnutrennee-ustrojstvo-raznyh-tipov-dvigatelej-15-gifok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autoinfosite.ru/articles_krivoshipno_shatunnyj_mexanizm.html#ixzz4wDvAXg7Y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772816"/>
            <a:ext cx="7772400" cy="1611610"/>
          </a:xfrm>
        </p:spPr>
        <p:txBody>
          <a:bodyPr>
            <a:normAutofit/>
          </a:bodyPr>
          <a:lstStyle/>
          <a:p>
            <a:r>
              <a:rPr lang="ru-RU" sz="6000" dirty="0" smtClean="0"/>
              <a:t>Ведущие мосты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4725144"/>
            <a:ext cx="4563081" cy="1224136"/>
          </a:xfrm>
        </p:spPr>
        <p:txBody>
          <a:bodyPr>
            <a:noAutofit/>
          </a:bodyPr>
          <a:lstStyle/>
          <a:p>
            <a:pPr algn="r"/>
            <a:r>
              <a:rPr lang="ru-RU" sz="2400" dirty="0" smtClean="0"/>
              <a:t>Разработал студент группы</a:t>
            </a:r>
          </a:p>
          <a:p>
            <a:pPr algn="r"/>
            <a:r>
              <a:rPr lang="ru-RU" sz="2400" dirty="0" smtClean="0"/>
              <a:t>№2 ЭРСХТ </a:t>
            </a:r>
            <a:r>
              <a:rPr lang="ru-RU" sz="2400" dirty="0" err="1" smtClean="0"/>
              <a:t>Качан</a:t>
            </a:r>
            <a:r>
              <a:rPr lang="ru-RU" sz="2400" dirty="0" smtClean="0"/>
              <a:t> Роман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28596" y="404664"/>
            <a:ext cx="8501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ОГАПОУ «</a:t>
            </a:r>
            <a:r>
              <a:rPr lang="ru-RU" sz="2400" dirty="0" err="1" smtClean="0"/>
              <a:t>Борисовский</a:t>
            </a:r>
            <a:r>
              <a:rPr lang="ru-RU" sz="2400" dirty="0" smtClean="0"/>
              <a:t> </a:t>
            </a:r>
            <a:r>
              <a:rPr lang="ru-RU" sz="2400" dirty="0" err="1" smtClean="0"/>
              <a:t>агромеханический</a:t>
            </a:r>
            <a:r>
              <a:rPr lang="ru-RU" sz="2400" dirty="0" smtClean="0"/>
              <a:t> техникум»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303427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4149080"/>
            <a:ext cx="7772400" cy="1500187"/>
          </a:xfrm>
        </p:spPr>
        <p:txBody>
          <a:bodyPr>
            <a:noAutofit/>
          </a:bodyPr>
          <a:lstStyle/>
          <a:p>
            <a:r>
              <a:rPr lang="ru-RU" sz="2400" dirty="0"/>
              <a:t>При прямолинейном движении, когда колеса нагружены одинаково и имеют равную угловую скорость вращения – механизм работает в качестве передаточного звена. Если условия движения изменяются (поворот, пробуксовка) – нагрузка становится неравномерной. У полуосей появляется необходимость вращаться с разными скоростями, и, как следствие, становится необходимым распределить полученный крутящий момент между ними  в определенном соотношении. Тогда узел выполняет вторую важную функцию: обеспечение безопасного маневрирования автомобиля.</a:t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411590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258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Схема дифференциала:</a:t>
            </a:r>
            <a:endParaRPr lang="ru-RU" sz="32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052736"/>
            <a:ext cx="6480720" cy="3981450"/>
          </a:xfrm>
        </p:spPr>
      </p:pic>
      <p:sp>
        <p:nvSpPr>
          <p:cNvPr id="5" name="TextBox 4"/>
          <p:cNvSpPr txBox="1"/>
          <p:nvPr/>
        </p:nvSpPr>
        <p:spPr>
          <a:xfrm>
            <a:off x="467544" y="5445224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1- шестерня главной передачи; 2- ведомая шестерня; 3- чашка; 4- сателлиты; </a:t>
            </a:r>
          </a:p>
          <a:p>
            <a:r>
              <a:rPr lang="ru-RU" dirty="0" smtClean="0"/>
              <a:t>5- шестерни полуосей.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7497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полуосей: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1628800"/>
            <a:ext cx="79928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/>
              <a:t>По конструкции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/>
              <a:t>Фланцевые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/>
              <a:t>Бес фланцевые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По нагруженности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/>
              <a:t>Полуразгруженные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/>
              <a:t>Разгруженные </a:t>
            </a:r>
            <a:endParaRPr lang="ru-RU" sz="2400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6153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556792"/>
            <a:ext cx="7200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/>
              <a:t>Фланцевая полуось</a:t>
            </a:r>
            <a:r>
              <a:rPr lang="ru-RU" sz="2800" i="1" dirty="0"/>
              <a:t> представляет собой вал, который изготовлен за одно целое с фланцем </a:t>
            </a:r>
            <a:r>
              <a:rPr lang="ru-RU" sz="2800" i="1" dirty="0" smtClean="0"/>
              <a:t>. </a:t>
            </a:r>
            <a:r>
              <a:rPr lang="ru-RU" sz="2800" i="1" dirty="0"/>
              <a:t>Фланец находится на наружном конце полуоси и служит для крепления ступицы или диска колеса. Внутренний конец </a:t>
            </a:r>
            <a:r>
              <a:rPr lang="ru-RU" sz="2800" i="1" dirty="0" smtClean="0"/>
              <a:t> </a:t>
            </a:r>
            <a:r>
              <a:rPr lang="ru-RU" sz="2800" i="1" dirty="0"/>
              <a:t>полуоси имеет шлицы для соединения с полуосевой шестерней дифференциала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sz="2800" i="1" dirty="0"/>
              <a:t> Фланцевые полуоси получили наибольшее применение</a:t>
            </a:r>
            <a:r>
              <a:rPr lang="ru-RU" sz="2800" dirty="0"/>
              <a:t>.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267744" y="476672"/>
            <a:ext cx="4104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Фланцевая:</a:t>
            </a:r>
            <a:endParaRPr lang="ru-RU" sz="4000" dirty="0"/>
          </a:p>
        </p:txBody>
      </p:sp>
    </p:spTree>
    <p:extLst>
      <p:ext uri="{BB962C8B-B14F-4D97-AF65-F5344CB8AC3E}">
        <p14:creationId xmlns="" xmlns:p14="http://schemas.microsoft.com/office/powerpoint/2010/main" val="121206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3568" y="1556792"/>
            <a:ext cx="756084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/>
              <a:t>Бесфланцевая</a:t>
            </a:r>
            <a:r>
              <a:rPr lang="ru-RU" sz="2800" b="1" dirty="0"/>
              <a:t> полуось</a:t>
            </a:r>
            <a:r>
              <a:rPr lang="ru-RU" sz="2800" dirty="0"/>
              <a:t> </a:t>
            </a:r>
            <a:r>
              <a:rPr lang="ru-RU" sz="2800" dirty="0" smtClean="0"/>
              <a:t>представляет </a:t>
            </a:r>
            <a:r>
              <a:rPr lang="ru-RU" sz="2800" dirty="0"/>
              <a:t>собой вал, наружный и внутренний концы которого </a:t>
            </a:r>
            <a:r>
              <a:rPr lang="ru-RU" sz="2800" b="1" dirty="0"/>
              <a:t>имеют шлицы</a:t>
            </a:r>
            <a:r>
              <a:rPr lang="ru-RU" sz="2800" dirty="0"/>
              <a:t>. Шлицы наружного конца </a:t>
            </a:r>
            <a:r>
              <a:rPr lang="ru-RU" sz="2800" dirty="0" smtClean="0"/>
              <a:t> </a:t>
            </a:r>
            <a:r>
              <a:rPr lang="ru-RU" sz="2800" dirty="0"/>
              <a:t>предназначены для установки фланца крепления полуоси со ступицей колеса, а шлицы внутреннего </a:t>
            </a:r>
            <a:r>
              <a:rPr lang="ru-RU" sz="2800" dirty="0" smtClean="0"/>
              <a:t>конца </a:t>
            </a:r>
            <a:r>
              <a:rPr lang="ru-RU" sz="2800" dirty="0"/>
              <a:t>— для связи с полуосевой шестерней </a:t>
            </a:r>
            <a:r>
              <a:rPr lang="ru-RU" sz="2800" dirty="0" smtClean="0"/>
              <a:t>дифференциала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979712" y="361816"/>
            <a:ext cx="4752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err="1" smtClean="0"/>
              <a:t>Бесфланцевая</a:t>
            </a:r>
            <a:r>
              <a:rPr lang="ru-RU" sz="4000" b="1" dirty="0" smtClean="0"/>
              <a:t>:</a:t>
            </a:r>
            <a:r>
              <a:rPr lang="ru-RU" b="1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2297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484783"/>
            <a:ext cx="828092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Полуразгруженная полуось</a:t>
            </a:r>
            <a:r>
              <a:rPr lang="ru-RU" sz="2800" dirty="0"/>
              <a:t> </a:t>
            </a:r>
            <a:r>
              <a:rPr lang="ru-RU" sz="2800" dirty="0" smtClean="0"/>
              <a:t>наружным </a:t>
            </a:r>
            <a:r>
              <a:rPr lang="ru-RU" sz="2800" dirty="0"/>
              <a:t>концом опирается на подшипник </a:t>
            </a:r>
            <a:r>
              <a:rPr lang="ru-RU" sz="2800" dirty="0" smtClean="0"/>
              <a:t>, </a:t>
            </a:r>
            <a:r>
              <a:rPr lang="ru-RU" sz="2800" dirty="0"/>
              <a:t>установленный в балке </a:t>
            </a:r>
            <a:r>
              <a:rPr lang="ru-RU" sz="2800" dirty="0" smtClean="0"/>
              <a:t> </a:t>
            </a:r>
            <a:r>
              <a:rPr lang="ru-RU" sz="2800" dirty="0"/>
              <a:t>заднего моста. Полуось не только передает крутящий момент на ведущее колесо и работает на скручивание, но и </a:t>
            </a:r>
            <a:r>
              <a:rPr lang="ru-RU" sz="2800" b="1" dirty="0"/>
              <a:t>воспринимает изгибающие </a:t>
            </a:r>
            <a:r>
              <a:rPr lang="ru-RU" sz="2800" b="1" dirty="0" smtClean="0"/>
              <a:t>моменты</a:t>
            </a:r>
            <a:r>
              <a:rPr lang="ru-RU" sz="2800" dirty="0"/>
              <a:t> в вертикальной и горизонтальной плоскостях от сил, действующих на ведущее колесо при </a:t>
            </a:r>
            <a:r>
              <a:rPr lang="ru-RU" sz="2800" dirty="0" smtClean="0"/>
              <a:t>движении автомобиля. </a:t>
            </a:r>
          </a:p>
          <a:p>
            <a:r>
              <a:rPr lang="ru-RU" sz="2800" i="1" dirty="0" err="1" smtClean="0"/>
              <a:t>Полуразгруженные</a:t>
            </a:r>
            <a:r>
              <a:rPr lang="ru-RU" sz="2800" dirty="0"/>
              <a:t> полуоси </a:t>
            </a:r>
            <a:r>
              <a:rPr lang="ru-RU" sz="2800" b="1" dirty="0"/>
              <a:t>применяются</a:t>
            </a:r>
            <a:r>
              <a:rPr lang="ru-RU" sz="2800" dirty="0"/>
              <a:t> в задних </a:t>
            </a:r>
            <a:r>
              <a:rPr lang="ru-RU" sz="2800" dirty="0" smtClean="0"/>
              <a:t>ведущих мостах</a:t>
            </a:r>
            <a:r>
              <a:rPr lang="ru-RU" sz="2800" dirty="0"/>
              <a:t> легковых автомобилей и грузовых автомобилей малой грузоподъемности.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43608" y="329999"/>
            <a:ext cx="705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/>
              <a:t>Полуразгруженная</a:t>
            </a:r>
            <a:r>
              <a:rPr lang="ru-RU" b="1" dirty="0"/>
              <a:t> </a:t>
            </a:r>
            <a:r>
              <a:rPr lang="ru-RU" sz="4000" b="1" dirty="0" smtClean="0"/>
              <a:t>полуось:</a:t>
            </a:r>
            <a:endParaRPr lang="ru-RU" sz="4000" dirty="0"/>
          </a:p>
        </p:txBody>
      </p:sp>
    </p:spTree>
    <p:extLst>
      <p:ext uri="{BB962C8B-B14F-4D97-AF65-F5344CB8AC3E}">
        <p14:creationId xmlns="" xmlns:p14="http://schemas.microsoft.com/office/powerpoint/2010/main" val="188134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628800"/>
            <a:ext cx="885698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Разгруженная полуось</a:t>
            </a:r>
            <a:r>
              <a:rPr lang="ru-RU" sz="2800" dirty="0"/>
              <a:t> </a:t>
            </a:r>
            <a:r>
              <a:rPr lang="ru-RU" sz="2800" dirty="0" smtClean="0"/>
              <a:t>имеет </a:t>
            </a:r>
            <a:r>
              <a:rPr lang="ru-RU" sz="2800" dirty="0"/>
              <a:t>ступицу </a:t>
            </a:r>
            <a:r>
              <a:rPr lang="ru-RU" sz="2800" dirty="0" smtClean="0"/>
              <a:t> </a:t>
            </a:r>
            <a:r>
              <a:rPr lang="ru-RU" sz="2800" dirty="0"/>
              <a:t>колеса, установленную на балке </a:t>
            </a:r>
            <a:r>
              <a:rPr lang="ru-RU" sz="2800" dirty="0" smtClean="0"/>
              <a:t> </a:t>
            </a:r>
            <a:r>
              <a:rPr lang="ru-RU" sz="2800" dirty="0"/>
              <a:t>моста на двух </a:t>
            </a:r>
            <a:r>
              <a:rPr lang="ru-RU" sz="2800" dirty="0" smtClean="0"/>
              <a:t>подшипниках. </a:t>
            </a:r>
            <a:r>
              <a:rPr lang="ru-RU" sz="2800" dirty="0"/>
              <a:t>В результате все изгибающие </a:t>
            </a:r>
            <a:r>
              <a:rPr lang="ru-RU" sz="2800" b="1" dirty="0"/>
              <a:t>моменты воспринимаются балкой моста</a:t>
            </a:r>
            <a:r>
              <a:rPr lang="ru-RU" sz="2800" dirty="0"/>
              <a:t>, а полуось передает только крутящий момент, работая </a:t>
            </a:r>
            <a:r>
              <a:rPr lang="ru-RU" sz="2800" i="1" dirty="0"/>
              <a:t>на скручивание</a:t>
            </a:r>
            <a:r>
              <a:rPr lang="ru-RU" sz="2800" dirty="0"/>
              <a:t>. Разгруженные полуоси </a:t>
            </a:r>
            <a:r>
              <a:rPr lang="ru-RU" sz="2800" b="1" dirty="0"/>
              <a:t>применяются</a:t>
            </a:r>
            <a:r>
              <a:rPr lang="ru-RU" sz="2800" dirty="0"/>
              <a:t> в ведущих мостах автобусов и грузовых автомобилей средней и большой грузоподъемности.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03648" y="337360"/>
            <a:ext cx="6840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/>
              <a:t>Разгруженная </a:t>
            </a:r>
            <a:r>
              <a:rPr lang="ru-RU" sz="4000" b="1" dirty="0" smtClean="0"/>
              <a:t>полуось:</a:t>
            </a:r>
            <a:endParaRPr lang="ru-RU" sz="4000" dirty="0"/>
          </a:p>
        </p:txBody>
      </p:sp>
    </p:spTree>
    <p:extLst>
      <p:ext uri="{BB962C8B-B14F-4D97-AF65-F5344CB8AC3E}">
        <p14:creationId xmlns="" xmlns:p14="http://schemas.microsoft.com/office/powerpoint/2010/main" val="149297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5486400" cy="5667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Схема</a:t>
            </a:r>
            <a:r>
              <a:rPr lang="ru-RU" dirty="0" smtClean="0"/>
              <a:t> </a:t>
            </a:r>
            <a:r>
              <a:rPr lang="ru-RU" sz="4000" dirty="0" smtClean="0"/>
              <a:t>полуосей</a:t>
            </a:r>
            <a:r>
              <a:rPr lang="ru-RU" sz="4400" dirty="0" smtClean="0"/>
              <a:t>:</a:t>
            </a:r>
            <a:endParaRPr lang="ru-RU" sz="4400" dirty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287" r="1287"/>
          <a:stretch>
            <a:fillRect/>
          </a:stretch>
        </p:blipFill>
        <p:spPr>
          <a:xfrm>
            <a:off x="179512" y="908720"/>
            <a:ext cx="8564164" cy="4104456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59632" y="5301208"/>
            <a:ext cx="6840760" cy="804862"/>
          </a:xfrm>
        </p:spPr>
        <p:txBody>
          <a:bodyPr>
            <a:noAutofit/>
          </a:bodyPr>
          <a:lstStyle/>
          <a:p>
            <a:r>
              <a:rPr lang="ru-RU" sz="2000" dirty="0"/>
              <a:t>а — фланцевая; б — </a:t>
            </a:r>
            <a:r>
              <a:rPr lang="ru-RU" sz="2000" dirty="0" smtClean="0"/>
              <a:t>бес фланцевая; </a:t>
            </a:r>
            <a:r>
              <a:rPr lang="ru-RU" sz="2000" dirty="0"/>
              <a:t>в — полуразгруженная; г — разгруженная; 1, 3 — шлицевые концы; 2 — фланец; 4 — подшипник; 5 — балка; 6 — полуось; 7 — ступица</a:t>
            </a:r>
          </a:p>
        </p:txBody>
      </p:sp>
    </p:spTree>
    <p:extLst>
      <p:ext uri="{BB962C8B-B14F-4D97-AF65-F5344CB8AC3E}">
        <p14:creationId xmlns="" xmlns:p14="http://schemas.microsoft.com/office/powerpoint/2010/main" val="2661638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207647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Конечные передачи: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268760"/>
            <a:ext cx="842493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Конечной </a:t>
            </a:r>
            <a:r>
              <a:rPr lang="ru-RU" sz="2800" dirty="0"/>
              <a:t>передачей называется агрегат трансмиссии, размещенный между ведущим колесом и дифференциалом колесного трактора или </a:t>
            </a:r>
            <a:r>
              <a:rPr lang="ru-RU" sz="2800" dirty="0" smtClean="0"/>
              <a:t>механизмом </a:t>
            </a:r>
            <a:r>
              <a:rPr lang="ru-RU" sz="2800" dirty="0"/>
              <a:t>поворота гусеничного трактора. Число конечных передач трактора зависит от количества его ведущих колес.</a:t>
            </a:r>
          </a:p>
          <a:p>
            <a:r>
              <a:rPr lang="ru-RU" sz="2800" dirty="0"/>
              <a:t>Конечные передачи служат для увеличения общего передаточного числа трансмиссии и в ряде случаев для обеспечения нужного дорожного просвета трактора.</a:t>
            </a:r>
          </a:p>
        </p:txBody>
      </p:sp>
    </p:spTree>
    <p:extLst>
      <p:ext uri="{BB962C8B-B14F-4D97-AF65-F5344CB8AC3E}">
        <p14:creationId xmlns="" xmlns:p14="http://schemas.microsoft.com/office/powerpoint/2010/main" val="421853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49916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Неисправности дифференциала: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757802"/>
            <a:ext cx="849694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000" dirty="0" smtClean="0"/>
              <a:t>Дифференциал </a:t>
            </a:r>
            <a:r>
              <a:rPr lang="ru-RU" sz="2000" dirty="0"/>
              <a:t>представляет собой совокупность осей и </a:t>
            </a:r>
            <a:r>
              <a:rPr lang="ru-RU" sz="2000" dirty="0" smtClean="0"/>
              <a:t>шестерен и  </a:t>
            </a:r>
            <a:r>
              <a:rPr lang="ru-RU" sz="2000" dirty="0"/>
              <a:t>эксплуатируется в  </a:t>
            </a:r>
            <a:r>
              <a:rPr lang="ru-RU" sz="2000" u="sng" dirty="0"/>
              <a:t>жестких </a:t>
            </a:r>
            <a:r>
              <a:rPr lang="ru-RU" sz="2000" u="sng" dirty="0" smtClean="0"/>
              <a:t>условиях</a:t>
            </a:r>
            <a:r>
              <a:rPr lang="ru-RU" sz="2000" dirty="0" smtClean="0"/>
              <a:t>. </a:t>
            </a:r>
          </a:p>
          <a:p>
            <a:pPr fontAlgn="base"/>
            <a:r>
              <a:rPr lang="ru-RU" sz="2000" dirty="0" smtClean="0"/>
              <a:t>Внешние признаки неисправности ведущих мостов:</a:t>
            </a:r>
            <a:endParaRPr lang="ru-RU" sz="2000" dirty="0"/>
          </a:p>
          <a:p>
            <a:pPr fontAlgn="base"/>
            <a:r>
              <a:rPr lang="ru-RU" sz="2000" dirty="0" smtClean="0"/>
              <a:t>1.Повышенный </a:t>
            </a:r>
            <a:r>
              <a:rPr lang="ru-RU" sz="2000" dirty="0"/>
              <a:t>шум;</a:t>
            </a:r>
          </a:p>
          <a:p>
            <a:pPr fontAlgn="base"/>
            <a:r>
              <a:rPr lang="ru-RU" sz="2000" dirty="0" smtClean="0"/>
              <a:t>2.Появление </a:t>
            </a:r>
            <a:r>
              <a:rPr lang="ru-RU" sz="2000" dirty="0"/>
              <a:t>стуков и ударов;</a:t>
            </a:r>
          </a:p>
          <a:p>
            <a:pPr fontAlgn="base"/>
            <a:r>
              <a:rPr lang="ru-RU" sz="2000" dirty="0" smtClean="0"/>
              <a:t>3.Течь </a:t>
            </a:r>
            <a:r>
              <a:rPr lang="ru-RU" sz="2000" dirty="0"/>
              <a:t>смазки.</a:t>
            </a:r>
          </a:p>
          <a:p>
            <a:pPr fontAlgn="base"/>
            <a:r>
              <a:rPr lang="ru-RU" sz="2000" dirty="0"/>
              <a:t>Наиболее серьезной неисправностью является заклинивание моста. </a:t>
            </a:r>
            <a:r>
              <a:rPr lang="ru-RU" sz="2000" dirty="0" smtClean="0"/>
              <a:t>Для исключения неисправностей рекомендуется замерять </a:t>
            </a:r>
            <a:r>
              <a:rPr lang="ru-RU" sz="2000" dirty="0"/>
              <a:t>температуру тех элементов трансмиссии, которые включают в себя дифференциал. Например, картера – его температура должна находиться в пределах </a:t>
            </a:r>
            <a:r>
              <a:rPr lang="ru-RU" sz="2000" b="1" dirty="0"/>
              <a:t>50-60°C</a:t>
            </a:r>
            <a:r>
              <a:rPr lang="ru-RU" sz="2000" dirty="0"/>
              <a:t>. Также рекомендовано проверять состояние смазочного материала и по необходимости доливать масло.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187812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772400" cy="1362075"/>
          </a:xfrm>
        </p:spPr>
        <p:txBody>
          <a:bodyPr>
            <a:noAutofit/>
          </a:bodyPr>
          <a:lstStyle/>
          <a:p>
            <a:pPr algn="ctr"/>
            <a:r>
              <a:rPr lang="ru-RU" i="1" dirty="0" smtClean="0"/>
              <a:t>Рассматриваемые</a:t>
            </a:r>
            <a:r>
              <a:rPr lang="ru-RU" i="1" dirty="0" smtClean="0">
                <a:latin typeface="+mn-lt"/>
              </a:rPr>
              <a:t> вопросы:</a:t>
            </a:r>
            <a:endParaRPr lang="ru-RU" i="1" dirty="0"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2708920"/>
            <a:ext cx="7772400" cy="2637895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ru-RU" sz="2800" dirty="0" smtClean="0"/>
              <a:t>Назначение, конструкция и принцип работы ведущих мостов.</a:t>
            </a:r>
          </a:p>
          <a:p>
            <a:pPr marL="457200" indent="-457200">
              <a:buAutoNum type="arabicPeriod"/>
            </a:pPr>
            <a:r>
              <a:rPr lang="ru-RU" sz="2800" dirty="0" smtClean="0"/>
              <a:t>Главные передачи.</a:t>
            </a:r>
          </a:p>
          <a:p>
            <a:pPr marL="457200" indent="-457200">
              <a:buAutoNum type="arabicPeriod"/>
            </a:pPr>
            <a:r>
              <a:rPr lang="ru-RU" sz="2800" dirty="0" smtClean="0"/>
              <a:t>Дифференциал, принцип действия дифференциала.</a:t>
            </a:r>
          </a:p>
          <a:p>
            <a:pPr marL="457200" indent="-457200">
              <a:buAutoNum type="arabicPeriod"/>
            </a:pPr>
            <a:r>
              <a:rPr lang="ru-RU" sz="2800" dirty="0" smtClean="0"/>
              <a:t>Типы полуосей.</a:t>
            </a:r>
          </a:p>
          <a:p>
            <a:pPr marL="457200" indent="-457200">
              <a:buAutoNum type="arabicPeriod"/>
            </a:pPr>
            <a:r>
              <a:rPr lang="ru-RU" sz="2800" dirty="0" smtClean="0"/>
              <a:t>Конечные передачи.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10686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835" r="1835"/>
          <a:stretch>
            <a:fillRect/>
          </a:stretch>
        </p:blipFill>
        <p:spPr>
          <a:xfrm>
            <a:off x="179512" y="188640"/>
            <a:ext cx="8700573" cy="6509826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9784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16632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Список литературы: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928671"/>
            <a:ext cx="84296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dirty="0" smtClean="0"/>
              <a:t>Источник: </a:t>
            </a:r>
            <a:r>
              <a:rPr lang="ru-RU" sz="2400" dirty="0" smtClean="0">
                <a:hlinkClick r:id="rId2"/>
              </a:rPr>
              <a:t>http://fishki.net/auto/95390-vnutrennee-ustrojstvo-raznyh-tipov-dvigatelej-15-gifok.html</a:t>
            </a:r>
            <a:r>
              <a:rPr lang="ru-RU" sz="240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Источник: </a:t>
            </a:r>
            <a:r>
              <a:rPr lang="ru-RU" sz="2400" dirty="0" smtClean="0">
                <a:hlinkClick r:id="rId3"/>
              </a:rPr>
              <a:t>http://krutimotor.ru/benzinovyj/ustrojstvo/krivoshipno-shatunnyj-mexanizm/</a:t>
            </a:r>
            <a:r>
              <a:rPr lang="ru-RU" sz="24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Источник: </a:t>
            </a:r>
            <a:r>
              <a:rPr lang="ru-RU" sz="2400" dirty="0" smtClean="0">
                <a:hlinkClick r:id="rId4"/>
              </a:rPr>
              <a:t>http://www.autoinfosite.ru/articles_krivoshipno_shatunnyj_</a:t>
            </a:r>
          </a:p>
          <a:p>
            <a:r>
              <a:rPr lang="ru-RU" sz="2400" dirty="0" smtClean="0">
                <a:hlinkClick r:id="rId4"/>
              </a:rPr>
              <a:t>mexanizm.html#ixzz4wDvAXg7Y</a:t>
            </a:r>
            <a:r>
              <a:rPr lang="ru-RU" sz="24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В.А.Родичев. Грузовые автомобили: Издательский центр«Академия»,2009.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В.М.Котиков, А.В.Ерхов. Тракторы и автомобили: Издательский центр «Академия»,2014.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291056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7240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Назначение, конструкция и принцип работы ведущих </a:t>
            </a:r>
            <a:r>
              <a:rPr lang="ru-RU" sz="3600" dirty="0" smtClean="0"/>
              <a:t>мостов</a:t>
            </a:r>
            <a:r>
              <a:rPr lang="ru-RU" dirty="0" smtClean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4221088"/>
            <a:ext cx="7772400" cy="1500187"/>
          </a:xfrm>
        </p:spPr>
        <p:txBody>
          <a:bodyPr>
            <a:normAutofit fontScale="25000" lnSpcReduction="20000"/>
          </a:bodyPr>
          <a:lstStyle/>
          <a:p>
            <a:r>
              <a:rPr lang="ru-RU" sz="8000" i="1" dirty="0"/>
              <a:t>Мост объединяет между собой два колеса автомобиля на одной оси, соединяет колеса с кузовом, а в случае, если мост ведущий, передает на колеса крутящий момент.</a:t>
            </a:r>
          </a:p>
          <a:p>
            <a:r>
              <a:rPr lang="ru-RU" sz="8000" i="1" dirty="0" smtClean="0"/>
              <a:t>Ведущий мост </a:t>
            </a:r>
            <a:r>
              <a:rPr lang="ru-RU" sz="8000" i="1" dirty="0"/>
              <a:t>— сложный узел из множества деталей, выполняющих разные функции. В картере ведущего моста расположены: главная </a:t>
            </a:r>
            <a:r>
              <a:rPr lang="ru-RU" sz="8000" i="1" dirty="0" smtClean="0"/>
              <a:t>передача, </a:t>
            </a:r>
            <a:r>
              <a:rPr lang="ru-RU" sz="8000" i="1" dirty="0"/>
              <a:t>дифференциал и полуоси. Мост воспринимает на себя все вертикальные, поперечные и продольные нагрузки, которые гасятся упругими элементами подвески — рессорами или </a:t>
            </a:r>
            <a:r>
              <a:rPr lang="ru-RU" sz="8000" i="1" dirty="0" smtClean="0"/>
              <a:t>пружинами.</a:t>
            </a:r>
          </a:p>
          <a:p>
            <a:r>
              <a:rPr lang="ru-RU" sz="8000" i="1" dirty="0" smtClean="0"/>
              <a:t>Мост не имеет жесткой связи с кузовом (рамой) и соединяется с ним при помощи рессор с реактивными тягами или рычагов с пружинами, в зависимости от конструкции. Мост соединяется с кузовом или рамой через резинометаллические втулки.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9552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8568952" cy="6590552"/>
          </a:xfrm>
        </p:spPr>
      </p:pic>
    </p:spTree>
    <p:extLst>
      <p:ext uri="{BB962C8B-B14F-4D97-AF65-F5344CB8AC3E}">
        <p14:creationId xmlns="" xmlns:p14="http://schemas.microsoft.com/office/powerpoint/2010/main" val="211207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772400" cy="1362075"/>
          </a:xfrm>
        </p:spPr>
        <p:txBody>
          <a:bodyPr/>
          <a:lstStyle/>
          <a:p>
            <a:pPr algn="ctr"/>
            <a:r>
              <a:rPr lang="ru-RU" dirty="0" smtClean="0"/>
              <a:t>Ведущий мост: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4005064"/>
            <a:ext cx="7772400" cy="1500187"/>
          </a:xfrm>
        </p:spPr>
        <p:txBody>
          <a:bodyPr>
            <a:noAutofit/>
          </a:bodyPr>
          <a:lstStyle/>
          <a:p>
            <a:r>
              <a:rPr lang="ru-RU" sz="2400" dirty="0" smtClean="0"/>
              <a:t>   </a:t>
            </a:r>
            <a:r>
              <a:rPr lang="ru-RU" sz="2400" i="1" dirty="0" smtClean="0"/>
              <a:t>Ведущие </a:t>
            </a:r>
            <a:r>
              <a:rPr lang="ru-RU" sz="2400" i="1" dirty="0"/>
              <a:t>мосты бывают передними, задними и промежуточными. Они также делятся на неразрезные и разрезные — в зависимости от типа подвески. Если автомобиль оснащен независимой подвеской, ведущий мост делается разрезным, если подвеска зависимая, мост, как правило, неразрезной.</a:t>
            </a:r>
          </a:p>
          <a:p>
            <a:r>
              <a:rPr lang="ru-RU" sz="2400" i="1" dirty="0" smtClean="0"/>
              <a:t>На </a:t>
            </a:r>
            <a:r>
              <a:rPr lang="ru-RU" sz="2400" i="1" dirty="0"/>
              <a:t>автомобилях классической компоновки задний мост ведущий, на </a:t>
            </a:r>
            <a:r>
              <a:rPr lang="ru-RU" sz="2400" i="1" dirty="0" err="1"/>
              <a:t>полноприводных</a:t>
            </a:r>
            <a:r>
              <a:rPr lang="ru-RU" sz="2400" i="1" dirty="0"/>
              <a:t> автомобилях ведущие оба моста.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296458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362075"/>
          </a:xfrm>
        </p:spPr>
        <p:txBody>
          <a:bodyPr/>
          <a:lstStyle/>
          <a:p>
            <a:pPr algn="ctr"/>
            <a:r>
              <a:rPr lang="ru-RU" dirty="0" smtClean="0"/>
              <a:t>Главные передачи: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4221088"/>
            <a:ext cx="7772400" cy="1500187"/>
          </a:xfrm>
        </p:spPr>
        <p:txBody>
          <a:bodyPr>
            <a:noAutofit/>
          </a:bodyPr>
          <a:lstStyle/>
          <a:p>
            <a:r>
              <a:rPr lang="ru-RU" sz="2400" b="1" i="1" dirty="0"/>
              <a:t>Главные передачи ведущих мостов</a:t>
            </a:r>
            <a:r>
              <a:rPr lang="ru-RU" sz="2400" i="1" dirty="0"/>
              <a:t> служат для уменьшения скорости вращения и увеличения крутящего момента, подводимых к ведущим </a:t>
            </a:r>
            <a:r>
              <a:rPr lang="ru-RU" sz="2400" i="1" dirty="0" smtClean="0"/>
              <a:t>колесам. </a:t>
            </a:r>
            <a:r>
              <a:rPr lang="ru-RU" sz="2400" i="1" dirty="0"/>
              <a:t>При этом главная передача передает мощность от продольных </a:t>
            </a:r>
            <a:r>
              <a:rPr lang="ru-RU" sz="2400" i="1" dirty="0" smtClean="0"/>
              <a:t>валов </a:t>
            </a:r>
            <a:r>
              <a:rPr lang="ru-RU" sz="2400" i="1" dirty="0"/>
              <a:t>к поперечным полуосям колесного хода. </a:t>
            </a:r>
            <a:r>
              <a:rPr lang="ru-RU" sz="2400" i="1" dirty="0" smtClean="0"/>
              <a:t>Встроенный </a:t>
            </a:r>
            <a:r>
              <a:rPr lang="ru-RU" sz="2400" i="1" dirty="0"/>
              <a:t>в главную передачу дифференциал разделяет поток мощности на два потока, подводимых к правому и левому по ходу машины колесам, а также выравнивает скорости вращения колес соответственно неровностям и поворотам проходимого ими пути.</a:t>
            </a:r>
          </a:p>
        </p:txBody>
      </p:sp>
    </p:spTree>
    <p:extLst>
      <p:ext uri="{BB962C8B-B14F-4D97-AF65-F5344CB8AC3E}">
        <p14:creationId xmlns="" xmlns:p14="http://schemas.microsoft.com/office/powerpoint/2010/main" val="103845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8544949" cy="6552728"/>
          </a:xfrm>
        </p:spPr>
      </p:pic>
    </p:spTree>
    <p:extLst>
      <p:ext uri="{BB962C8B-B14F-4D97-AF65-F5344CB8AC3E}">
        <p14:creationId xmlns="" xmlns:p14="http://schemas.microsoft.com/office/powerpoint/2010/main" val="122253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6737"/>
            <a:ext cx="7772400" cy="1362075"/>
          </a:xfrm>
        </p:spPr>
        <p:txBody>
          <a:bodyPr/>
          <a:lstStyle/>
          <a:p>
            <a:pPr algn="ctr"/>
            <a:r>
              <a:rPr lang="ru-RU" dirty="0" smtClean="0"/>
              <a:t>Дифференциал: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2924944"/>
            <a:ext cx="7772400" cy="1500187"/>
          </a:xfrm>
        </p:spPr>
        <p:txBody>
          <a:bodyPr>
            <a:noAutofit/>
          </a:bodyPr>
          <a:lstStyle/>
          <a:p>
            <a:r>
              <a:rPr lang="ru-RU" sz="2400" dirty="0"/>
              <a:t>Дифференциал  —  это механизм, распределяющий крутящий момент карданного вала трансмиссии между ведущими колесами передней или задней оси (в зависимости от типа привода), позволяя каждому из них вращаться без пробуксовки. В этом заключается основное назначение дифференциала.</a:t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174791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Ведущий мост с дифференциалом в разрезе:</a:t>
            </a:r>
            <a:endParaRPr lang="ru-RU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84784"/>
            <a:ext cx="8136904" cy="4968553"/>
          </a:xfrm>
        </p:spPr>
      </p:pic>
    </p:spTree>
    <p:extLst>
      <p:ext uri="{BB962C8B-B14F-4D97-AF65-F5344CB8AC3E}">
        <p14:creationId xmlns="" xmlns:p14="http://schemas.microsoft.com/office/powerpoint/2010/main" val="99710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488</Words>
  <Application>Microsoft Office PowerPoint</Application>
  <PresentationFormat>Экран (4:3)</PresentationFormat>
  <Paragraphs>61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Ведущие мосты</vt:lpstr>
      <vt:lpstr>Рассматриваемые вопросы:</vt:lpstr>
      <vt:lpstr>Назначение, конструкция и принцип работы ведущих мостов: </vt:lpstr>
      <vt:lpstr>Слайд 4</vt:lpstr>
      <vt:lpstr>Ведущий мост:</vt:lpstr>
      <vt:lpstr>Главные передачи:</vt:lpstr>
      <vt:lpstr>Слайд 7</vt:lpstr>
      <vt:lpstr>Дифференциал:</vt:lpstr>
      <vt:lpstr>Ведущий мост с дифференциалом в разрезе:</vt:lpstr>
      <vt:lpstr>Слайд 10</vt:lpstr>
      <vt:lpstr>Схема дифференциала:</vt:lpstr>
      <vt:lpstr>Типы полуосей:</vt:lpstr>
      <vt:lpstr>Слайд 13</vt:lpstr>
      <vt:lpstr>Слайд 14</vt:lpstr>
      <vt:lpstr>Слайд 15</vt:lpstr>
      <vt:lpstr>Слайд 16</vt:lpstr>
      <vt:lpstr>Схема полуосей: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Ведущие мосты</dc:title>
  <dc:creator>123</dc:creator>
  <cp:lastModifiedBy>SERGey</cp:lastModifiedBy>
  <cp:revision>13</cp:revision>
  <dcterms:created xsi:type="dcterms:W3CDTF">2021-01-28T12:50:25Z</dcterms:created>
  <dcterms:modified xsi:type="dcterms:W3CDTF">2021-01-29T05:56:09Z</dcterms:modified>
</cp:coreProperties>
</file>