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5" r:id="rId19"/>
    <p:sldId id="274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004243-FE45-47E4-B119-6C5E26BFCF3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2E79F9C-B7CF-498C-80FC-3E237FCF96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8062664" cy="43204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/>
            </a:r>
            <a:br>
              <a:rPr lang="ru-RU" sz="4000" b="1" dirty="0" smtClean="0">
                <a:solidFill>
                  <a:srgbClr val="00B050"/>
                </a:solidFill>
              </a:rPr>
            </a:br>
            <a:r>
              <a:rPr lang="ru-RU" sz="3100" b="1" dirty="0" smtClean="0">
                <a:solidFill>
                  <a:srgbClr val="00B050"/>
                </a:solidFill>
              </a:rPr>
              <a:t>ОГАПОУ «БАМТ</a:t>
            </a:r>
            <a:r>
              <a:rPr lang="ru-RU" sz="4000" b="1" dirty="0" smtClean="0">
                <a:solidFill>
                  <a:srgbClr val="00B050"/>
                </a:solidFill>
              </a:rPr>
              <a:t>»</a:t>
            </a:r>
            <a:br>
              <a:rPr lang="ru-RU" sz="4000" b="1" dirty="0" smtClean="0">
                <a:solidFill>
                  <a:srgbClr val="00B050"/>
                </a:solidFill>
              </a:rPr>
            </a:br>
            <a:r>
              <a:rPr lang="ru-RU" sz="4000" b="1" dirty="0" smtClean="0">
                <a:solidFill>
                  <a:srgbClr val="00B050"/>
                </a:solidFill>
              </a:rPr>
              <a:t> </a:t>
            </a:r>
            <a:r>
              <a:rPr lang="ru-RU" sz="7200" b="1" dirty="0" smtClean="0">
                <a:solidFill>
                  <a:srgbClr val="00B050"/>
                </a:solidFill>
              </a:rPr>
              <a:t>Рычажно-механические </a:t>
            </a:r>
            <a:r>
              <a:rPr lang="ru-RU" sz="7200" b="1" dirty="0">
                <a:solidFill>
                  <a:srgbClr val="00B050"/>
                </a:solidFill>
              </a:rPr>
              <a:t>приборы</a:t>
            </a:r>
            <a:r>
              <a:rPr lang="ru-RU" sz="7200" b="1" dirty="0"/>
              <a:t> </a:t>
            </a:r>
            <a:r>
              <a:rPr lang="ru-RU" sz="7200" dirty="0"/>
              <a:t/>
            </a:r>
            <a:br>
              <a:rPr lang="ru-RU" sz="7200" dirty="0"/>
            </a:b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293096"/>
            <a:ext cx="8208912" cy="216024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МДК 01.01. «Слесарное дело и технические измерения»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</a:rPr>
              <a:t>Выполнил студент группы 21 «Автомеханик»  Пуль Данила Евгеньевич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</a:rPr>
              <a:t>Руководитель: </a:t>
            </a:r>
            <a:r>
              <a:rPr lang="ru-RU" b="1" dirty="0" err="1" smtClean="0">
                <a:solidFill>
                  <a:srgbClr val="002060"/>
                </a:solidFill>
              </a:rPr>
              <a:t>Понизенский</a:t>
            </a:r>
            <a:r>
              <a:rPr lang="ru-RU" b="1" dirty="0" smtClean="0">
                <a:solidFill>
                  <a:srgbClr val="002060"/>
                </a:solidFill>
              </a:rPr>
              <a:t> В.В.</a:t>
            </a:r>
          </a:p>
        </p:txBody>
      </p:sp>
    </p:spTree>
    <p:extLst>
      <p:ext uri="{BB962C8B-B14F-4D97-AF65-F5344CB8AC3E}">
        <p14:creationId xmlns:p14="http://schemas.microsoft.com/office/powerpoint/2010/main" val="277911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656" y="319531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При абсолютном (рис. </a:t>
            </a:r>
            <a:r>
              <a:rPr lang="ru-RU" sz="2000" b="1" dirty="0" smtClean="0"/>
              <a:t>3, </a:t>
            </a:r>
            <a:r>
              <a:rPr lang="ru-RU" sz="2000" b="1" dirty="0"/>
              <a:t>а) или относительном (рис. </a:t>
            </a:r>
            <a:r>
              <a:rPr lang="ru-RU" sz="2000" b="1" dirty="0" smtClean="0"/>
              <a:t>3, б) </a:t>
            </a:r>
            <a:r>
              <a:rPr lang="ru-RU" sz="2000" b="1" dirty="0"/>
              <a:t>измерении показание индикатора приводят в некоторое начальное положение. При измерении относительным методом закрепленный на стойке индикатор настраивают по блоку плоскопараллельных концевых мер. Для этого измерительный наконечник 9 (см. рис. </a:t>
            </a:r>
            <a:r>
              <a:rPr lang="ru-RU" sz="2000" b="1" dirty="0" smtClean="0"/>
              <a:t>1) </a:t>
            </a:r>
            <a:r>
              <a:rPr lang="ru-RU" sz="2000" b="1" dirty="0"/>
              <a:t>со съемным шариком 10 (он имеет форму проверяемой поверхности) приводят в соприкосновение с поверхностью стола - плиты (см. рис. </a:t>
            </a:r>
            <a:r>
              <a:rPr lang="ru-RU" sz="2000" b="1" dirty="0" smtClean="0"/>
              <a:t>3, </a:t>
            </a:r>
            <a:r>
              <a:rPr lang="ru-RU" sz="2000" b="1" dirty="0"/>
              <a:t>а) или установочной меры (см. рис. </a:t>
            </a:r>
            <a:r>
              <a:rPr lang="ru-RU" sz="2000" b="1" dirty="0" smtClean="0"/>
              <a:t>3, б). </a:t>
            </a:r>
            <a:r>
              <a:rPr lang="ru-RU" sz="2000" b="1" dirty="0"/>
              <a:t>Индикатор подводят так, чтобы стрелка его сделала один-два оборота. Таким образом, стержню индикатора дается натяг, чтобы в процессе измерения индикатор мог показать как отрицательные, так и положительные отклонения от начального положения установочной меры. Стрелка при этом устанавливается против какого-либо деления шкалы. Дальнейшие отсчеты ведут от этого показания стрелки, как от начального. Для облегчения отсчетов индикатор устанавливают на нуль поворотом циферблата 3 (см. рис. </a:t>
            </a:r>
            <a:r>
              <a:rPr lang="ru-RU" sz="2000" b="1" dirty="0" smtClean="0"/>
              <a:t>1) </a:t>
            </a:r>
            <a:r>
              <a:rPr lang="ru-RU" sz="2000" b="1" dirty="0"/>
              <a:t>за рифленый ободок 4 или поворотом головки 7 7 (при неподвижном циферблате). Установку ободка относительно стрелки фиксируют стопором 2. </a:t>
            </a:r>
          </a:p>
        </p:txBody>
      </p:sp>
    </p:spTree>
    <p:extLst>
      <p:ext uri="{BB962C8B-B14F-4D97-AF65-F5344CB8AC3E}">
        <p14:creationId xmlns:p14="http://schemas.microsoft.com/office/powerpoint/2010/main" val="2871656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389. Установка индикатора в начальное положение:  а - соприкосновением с поверхностью стола (плиты),  б - с поверхностью установочной меры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980728"/>
            <a:ext cx="4536504" cy="4688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220072" y="836712"/>
            <a:ext cx="36724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Рис. </a:t>
            </a:r>
            <a:r>
              <a:rPr lang="ru-RU" sz="2800" b="1" dirty="0" smtClean="0">
                <a:solidFill>
                  <a:srgbClr val="FF0000"/>
                </a:solidFill>
              </a:rPr>
              <a:t>3. </a:t>
            </a:r>
            <a:r>
              <a:rPr lang="ru-RU" sz="2800" b="1" dirty="0">
                <a:solidFill>
                  <a:srgbClr val="FF0000"/>
                </a:solidFill>
              </a:rPr>
              <a:t>Установка индикатора в начальное положение: а - соприкосновением с поверхностью стола (плиты),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b="1" dirty="0" smtClean="0">
                <a:solidFill>
                  <a:srgbClr val="FF0000"/>
                </a:solidFill>
              </a:rPr>
              <a:t>б </a:t>
            </a:r>
            <a:r>
              <a:rPr lang="ru-RU" sz="2800" b="1" dirty="0">
                <a:solidFill>
                  <a:srgbClr val="FF0000"/>
                </a:solidFill>
              </a:rPr>
              <a:t>- с поверхностью установочной меры</a:t>
            </a:r>
          </a:p>
        </p:txBody>
      </p:sp>
    </p:spTree>
    <p:extLst>
      <p:ext uri="{BB962C8B-B14F-4D97-AF65-F5344CB8AC3E}">
        <p14:creationId xmlns:p14="http://schemas.microsoft.com/office/powerpoint/2010/main" val="90075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1344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Для измерения отклонения от заданного размера к детали подводят наконечник индикатора до соприкосновения с измеряемой поверхностью и замечают начальное показание стрелки 5 и указателя 6 на циферблате. Затем перемещают индикатор относительно измеряемой поверхности или измеряемую поверхность относительно индикатора (рис. </a:t>
            </a:r>
            <a:r>
              <a:rPr lang="ru-RU" sz="2400" b="1" dirty="0" smtClean="0">
                <a:solidFill>
                  <a:srgbClr val="7030A0"/>
                </a:solidFill>
              </a:rPr>
              <a:t>4,а,б). </a:t>
            </a:r>
            <a:endParaRPr lang="ru-RU" sz="2400" b="1" dirty="0">
              <a:solidFill>
                <a:srgbClr val="7030A0"/>
              </a:solidFill>
            </a:endParaRPr>
          </a:p>
          <a:p>
            <a:r>
              <a:rPr lang="ru-RU" sz="2400" b="1" dirty="0">
                <a:solidFill>
                  <a:srgbClr val="7030A0"/>
                </a:solidFill>
              </a:rPr>
              <a:t>Отклонение стрелки 5 (см. рис. </a:t>
            </a:r>
            <a:r>
              <a:rPr lang="ru-RU" sz="2400" b="1" dirty="0" smtClean="0">
                <a:solidFill>
                  <a:srgbClr val="7030A0"/>
                </a:solidFill>
              </a:rPr>
              <a:t>1) </a:t>
            </a:r>
            <a:r>
              <a:rPr lang="ru-RU" sz="2400" b="1" dirty="0">
                <a:solidFill>
                  <a:srgbClr val="7030A0"/>
                </a:solidFill>
              </a:rPr>
              <a:t>от начального положения покажет величину отклонения в сотых долях миллиметра, а отклонение стрелки указателя 6 - в целых миллиметрах. Для более точной проверки деталь 2 устанавливают в центрах (рис. </a:t>
            </a:r>
            <a:r>
              <a:rPr lang="ru-RU" sz="2400" b="1" dirty="0" smtClean="0">
                <a:solidFill>
                  <a:srgbClr val="7030A0"/>
                </a:solidFill>
              </a:rPr>
              <a:t>4,в</a:t>
            </a:r>
            <a:r>
              <a:rPr lang="ru-RU" sz="2400" b="1" dirty="0">
                <a:solidFill>
                  <a:srgbClr val="7030A0"/>
                </a:solidFill>
              </a:rPr>
              <a:t>) или других приспособлениях. </a:t>
            </a:r>
          </a:p>
        </p:txBody>
      </p:sp>
    </p:spTree>
    <p:extLst>
      <p:ext uri="{BB962C8B-B14F-4D97-AF65-F5344CB8AC3E}">
        <p14:creationId xmlns:p14="http://schemas.microsoft.com/office/powerpoint/2010/main" val="2028427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390.  Приемы проверки индикатором:  а, б - перемещением деталей, в - в центрах;  1  - индикатор,  2  - деталь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476672"/>
            <a:ext cx="453650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04048" y="799358"/>
            <a:ext cx="38884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Рис. </a:t>
            </a:r>
            <a:r>
              <a:rPr lang="ru-RU" sz="3600" b="1" dirty="0" smtClean="0">
                <a:solidFill>
                  <a:srgbClr val="C00000"/>
                </a:solidFill>
              </a:rPr>
              <a:t>4. </a:t>
            </a:r>
            <a:r>
              <a:rPr lang="ru-RU" sz="3600" b="1" dirty="0">
                <a:solidFill>
                  <a:srgbClr val="C00000"/>
                </a:solidFill>
              </a:rPr>
              <a:t>Приемы проверки индикатором: а, б - перемещением деталей, в - в центрах; 1 - индикатор, 2 - деталь</a:t>
            </a:r>
          </a:p>
        </p:txBody>
      </p:sp>
    </p:spTree>
    <p:extLst>
      <p:ext uri="{BB962C8B-B14F-4D97-AF65-F5344CB8AC3E}">
        <p14:creationId xmlns:p14="http://schemas.microsoft.com/office/powerpoint/2010/main" val="2887991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28343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Индикаторные нутромеры предназначены для внутренних измерений деталей. </a:t>
            </a:r>
          </a:p>
          <a:p>
            <a:r>
              <a:rPr lang="ru-RU" sz="2400" b="1" dirty="0">
                <a:solidFill>
                  <a:srgbClr val="0070C0"/>
                </a:solidFill>
              </a:rPr>
              <a:t>Индикаторный нутромер (рис. </a:t>
            </a:r>
            <a:r>
              <a:rPr lang="ru-RU" sz="2400" b="1" dirty="0" smtClean="0">
                <a:solidFill>
                  <a:srgbClr val="0070C0"/>
                </a:solidFill>
              </a:rPr>
              <a:t>5,а</a:t>
            </a:r>
            <a:r>
              <a:rPr lang="ru-RU" sz="2400" b="1" dirty="0">
                <a:solidFill>
                  <a:srgbClr val="0070C0"/>
                </a:solidFill>
              </a:rPr>
              <a:t>) имеет корпус 4, в который вставлена направляющая втулка 2. С одной стороны втулки помещен неподвижный измерительный стержень 7, а с другой - подвижный измерительный стержень 3. </a:t>
            </a:r>
          </a:p>
          <a:p>
            <a:r>
              <a:rPr lang="ru-RU" sz="2400" b="1" dirty="0">
                <a:solidFill>
                  <a:srgbClr val="0070C0"/>
                </a:solidFill>
              </a:rPr>
              <a:t>В процессе измерения стержень 3 перемещается и его движение через толкатель 5 передается установленному в трубку 7 вертикальному штоку 6, к которому прижимается наконечник 8 индикатора 9. Прибор снабжается комплектом сменных неподвижных стержней 10. </a:t>
            </a:r>
          </a:p>
        </p:txBody>
      </p:sp>
    </p:spTree>
    <p:extLst>
      <p:ext uri="{BB962C8B-B14F-4D97-AF65-F5344CB8AC3E}">
        <p14:creationId xmlns:p14="http://schemas.microsoft.com/office/powerpoint/2010/main" val="4053229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391.  Индикаторный нутромер:  а - устройстве,  б - прием измерения;  1,3 - измерительные стержни,  2 - направляющая втулка, 4 - корпус,  5  - толкатель,  6  - шток,  7  - трубка,  8  - наконечник,  9  - индикатор,  10  - сменные стержн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901" y="548680"/>
            <a:ext cx="396494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355976" y="764704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Рис. </a:t>
            </a:r>
            <a:r>
              <a:rPr lang="ru-RU" sz="2800" b="1" dirty="0" smtClean="0">
                <a:solidFill>
                  <a:srgbClr val="FF0000"/>
                </a:solidFill>
              </a:rPr>
              <a:t>5. </a:t>
            </a:r>
            <a:r>
              <a:rPr lang="ru-RU" sz="2800" b="1" dirty="0">
                <a:solidFill>
                  <a:srgbClr val="FF0000"/>
                </a:solidFill>
              </a:rPr>
              <a:t>Индикаторный нутромер: а - устройстве, б - прием измерения; 1,3 - измерительные стержни, 2 - направляющая втулка, 4 - корпус, 5 - толкатель, 6 - шток, 7 - трубка, 8 - наконечник, 9 - индикатор, 10 - сменные стержни</a:t>
            </a:r>
          </a:p>
        </p:txBody>
      </p:sp>
    </p:spTree>
    <p:extLst>
      <p:ext uri="{BB962C8B-B14F-4D97-AF65-F5344CB8AC3E}">
        <p14:creationId xmlns:p14="http://schemas.microsoft.com/office/powerpoint/2010/main" val="3456539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51344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При измерении в зависимости от размера проверяемой детали нутромер ориентировочно настраивают по микрометру, блоку плоскопараллельных концевых мер или установочному кольцу, устанавливают показание на нуль.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Настроенный нутромер правой рукой берут за трубку, вводят в измеряемое отверстие и небольшим покачиванием (рис. </a:t>
            </a:r>
            <a:r>
              <a:rPr lang="ru-RU" sz="2400" b="1" dirty="0" smtClean="0">
                <a:solidFill>
                  <a:srgbClr val="002060"/>
                </a:solidFill>
              </a:rPr>
              <a:t>5,б) </a:t>
            </a:r>
            <a:r>
              <a:rPr lang="ru-RU" sz="2400" b="1" dirty="0">
                <a:solidFill>
                  <a:srgbClr val="002060"/>
                </a:solidFill>
              </a:rPr>
              <a:t>определяют отклонение от размера, на который был установлен индикаторный нутромер. Допустим, что нутромер был настроен на размер 68 мм (рис. </a:t>
            </a:r>
            <a:r>
              <a:rPr lang="ru-RU" sz="2400" b="1" dirty="0" smtClean="0">
                <a:solidFill>
                  <a:srgbClr val="002060"/>
                </a:solidFill>
              </a:rPr>
              <a:t>6,а</a:t>
            </a:r>
            <a:r>
              <a:rPr lang="ru-RU" sz="2400" b="1" dirty="0">
                <a:solidFill>
                  <a:srgbClr val="002060"/>
                </a:solidFill>
              </a:rPr>
              <a:t>). Положительные отклонения (0,06), полученные при прямом ходе, отнимают (рис. </a:t>
            </a:r>
            <a:r>
              <a:rPr lang="ru-RU" sz="2400" b="1" dirty="0" smtClean="0">
                <a:solidFill>
                  <a:srgbClr val="002060"/>
                </a:solidFill>
              </a:rPr>
              <a:t>6,а</a:t>
            </a:r>
            <a:r>
              <a:rPr lang="ru-RU" sz="2400" b="1" dirty="0">
                <a:solidFill>
                  <a:srgbClr val="002060"/>
                </a:solidFill>
              </a:rPr>
              <a:t>), а отрицательные (0,17) - прибавляют (рис. </a:t>
            </a:r>
            <a:r>
              <a:rPr lang="ru-RU" sz="2400" b="1" dirty="0" smtClean="0">
                <a:solidFill>
                  <a:srgbClr val="002060"/>
                </a:solidFill>
              </a:rPr>
              <a:t>6,б).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495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392.  Примеры отсчета на индикаторном нутромере:  а - положительное отклонение,  б - отрицательное отклоне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908720"/>
            <a:ext cx="54006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508104" y="1196752"/>
            <a:ext cx="3491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Рис. </a:t>
            </a:r>
            <a:r>
              <a:rPr lang="ru-RU" sz="2800" b="1" dirty="0" smtClean="0">
                <a:solidFill>
                  <a:srgbClr val="FF0000"/>
                </a:solidFill>
              </a:rPr>
              <a:t>6. </a:t>
            </a:r>
            <a:r>
              <a:rPr lang="ru-RU" sz="2800" b="1" dirty="0">
                <a:solidFill>
                  <a:srgbClr val="FF0000"/>
                </a:solidFill>
              </a:rPr>
              <a:t>Примеры отсчета на индикаторном нутромере: а - положительное отклонение, б - отрицательное отклонение</a:t>
            </a:r>
          </a:p>
        </p:txBody>
      </p:sp>
    </p:spTree>
    <p:extLst>
      <p:ext uri="{BB962C8B-B14F-4D97-AF65-F5344CB8AC3E}">
        <p14:creationId xmlns:p14="http://schemas.microsoft.com/office/powerpoint/2010/main" val="2740355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393.  Индикаторный глубиномер:  а - устройство, б - прием проверки;  1  - основание,  2  - державка,  3  - индикатор,  4  - измерительный стержень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908720"/>
            <a:ext cx="496855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64088" y="1052736"/>
            <a:ext cx="3635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Рис. </a:t>
            </a:r>
            <a:r>
              <a:rPr lang="ru-RU" sz="2800" b="1" dirty="0" smtClean="0">
                <a:solidFill>
                  <a:srgbClr val="FF0000"/>
                </a:solidFill>
              </a:rPr>
              <a:t>7. </a:t>
            </a:r>
            <a:r>
              <a:rPr lang="ru-RU" sz="2800" b="1" dirty="0">
                <a:solidFill>
                  <a:srgbClr val="FF0000"/>
                </a:solidFill>
              </a:rPr>
              <a:t>Индикаторный глубиномер: а - устройство, б - прием проверки; 1 - основание, 2 - державка, 3 - индикатор, 4 - измерительный стержень</a:t>
            </a:r>
          </a:p>
        </p:txBody>
      </p:sp>
    </p:spTree>
    <p:extLst>
      <p:ext uri="{BB962C8B-B14F-4D97-AF65-F5344CB8AC3E}">
        <p14:creationId xmlns:p14="http://schemas.microsoft.com/office/powerpoint/2010/main" val="2933771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B050"/>
                </a:solidFill>
              </a:rPr>
              <a:t>Индикаторные глубиномеры с ценой деления 0,01 мм (рис. </a:t>
            </a:r>
            <a:r>
              <a:rPr lang="ru-RU" sz="2000" b="1" dirty="0" smtClean="0">
                <a:solidFill>
                  <a:srgbClr val="00B050"/>
                </a:solidFill>
              </a:rPr>
              <a:t>7,а</a:t>
            </a:r>
            <a:r>
              <a:rPr lang="ru-RU" sz="2000" b="1" dirty="0">
                <a:solidFill>
                  <a:srgbClr val="00B050"/>
                </a:solidFill>
              </a:rPr>
              <a:t>) предназначены для измерения глубины пазов, отверстий, высоты уступов и т. д. Они снабжены набором измерительных стержней. </a:t>
            </a:r>
          </a:p>
          <a:p>
            <a:r>
              <a:rPr lang="ru-RU" sz="2000" b="1" dirty="0">
                <a:solidFill>
                  <a:srgbClr val="00B050"/>
                </a:solidFill>
              </a:rPr>
              <a:t>Измерительные стержни выбирают в зависимости от проверяемого размера и устанавливают в глубиномере. Затем устанавливают индикаторный глубиномер на нуль вращением ободка до совпадения большой стрелки с нулевым штрихом циферблата. При измерении левой рукой слегка нажимают основание 7 (рис. </a:t>
            </a:r>
            <a:r>
              <a:rPr lang="ru-RU" sz="2000" b="1" dirty="0" smtClean="0">
                <a:solidFill>
                  <a:srgbClr val="00B050"/>
                </a:solidFill>
              </a:rPr>
              <a:t>7,6</a:t>
            </a:r>
            <a:r>
              <a:rPr lang="ru-RU" sz="2000" b="1" dirty="0">
                <a:solidFill>
                  <a:srgbClr val="00B050"/>
                </a:solidFill>
              </a:rPr>
              <a:t>) глубиномера, а правой рукой опускают измерительный стержень 4 и после его прикосновения ко дну проверяемой детали определяют отклонение. Отсчет производят так же, как у индикаторных нутромеров: положительное отклонение, полученное при прямом ходе, отнимают от размера, по которому была произведена установка глубиномера, а отрицательное - прибавляют. </a:t>
            </a:r>
          </a:p>
        </p:txBody>
      </p:sp>
    </p:spTree>
    <p:extLst>
      <p:ext uri="{BB962C8B-B14F-4D97-AF65-F5344CB8AC3E}">
        <p14:creationId xmlns:p14="http://schemas.microsoft.com/office/powerpoint/2010/main" val="316708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541" y="1124744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Индикаторы предназначаются для относительного, или сравнительного, измерения и проверки отклонений от формы, размеров, а также взаимного расположения поверхностей детали. Этими инструментами проверяют горизонтальность и вертикальность положения поверхностей отдельных деталей (столов, станков и т. п.), а также овальность, конусность валов, цилиндров и др. Кроме того, индикаторами проверяют биение зубчатых колес, шкивов, шпинделей и других вращающихся деталей (рис. </a:t>
            </a:r>
            <a:r>
              <a:rPr lang="ru-RU" sz="2400" b="1" dirty="0" smtClean="0">
                <a:solidFill>
                  <a:srgbClr val="7030A0"/>
                </a:solidFill>
              </a:rPr>
              <a:t>1). </a:t>
            </a:r>
            <a:endParaRPr lang="ru-RU" sz="2400" b="1" dirty="0">
              <a:solidFill>
                <a:srgbClr val="7030A0"/>
              </a:solidFill>
            </a:endParaRPr>
          </a:p>
          <a:p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4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556792"/>
            <a:ext cx="85782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>
                <a:solidFill>
                  <a:srgbClr val="00B050"/>
                </a:solidFill>
              </a:rPr>
              <a:t>Спасибо за просмотр</a:t>
            </a:r>
          </a:p>
        </p:txBody>
      </p:sp>
    </p:spTree>
    <p:extLst>
      <p:ext uri="{BB962C8B-B14F-4D97-AF65-F5344CB8AC3E}">
        <p14:creationId xmlns:p14="http://schemas.microsoft.com/office/powerpoint/2010/main" val="390427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Индикаторы бывают часового и рычажного типов; шире применяют индикаторы часового типа, которые в сочетании с нутромерами, глубиномерами и другими инструментами используются для измерения внутренних и наружных размеров, параллельности, плоскостности и т. д</a:t>
            </a:r>
            <a:r>
              <a:rPr lang="ru-RU" b="1" dirty="0">
                <a:solidFill>
                  <a:srgbClr val="00B05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744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</a:rPr>
              <a:t>Принцип действия рычажно-механических приборов (инструментов) основан на использовании специального передаточного механизма, который преобразует незначительные перемещения измерительного стержня в увеличенные и удобные для отсчета перемещения стрелки по шкале. </a:t>
            </a:r>
          </a:p>
        </p:txBody>
      </p:sp>
    </p:spTree>
    <p:extLst>
      <p:ext uri="{BB962C8B-B14F-4D97-AF65-F5344CB8AC3E}">
        <p14:creationId xmlns:p14="http://schemas.microsoft.com/office/powerpoint/2010/main" val="407385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336" y="836712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Конструкцию индикатора часового типа с зубчатой передачей с ценой деления 0,01 мм изготовляют двух типов: ИЧ - с перемещением измерительного стержня параллельно шкале; ИТ - торцовые с перемещением измерительного стержня перпендикулярно шкале. </a:t>
            </a:r>
          </a:p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Индикаторы типа ИЧ изготовляют следующих типоразмеров: с пределами измерений 0 - 2, 0 - 5 и 0 - 10 мм. </a:t>
            </a:r>
          </a:p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Индикаторы типа ИТ изготовляют с пределами измерений 0 - 2 мм. </a:t>
            </a:r>
          </a:p>
        </p:txBody>
      </p:sp>
    </p:spTree>
    <p:extLst>
      <p:ext uri="{BB962C8B-B14F-4D97-AF65-F5344CB8AC3E}">
        <p14:creationId xmlns:p14="http://schemas.microsoft.com/office/powerpoint/2010/main" val="73832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4454" y="620688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Широко применяемый индикатор ИЧ (часового) типа (рис.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1)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имеет металлический корпус 7 в форме часов, в котором заключен механизм прибора. Через корпус индикатора проходит измерительный стержень В с выступающим наружу наконечником 9, всегда находящимся под воздействием пружины. Если нажать на стержень снизу вверх, он переместится в осевом направлении и при этом повернет стрелку 5, которая передвинется по циферблату, имеющему шкалу в 100 делений, каждое из которых соответствует перемещению стержня на 1/100 мм. При перемещении стержня на 1 мм стрелка 5 сделает по циферблату полный оборот. Для отсчета целых оборотов служит стрелка указателя 6. </a:t>
            </a:r>
          </a:p>
        </p:txBody>
      </p:sp>
    </p:spTree>
    <p:extLst>
      <p:ext uri="{BB962C8B-B14F-4D97-AF65-F5344CB8AC3E}">
        <p14:creationId xmlns:p14="http://schemas.microsoft.com/office/powerpoint/2010/main" val="238189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387.  Индикатор часового типа:  1  - корпус,  2  - стопор,  3 - циферблат,  4 - ободок,  5  - стрелка,  6  - указатель,  7  - гильза,  8  - измерительный стержень,  9 - наконечник,  10  - рабочий конец,  11  - головк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7" y="548680"/>
            <a:ext cx="3168353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779912" y="1196752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Рис. </a:t>
            </a:r>
            <a:r>
              <a:rPr lang="ru-RU" sz="2800" b="1" dirty="0" smtClean="0">
                <a:solidFill>
                  <a:srgbClr val="00B050"/>
                </a:solidFill>
              </a:rPr>
              <a:t>1. </a:t>
            </a:r>
            <a:r>
              <a:rPr lang="ru-RU" sz="2800" b="1" dirty="0">
                <a:solidFill>
                  <a:srgbClr val="00B050"/>
                </a:solidFill>
              </a:rPr>
              <a:t>Индикатор часового типа: 1 - корпус, 2 - стопор, 3 - циферблат, 4 - ободок, 5 - стрелка, 6 - указатель, 7 - гильза, 8 - измерительный стержень, 9 - наконечник, 10 - рабочий конец, 11 - 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0637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При измерениях индикатор должен быть закреплен жестко относительно исходной измеряемой поверхности. 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На рис. </a:t>
            </a:r>
            <a:r>
              <a:rPr lang="ru-RU" sz="2800" b="1" dirty="0" smtClean="0">
                <a:solidFill>
                  <a:srgbClr val="C00000"/>
                </a:solidFill>
              </a:rPr>
              <a:t>2 </a:t>
            </a:r>
            <a:r>
              <a:rPr lang="ru-RU" sz="2800" b="1" dirty="0">
                <a:solidFill>
                  <a:srgbClr val="C00000"/>
                </a:solidFill>
              </a:rPr>
              <a:t>изображена универсальная стойка для крепления индикатора. Индикатор 3 при помощи стержней 7 и 2, муфт 4 и 5 закрепляется на вертикальном стержне 6, укрепленном в пазу 8 призмы 9 гайкой 7 с накаткой. При помощи муфт индикатор может быть установлен в любом положении и под разными углами.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0233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388.  Универсальная индикаторная стойка:  1,2 - стержни,  3 - индикатор,  4,5 - муфты,  6  - вертикальный стержень,  7  - гайка,  8  - паз,  9  - призм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620688"/>
            <a:ext cx="396044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860032" y="836712"/>
            <a:ext cx="38884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Рис. </a:t>
            </a:r>
            <a:r>
              <a:rPr lang="ru-RU" sz="2800" b="1" dirty="0" smtClean="0">
                <a:solidFill>
                  <a:srgbClr val="FF0000"/>
                </a:solidFill>
              </a:rPr>
              <a:t>2. </a:t>
            </a:r>
            <a:r>
              <a:rPr lang="ru-RU" sz="2800" b="1" dirty="0">
                <a:solidFill>
                  <a:srgbClr val="FF0000"/>
                </a:solidFill>
              </a:rPr>
              <a:t>Универсальная индикаторная стойка: 1,2 - стержни, 3 - индикатор, 4,5 - муфты, 6 - вертикальный стержень, 7 - гайка, 8 - паз, 9 - призма</a:t>
            </a:r>
          </a:p>
        </p:txBody>
      </p:sp>
    </p:spTree>
    <p:extLst>
      <p:ext uri="{BB962C8B-B14F-4D97-AF65-F5344CB8AC3E}">
        <p14:creationId xmlns:p14="http://schemas.microsoft.com/office/powerpoint/2010/main" val="221855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B4DC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</TotalTime>
  <Words>1266</Words>
  <Application>Microsoft Office PowerPoint</Application>
  <PresentationFormat>Экран (4:3)</PresentationFormat>
  <Paragraphs>32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 ОГАПОУ «БАМТ»  Рычажно-механические приборы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Рычажно-механические приборы  </dc:title>
  <dc:creator>Admin</dc:creator>
  <cp:lastModifiedBy>Admin</cp:lastModifiedBy>
  <cp:revision>28</cp:revision>
  <dcterms:created xsi:type="dcterms:W3CDTF">2020-10-30T06:32:31Z</dcterms:created>
  <dcterms:modified xsi:type="dcterms:W3CDTF">2020-10-30T07:52:10Z</dcterms:modified>
</cp:coreProperties>
</file>