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79" r:id="rId2"/>
    <p:sldId id="256" r:id="rId3"/>
    <p:sldId id="265" r:id="rId4"/>
    <p:sldId id="266" r:id="rId5"/>
    <p:sldId id="267" r:id="rId6"/>
    <p:sldId id="268" r:id="rId7"/>
    <p:sldId id="269" r:id="rId8"/>
    <p:sldId id="270" r:id="rId9"/>
    <p:sldId id="271" r:id="rId10"/>
    <p:sldId id="272" r:id="rId11"/>
    <p:sldId id="257" r:id="rId12"/>
    <p:sldId id="258" r:id="rId13"/>
    <p:sldId id="260" r:id="rId14"/>
    <p:sldId id="273" r:id="rId15"/>
    <p:sldId id="274" r:id="rId16"/>
    <p:sldId id="275" r:id="rId17"/>
    <p:sldId id="276" r:id="rId18"/>
    <p:sldId id="277" r:id="rId19"/>
    <p:sldId id="261" r:id="rId20"/>
    <p:sldId id="262" r:id="rId21"/>
    <p:sldId id="263" r:id="rId22"/>
    <p:sldId id="264" r:id="rId23"/>
    <p:sldId id="278" r:id="rId24"/>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2868" autoAdjust="0"/>
    <p:restoredTop sz="94660"/>
  </p:normalViewPr>
  <p:slideViewPr>
    <p:cSldViewPr>
      <p:cViewPr varScale="1">
        <p:scale>
          <a:sx n="88" d="100"/>
          <a:sy n="88" d="100"/>
        </p:scale>
        <p:origin x="-1170"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9" name="Подзаголовок 8"/>
          <p:cNvSpPr>
            <a:spLocks noGrp="1"/>
          </p:cNvSpPr>
          <p:nvPr>
            <p:ph type="subTitle" idx="1"/>
          </p:nvPr>
        </p:nvSpPr>
        <p:spPr>
          <a:xfrm>
            <a:off x="457200" y="3699804"/>
            <a:ext cx="8305800" cy="1143000"/>
          </a:xfrm>
        </p:spPr>
        <p:txBody>
          <a:bodyPr>
            <a:noAutofit/>
          </a:bodyPr>
          <a:lstStyle>
            <a:lvl1pPr marL="0" indent="0" algn="ctr">
              <a:buNone/>
              <a:defRPr sz="2200" spc="10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28" name="Заголовок 27"/>
          <p:cNvSpPr>
            <a:spLocks noGrp="1"/>
          </p:cNvSpPr>
          <p:nvPr>
            <p:ph type="ctrTitle"/>
          </p:nvPr>
        </p:nvSpPr>
        <p:spPr>
          <a:xfrm>
            <a:off x="457200" y="1433732"/>
            <a:ext cx="8305800" cy="1981200"/>
          </a:xfrm>
          <a:ln w="6350" cap="rnd">
            <a:noFill/>
          </a:ln>
        </p:spPr>
        <p:txBody>
          <a:bodyPr anchor="b" anchorCtr="0">
            <a:noAutofit/>
          </a:bodyPr>
          <a:lstStyle>
            <a:lvl1pPr algn="ctr">
              <a:defRPr lang="en-US" sz="4800" b="0" dirty="0">
                <a:ln w="3200">
                  <a:solidFill>
                    <a:schemeClr val="bg2">
                      <a:shade val="75000"/>
                      <a:alpha val="25000"/>
                    </a:schemeClr>
                  </a:solidFill>
                  <a:prstDash val="solid"/>
                  <a:round/>
                </a:ln>
                <a:solidFill>
                  <a:srgbClr val="F9F9F9"/>
                </a:solidFill>
                <a:effectLst>
                  <a:innerShdw blurRad="50800" dist="25400" dir="13500000">
                    <a:srgbClr val="000000">
                      <a:alpha val="70000"/>
                    </a:srgbClr>
                  </a:innerShdw>
                </a:effectLst>
              </a:defRPr>
            </a:lvl1pPr>
          </a:lstStyle>
          <a:p>
            <a:r>
              <a:rPr kumimoji="0" lang="ru-RU" smtClean="0"/>
              <a:t>Образец заголовка</a:t>
            </a:r>
            <a:endParaRPr kumimoji="0" lang="en-US"/>
          </a:p>
        </p:txBody>
      </p:sp>
      <p:cxnSp>
        <p:nvCxnSpPr>
          <p:cNvPr id="8" name="Прямая соединительная линия 7"/>
          <p:cNvCxnSpPr/>
          <p:nvPr/>
        </p:nvCxnSpPr>
        <p:spPr>
          <a:xfrm>
            <a:off x="1463626"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3" name="Прямая соединительная линия 12"/>
          <p:cNvCxnSpPr/>
          <p:nvPr/>
        </p:nvCxnSpPr>
        <p:spPr>
          <a:xfrm>
            <a:off x="4708574"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
        <p:nvSpPr>
          <p:cNvPr id="14" name="Овал 13"/>
          <p:cNvSpPr/>
          <p:nvPr/>
        </p:nvSpPr>
        <p:spPr>
          <a:xfrm>
            <a:off x="4540348" y="3526302"/>
            <a:ext cx="45720" cy="45720"/>
          </a:xfrm>
          <a:prstGeom prst="ellipse">
            <a:avLst/>
          </a:prstGeom>
          <a:effectLst>
            <a:outerShdw blurRad="31750" dir="2700000" algn="tl" rotWithShape="0">
              <a:srgbClr val="000000">
                <a:alpha val="55000"/>
              </a:srgbClr>
            </a:outerShdw>
          </a:effectLst>
        </p:spPr>
        <p:style>
          <a:lnRef idx="2">
            <a:schemeClr val="accent2"/>
          </a:lnRef>
          <a:fillRef idx="1">
            <a:schemeClr val="accent2"/>
          </a:fillRef>
          <a:effectRef idx="0">
            <a:schemeClr val="accent2"/>
          </a:effectRef>
          <a:fontRef idx="minor">
            <a:schemeClr val="lt1"/>
          </a:fontRef>
        </p:style>
        <p:txBody>
          <a:bodyPr rtlCol="0" anchor="ctr"/>
          <a:lstStyle/>
          <a:p>
            <a:pPr algn="ctr" eaLnBrk="1" latinLnBrk="0" hangingPunct="1"/>
            <a:endParaRPr kumimoji="0" lang="en-US"/>
          </a:p>
        </p:txBody>
      </p:sp>
      <p:sp>
        <p:nvSpPr>
          <p:cNvPr id="15" name="Дата 14"/>
          <p:cNvSpPr>
            <a:spLocks noGrp="1"/>
          </p:cNvSpPr>
          <p:nvPr>
            <p:ph type="dt" sz="half" idx="10"/>
          </p:nvPr>
        </p:nvSpPr>
        <p:spPr/>
        <p:txBody>
          <a:bodyPr/>
          <a:lstStyle/>
          <a:p>
            <a:fld id="{2CD7B0B8-2313-4FAC-B947-703CBA20E519}" type="datetimeFigureOut">
              <a:rPr lang="ru-RU" smtClean="0"/>
              <a:pPr/>
              <a:t>06.11.2020</a:t>
            </a:fld>
            <a:endParaRPr lang="ru-RU"/>
          </a:p>
        </p:txBody>
      </p:sp>
      <p:sp>
        <p:nvSpPr>
          <p:cNvPr id="16" name="Номер слайда 15"/>
          <p:cNvSpPr>
            <a:spLocks noGrp="1"/>
          </p:cNvSpPr>
          <p:nvPr>
            <p:ph type="sldNum" sz="quarter" idx="11"/>
          </p:nvPr>
        </p:nvSpPr>
        <p:spPr/>
        <p:txBody>
          <a:bodyPr/>
          <a:lstStyle/>
          <a:p>
            <a:fld id="{715B8E7B-3F07-4676-B4F3-C8218A629254}" type="slidenum">
              <a:rPr lang="ru-RU" smtClean="0"/>
              <a:pPr/>
              <a:t>‹#›</a:t>
            </a:fld>
            <a:endParaRPr lang="ru-RU"/>
          </a:p>
        </p:txBody>
      </p:sp>
      <p:sp>
        <p:nvSpPr>
          <p:cNvPr id="17" name="Нижний колонтитул 16"/>
          <p:cNvSpPr>
            <a:spLocks noGrp="1"/>
          </p:cNvSpPr>
          <p:nvPr>
            <p:ph type="ftr" sz="quarter" idx="12"/>
          </p:nvPr>
        </p:nvSpPr>
        <p:spPr/>
        <p:txBody>
          <a:bodyPr/>
          <a:lstStyle/>
          <a:p>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2CD7B0B8-2313-4FAC-B947-703CBA20E519}" type="datetimeFigureOut">
              <a:rPr lang="ru-RU" smtClean="0"/>
              <a:pPr/>
              <a:t>06.11.2020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15B8E7B-3F07-4676-B4F3-C8218A629254}"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2CD7B0B8-2313-4FAC-B947-703CBA20E519}" type="datetimeFigureOut">
              <a:rPr lang="ru-RU" smtClean="0"/>
              <a:pPr/>
              <a:t>06.11.2020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15B8E7B-3F07-4676-B4F3-C8218A629254}"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9" name="Содержимое 8"/>
          <p:cNvSpPr>
            <a:spLocks noGrp="1"/>
          </p:cNvSpPr>
          <p:nvPr>
            <p:ph idx="1"/>
          </p:nvPr>
        </p:nvSpPr>
        <p:spPr>
          <a:xfrm>
            <a:off x="457200" y="1524000"/>
            <a:ext cx="8229600" cy="4572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4" name="Дата 13"/>
          <p:cNvSpPr>
            <a:spLocks noGrp="1"/>
          </p:cNvSpPr>
          <p:nvPr>
            <p:ph type="dt" sz="half" idx="14"/>
          </p:nvPr>
        </p:nvSpPr>
        <p:spPr/>
        <p:txBody>
          <a:bodyPr/>
          <a:lstStyle/>
          <a:p>
            <a:fld id="{2CD7B0B8-2313-4FAC-B947-703CBA20E519}" type="datetimeFigureOut">
              <a:rPr lang="ru-RU" smtClean="0"/>
              <a:pPr/>
              <a:t>06.11.2020</a:t>
            </a:fld>
            <a:endParaRPr lang="ru-RU"/>
          </a:p>
        </p:txBody>
      </p:sp>
      <p:sp>
        <p:nvSpPr>
          <p:cNvPr id="15" name="Номер слайда 14"/>
          <p:cNvSpPr>
            <a:spLocks noGrp="1"/>
          </p:cNvSpPr>
          <p:nvPr>
            <p:ph type="sldNum" sz="quarter" idx="15"/>
          </p:nvPr>
        </p:nvSpPr>
        <p:spPr/>
        <p:txBody>
          <a:bodyPr/>
          <a:lstStyle>
            <a:lvl1pPr algn="ctr">
              <a:defRPr/>
            </a:lvl1pPr>
          </a:lstStyle>
          <a:p>
            <a:fld id="{715B8E7B-3F07-4676-B4F3-C8218A629254}" type="slidenum">
              <a:rPr lang="ru-RU" smtClean="0"/>
              <a:pPr/>
              <a:t>‹#›</a:t>
            </a:fld>
            <a:endParaRPr lang="ru-RU"/>
          </a:p>
        </p:txBody>
      </p:sp>
      <p:sp>
        <p:nvSpPr>
          <p:cNvPr id="16" name="Нижний колонтитул 15"/>
          <p:cNvSpPr>
            <a:spLocks noGrp="1"/>
          </p:cNvSpPr>
          <p:nvPr>
            <p:ph type="ftr" sz="quarter" idx="16"/>
          </p:nvPr>
        </p:nvSpPr>
        <p:spPr/>
        <p:txBody>
          <a:bodyPr/>
          <a:lstStyle/>
          <a:p>
            <a:endParaRPr lang="ru-RU"/>
          </a:p>
        </p:txBody>
      </p:sp>
      <p:sp>
        <p:nvSpPr>
          <p:cNvPr id="17" name="Заголовок 16"/>
          <p:cNvSpPr>
            <a:spLocks noGrp="1"/>
          </p:cNvSpPr>
          <p:nvPr>
            <p:ph type="title"/>
          </p:nvPr>
        </p:nvSpPr>
        <p:spPr/>
        <p:txBody>
          <a:bodyPr rtlCol="0" anchor="b" anchorCtr="0"/>
          <a:lstStyle/>
          <a:p>
            <a:r>
              <a:rPr kumimoji="0" lang="ru-RU" smtClean="0"/>
              <a:t>Образец заголовка</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4" name="Дата 3"/>
          <p:cNvSpPr>
            <a:spLocks noGrp="1"/>
          </p:cNvSpPr>
          <p:nvPr>
            <p:ph type="dt" sz="half" idx="10"/>
          </p:nvPr>
        </p:nvSpPr>
        <p:spPr/>
        <p:txBody>
          <a:bodyPr/>
          <a:lstStyle/>
          <a:p>
            <a:fld id="{2CD7B0B8-2313-4FAC-B947-703CBA20E519}" type="datetimeFigureOut">
              <a:rPr lang="ru-RU" smtClean="0"/>
              <a:pPr/>
              <a:t>06.11.2020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15B8E7B-3F07-4676-B4F3-C8218A629254}" type="slidenum">
              <a:rPr lang="ru-RU" smtClean="0"/>
              <a:pPr/>
              <a:t>‹#›</a:t>
            </a:fld>
            <a:endParaRPr lang="ru-RU"/>
          </a:p>
        </p:txBody>
      </p:sp>
      <p:sp>
        <p:nvSpPr>
          <p:cNvPr id="2" name="Заголовок 1"/>
          <p:cNvSpPr>
            <a:spLocks noGrp="1"/>
          </p:cNvSpPr>
          <p:nvPr>
            <p:ph type="title"/>
          </p:nvPr>
        </p:nvSpPr>
        <p:spPr>
          <a:xfrm>
            <a:off x="685800" y="3505200"/>
            <a:ext cx="7924800" cy="1371600"/>
          </a:xfrm>
        </p:spPr>
        <p:txBody>
          <a:bodyPr>
            <a:noAutofit/>
          </a:bodyPr>
          <a:lstStyle>
            <a:lvl1pPr algn="l" rtl="0">
              <a:spcBef>
                <a:spcPct val="0"/>
              </a:spcBef>
              <a:buNone/>
              <a:defRPr lang="en-US" sz="4800" b="0" dirty="0">
                <a:ln w="3200">
                  <a:solidFill>
                    <a:schemeClr val="bg2">
                      <a:shade val="25000"/>
                      <a:alpha val="25000"/>
                    </a:schemeClr>
                  </a:solidFill>
                  <a:prstDash val="solid"/>
                  <a:round/>
                </a:ln>
                <a:solidFill>
                  <a:srgbClr val="F9F9F9"/>
                </a:solidFill>
                <a:effectLst>
                  <a:innerShdw blurRad="38100" dist="25400" dir="13500000">
                    <a:prstClr val="black">
                      <a:alpha val="70000"/>
                    </a:prstClr>
                  </a:innerShdw>
                </a:effectLst>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685800" y="4958864"/>
            <a:ext cx="7924800" cy="984736"/>
          </a:xfrm>
        </p:spPr>
        <p:txBody>
          <a:bodyPr anchor="t"/>
          <a:lstStyle>
            <a:lvl1pPr marL="0" indent="0">
              <a:buNone/>
              <a:defRPr sz="2000" spc="10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cxnSp>
        <p:nvCxnSpPr>
          <p:cNvPr id="7" name="Прямая соединительная линия 6"/>
          <p:cNvCxnSpPr/>
          <p:nvPr/>
        </p:nvCxnSpPr>
        <p:spPr>
          <a:xfrm>
            <a:off x="685800" y="4916992"/>
            <a:ext cx="7924800" cy="4301"/>
          </a:xfrm>
          <a:prstGeom prst="line">
            <a:avLst/>
          </a:prstGeom>
          <a:noFill/>
          <a:ln w="9525" cap="flat" cmpd="sng" algn="ctr">
            <a:solidFill>
              <a:srgbClr val="E9E9E8"/>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5" name="Дата 4"/>
          <p:cNvSpPr>
            <a:spLocks noGrp="1"/>
          </p:cNvSpPr>
          <p:nvPr>
            <p:ph type="dt" sz="half" idx="10"/>
          </p:nvPr>
        </p:nvSpPr>
        <p:spPr/>
        <p:txBody>
          <a:bodyPr/>
          <a:lstStyle/>
          <a:p>
            <a:fld id="{2CD7B0B8-2313-4FAC-B947-703CBA20E519}" type="datetimeFigureOut">
              <a:rPr lang="ru-RU" smtClean="0"/>
              <a:pPr/>
              <a:t>06.11.2020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15B8E7B-3F07-4676-B4F3-C8218A629254}" type="slidenum">
              <a:rPr lang="ru-RU" smtClean="0"/>
              <a:pPr/>
              <a:t>‹#›</a:t>
            </a:fld>
            <a:endParaRPr lang="ru-RU"/>
          </a:p>
        </p:txBody>
      </p:sp>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11" name="Содержимое 10"/>
          <p:cNvSpPr>
            <a:spLocks noGrp="1"/>
          </p:cNvSpPr>
          <p:nvPr>
            <p:ph sz="half" idx="1"/>
          </p:nvPr>
        </p:nvSpPr>
        <p:spPr>
          <a:xfrm>
            <a:off x="457200" y="1524000"/>
            <a:ext cx="4059936" cy="4572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3" name="Содержимое 12"/>
          <p:cNvSpPr>
            <a:spLocks noGrp="1"/>
          </p:cNvSpPr>
          <p:nvPr>
            <p:ph sz="half" idx="2"/>
          </p:nvPr>
        </p:nvSpPr>
        <p:spPr>
          <a:xfrm>
            <a:off x="4648200" y="1524000"/>
            <a:ext cx="4059936" cy="4572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9" name="Номер слайда 8"/>
          <p:cNvSpPr>
            <a:spLocks noGrp="1"/>
          </p:cNvSpPr>
          <p:nvPr>
            <p:ph type="sldNum" sz="quarter" idx="12"/>
          </p:nvPr>
        </p:nvSpPr>
        <p:spPr/>
        <p:txBody>
          <a:bodyPr/>
          <a:lstStyle/>
          <a:p>
            <a:fld id="{715B8E7B-3F07-4676-B4F3-C8218A629254}" type="slidenum">
              <a:rPr lang="ru-RU" smtClean="0"/>
              <a:pPr/>
              <a:t>‹#›</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7" name="Дата 6"/>
          <p:cNvSpPr>
            <a:spLocks noGrp="1"/>
          </p:cNvSpPr>
          <p:nvPr>
            <p:ph type="dt" sz="half" idx="10"/>
          </p:nvPr>
        </p:nvSpPr>
        <p:spPr/>
        <p:txBody>
          <a:bodyPr/>
          <a:lstStyle/>
          <a:p>
            <a:fld id="{2CD7B0B8-2313-4FAC-B947-703CBA20E519}" type="datetimeFigureOut">
              <a:rPr lang="ru-RU" smtClean="0"/>
              <a:pPr/>
              <a:t>06.11.2020</a:t>
            </a:fld>
            <a:endParaRPr lang="ru-RU"/>
          </a:p>
        </p:txBody>
      </p:sp>
      <p:sp>
        <p:nvSpPr>
          <p:cNvPr id="3" name="Текст 2"/>
          <p:cNvSpPr>
            <a:spLocks noGrp="1"/>
          </p:cNvSpPr>
          <p:nvPr>
            <p:ph type="body" idx="1"/>
          </p:nvPr>
        </p:nvSpPr>
        <p:spPr>
          <a:xfrm>
            <a:off x="457200" y="1399593"/>
            <a:ext cx="4040188" cy="762000"/>
          </a:xfrm>
          <a:noFill/>
          <a:ln w="25400" cap="rnd" cmpd="sng" algn="ctr">
            <a:noFill/>
            <a:prstDash val="solid"/>
          </a:ln>
          <a:effectLst>
            <a:softEdge rad="63500"/>
          </a:effectLst>
          <a:sp3d prstMaterial="fla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32" name="Содержимое 31"/>
          <p:cNvSpPr>
            <a:spLocks noGrp="1"/>
          </p:cNvSpPr>
          <p:nvPr>
            <p:ph sz="half" idx="2"/>
          </p:nvPr>
        </p:nvSpPr>
        <p:spPr>
          <a:xfrm>
            <a:off x="457200" y="2201896"/>
            <a:ext cx="4038600" cy="3913632"/>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34" name="Содержимое 33"/>
          <p:cNvSpPr>
            <a:spLocks noGrp="1"/>
          </p:cNvSpPr>
          <p:nvPr>
            <p:ph sz="quarter" idx="4"/>
          </p:nvPr>
        </p:nvSpPr>
        <p:spPr>
          <a:xfrm>
            <a:off x="4649788" y="2201896"/>
            <a:ext cx="4038600" cy="3913632"/>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 name="Заголовок 1"/>
          <p:cNvSpPr>
            <a:spLocks noGrp="1"/>
          </p:cNvSpPr>
          <p:nvPr>
            <p:ph type="title"/>
          </p:nvPr>
        </p:nvSpPr>
        <p:spPr>
          <a:xfrm>
            <a:off x="457200" y="155448"/>
            <a:ext cx="8229600" cy="1143000"/>
          </a:xfrm>
        </p:spPr>
        <p:txBody>
          <a:bodyPr anchor="b" anchorCtr="0"/>
          <a:lstStyle>
            <a:lvl1pPr>
              <a:defRPr/>
            </a:lvl1pPr>
          </a:lstStyle>
          <a:p>
            <a:r>
              <a:rPr kumimoji="0" lang="ru-RU" smtClean="0"/>
              <a:t>Образец заголовка</a:t>
            </a:r>
            <a:endParaRPr kumimoji="0" lang="en-US"/>
          </a:p>
        </p:txBody>
      </p:sp>
      <p:sp>
        <p:nvSpPr>
          <p:cNvPr id="12" name="Текст 11"/>
          <p:cNvSpPr>
            <a:spLocks noGrp="1"/>
          </p:cNvSpPr>
          <p:nvPr>
            <p:ph type="body" idx="3"/>
          </p:nvPr>
        </p:nvSpPr>
        <p:spPr>
          <a:xfrm>
            <a:off x="4648200" y="1399593"/>
            <a:ext cx="4040188" cy="762000"/>
          </a:xfrm>
          <a:noFill/>
          <a:ln w="25400" cap="rnd" cmpd="sng" algn="ctr">
            <a:noFill/>
            <a:prstDash val="solid"/>
          </a:ln>
          <a:effectLst>
            <a:softEdge rad="63500"/>
          </a:effectLs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baseline="0">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cxnSp>
        <p:nvCxnSpPr>
          <p:cNvPr id="10" name="Прямая соединительная линия 9"/>
          <p:cNvCxnSpPr/>
          <p:nvPr/>
        </p:nvCxnSpPr>
        <p:spPr>
          <a:xfrm>
            <a:off x="562945"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7" name="Прямая соединительная линия 16"/>
          <p:cNvCxnSpPr/>
          <p:nvPr/>
        </p:nvCxnSpPr>
        <p:spPr>
          <a:xfrm>
            <a:off x="4754880"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3" name="Дата 2"/>
          <p:cNvSpPr>
            <a:spLocks noGrp="1"/>
          </p:cNvSpPr>
          <p:nvPr>
            <p:ph type="dt" sz="half" idx="10"/>
          </p:nvPr>
        </p:nvSpPr>
        <p:spPr/>
        <p:txBody>
          <a:bodyPr/>
          <a:lstStyle/>
          <a:p>
            <a:fld id="{2CD7B0B8-2313-4FAC-B947-703CBA20E519}" type="datetimeFigureOut">
              <a:rPr lang="ru-RU" smtClean="0"/>
              <a:pPr/>
              <a:t>06.11.2020</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715B8E7B-3F07-4676-B4F3-C8218A629254}" type="slidenum">
              <a:rPr lang="ru-RU" smtClean="0"/>
              <a:pPr/>
              <a:t>‹#›</a:t>
            </a:fld>
            <a:endParaRPr lang="ru-RU"/>
          </a:p>
        </p:txBody>
      </p:sp>
      <p:sp>
        <p:nvSpPr>
          <p:cNvPr id="2" name="Заголовок 1"/>
          <p:cNvSpPr>
            <a:spLocks noGrp="1"/>
          </p:cNvSpPr>
          <p:nvPr>
            <p:ph type="title"/>
          </p:nvPr>
        </p:nvSpPr>
        <p:spPr/>
        <p:txBody>
          <a:bodyPr/>
          <a:lstStyle/>
          <a:p>
            <a:r>
              <a:rPr kumimoji="0" lang="ru-RU" smtClean="0"/>
              <a:t>Образец заголовка</a:t>
            </a:r>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2CD7B0B8-2313-4FAC-B947-703CBA20E519}" type="datetimeFigureOut">
              <a:rPr lang="ru-RU" smtClean="0"/>
              <a:pPr/>
              <a:t>06.11.2020</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715B8E7B-3F07-4676-B4F3-C8218A629254}"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29" name="Содержимое 28"/>
          <p:cNvSpPr>
            <a:spLocks noGrp="1"/>
          </p:cNvSpPr>
          <p:nvPr>
            <p:ph sz="quarter" idx="1"/>
          </p:nvPr>
        </p:nvSpPr>
        <p:spPr>
          <a:xfrm>
            <a:off x="457200" y="457200"/>
            <a:ext cx="6248400" cy="5715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3" name="Текст 2"/>
          <p:cNvSpPr>
            <a:spLocks noGrp="1"/>
          </p:cNvSpPr>
          <p:nvPr>
            <p:ph type="body" idx="2"/>
          </p:nvPr>
        </p:nvSpPr>
        <p:spPr>
          <a:xfrm>
            <a:off x="6781800" y="1600200"/>
            <a:ext cx="1984248" cy="3733800"/>
          </a:xfrm>
        </p:spPr>
        <p:txBody>
          <a:bodyPr tIns="45720" bIns="45720" anchor="t" anchorCtr="0"/>
          <a:lstStyle>
            <a:lvl1pPr marL="0" indent="0">
              <a:lnSpc>
                <a:spcPct val="1250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ru-RU" smtClean="0"/>
              <a:t>Образец текста</a:t>
            </a:r>
          </a:p>
        </p:txBody>
      </p:sp>
      <p:sp>
        <p:nvSpPr>
          <p:cNvPr id="31" name="Заголовок 30"/>
          <p:cNvSpPr>
            <a:spLocks noGrp="1"/>
          </p:cNvSpPr>
          <p:nvPr>
            <p:ph type="title"/>
          </p:nvPr>
        </p:nvSpPr>
        <p:spPr>
          <a:xfrm>
            <a:off x="6781800" y="457200"/>
            <a:ext cx="19812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ru-RU" smtClean="0"/>
              <a:t>Образец заголовка</a:t>
            </a:r>
            <a:endParaRPr kumimoji="0" lang="en-US"/>
          </a:p>
        </p:txBody>
      </p:sp>
      <p:sp>
        <p:nvSpPr>
          <p:cNvPr id="8" name="Дата 7"/>
          <p:cNvSpPr>
            <a:spLocks noGrp="1"/>
          </p:cNvSpPr>
          <p:nvPr>
            <p:ph type="dt" sz="half" idx="14"/>
          </p:nvPr>
        </p:nvSpPr>
        <p:spPr/>
        <p:txBody>
          <a:bodyPr/>
          <a:lstStyle/>
          <a:p>
            <a:fld id="{2CD7B0B8-2313-4FAC-B947-703CBA20E519}" type="datetimeFigureOut">
              <a:rPr lang="ru-RU" smtClean="0"/>
              <a:pPr/>
              <a:t>06.11.2020</a:t>
            </a:fld>
            <a:endParaRPr lang="ru-RU"/>
          </a:p>
        </p:txBody>
      </p:sp>
      <p:sp>
        <p:nvSpPr>
          <p:cNvPr id="9" name="Номер слайда 8"/>
          <p:cNvSpPr>
            <a:spLocks noGrp="1"/>
          </p:cNvSpPr>
          <p:nvPr>
            <p:ph type="sldNum" sz="quarter" idx="15"/>
          </p:nvPr>
        </p:nvSpPr>
        <p:spPr/>
        <p:txBody>
          <a:bodyPr/>
          <a:lstStyle/>
          <a:p>
            <a:fld id="{715B8E7B-3F07-4676-B4F3-C8218A629254}" type="slidenum">
              <a:rPr lang="ru-RU" smtClean="0"/>
              <a:pPr/>
              <a:t>‹#›</a:t>
            </a:fld>
            <a:endParaRPr lang="ru-RU"/>
          </a:p>
        </p:txBody>
      </p:sp>
      <p:sp>
        <p:nvSpPr>
          <p:cNvPr id="10" name="Нижний колонтитул 9"/>
          <p:cNvSpPr>
            <a:spLocks noGrp="1"/>
          </p:cNvSpPr>
          <p:nvPr>
            <p:ph type="ftr" sz="quarter" idx="16"/>
          </p:nvPr>
        </p:nvSpPr>
        <p:spPr/>
        <p:txBody>
          <a:bodyPr/>
          <a:lstStyle/>
          <a:p>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629400" y="457200"/>
            <a:ext cx="20574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ru-RU" smtClean="0"/>
              <a:t>Образец заголовка</a:t>
            </a:r>
            <a:endParaRPr kumimoji="0" lang="en-US"/>
          </a:p>
        </p:txBody>
      </p:sp>
      <p:sp>
        <p:nvSpPr>
          <p:cNvPr id="3" name="Рисунок 2"/>
          <p:cNvSpPr>
            <a:spLocks noGrp="1"/>
          </p:cNvSpPr>
          <p:nvPr>
            <p:ph type="pic" idx="1"/>
          </p:nvPr>
        </p:nvSpPr>
        <p:spPr>
          <a:xfrm>
            <a:off x="457200" y="457200"/>
            <a:ext cx="6019800" cy="5562600"/>
          </a:xfrm>
          <a:solidFill>
            <a:schemeClr val="tx2">
              <a:tint val="40000"/>
            </a:schemeClr>
          </a:solidFill>
          <a:effectLst>
            <a:outerShdw blurRad="88900" sx="103000" sy="103000" algn="ctr" rotWithShape="0">
              <a:prstClr val="black">
                <a:alpha val="32000"/>
              </a:prstClr>
            </a:outerShdw>
            <a:softEdge rad="127000"/>
          </a:effectLst>
        </p:spPr>
        <p:txBody>
          <a:bodyPr/>
          <a:lstStyle>
            <a:lvl1pPr marL="0" indent="0">
              <a:buNone/>
              <a:defRPr sz="3200">
                <a:solidFill>
                  <a:schemeClr val="bg1"/>
                </a:solidFill>
              </a:defRPr>
            </a:lvl1pPr>
          </a:lstStyle>
          <a:p>
            <a:r>
              <a:rPr kumimoji="0" lang="ru-RU" smtClean="0"/>
              <a:t>Вставка рисунка</a:t>
            </a:r>
            <a:endParaRPr kumimoji="0" lang="en-US"/>
          </a:p>
        </p:txBody>
      </p:sp>
      <p:sp>
        <p:nvSpPr>
          <p:cNvPr id="4" name="Текст 3"/>
          <p:cNvSpPr>
            <a:spLocks noGrp="1"/>
          </p:cNvSpPr>
          <p:nvPr>
            <p:ph type="body" sz="half" idx="2"/>
          </p:nvPr>
        </p:nvSpPr>
        <p:spPr>
          <a:xfrm>
            <a:off x="6629400" y="1600200"/>
            <a:ext cx="2057400" cy="4419600"/>
          </a:xfrm>
        </p:spPr>
        <p:txBody>
          <a:bodyPr anchor="t" anchorCtr="0"/>
          <a:lstStyle>
            <a:lvl1pPr marL="0" indent="0">
              <a:lnSpc>
                <a:spcPct val="125000"/>
              </a:lnSpc>
              <a:spcAft>
                <a:spcPts val="1000"/>
              </a:spcAft>
              <a:buFontTx/>
              <a:buNone/>
              <a:defRPr sz="1600" b="0">
                <a:solidFill>
                  <a:schemeClr val="tx2"/>
                </a:solidFill>
              </a:defRPr>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
        <p:nvSpPr>
          <p:cNvPr id="8" name="Дата 7"/>
          <p:cNvSpPr>
            <a:spLocks noGrp="1"/>
          </p:cNvSpPr>
          <p:nvPr>
            <p:ph type="dt" sz="half" idx="10"/>
          </p:nvPr>
        </p:nvSpPr>
        <p:spPr/>
        <p:txBody>
          <a:bodyPr/>
          <a:lstStyle/>
          <a:p>
            <a:fld id="{2CD7B0B8-2313-4FAC-B947-703CBA20E519}" type="datetimeFigureOut">
              <a:rPr lang="ru-RU" smtClean="0"/>
              <a:pPr/>
              <a:t>06.11.2020</a:t>
            </a:fld>
            <a:endParaRPr lang="ru-RU"/>
          </a:p>
        </p:txBody>
      </p:sp>
      <p:sp>
        <p:nvSpPr>
          <p:cNvPr id="9" name="Номер слайда 8"/>
          <p:cNvSpPr>
            <a:spLocks noGrp="1"/>
          </p:cNvSpPr>
          <p:nvPr>
            <p:ph type="sldNum" sz="quarter" idx="11"/>
          </p:nvPr>
        </p:nvSpPr>
        <p:spPr/>
        <p:txBody>
          <a:bodyPr/>
          <a:lstStyle/>
          <a:p>
            <a:fld id="{715B8E7B-3F07-4676-B4F3-C8218A629254}" type="slidenum">
              <a:rPr lang="ru-RU" smtClean="0"/>
              <a:pPr/>
              <a:t>‹#›</a:t>
            </a:fld>
            <a:endParaRPr lang="ru-RU"/>
          </a:p>
        </p:txBody>
      </p:sp>
      <p:sp>
        <p:nvSpPr>
          <p:cNvPr id="10" name="Нижний колонтитул 9"/>
          <p:cNvSpPr>
            <a:spLocks noGrp="1"/>
          </p:cNvSpPr>
          <p:nvPr>
            <p:ph type="ftr" sz="quarter" idx="12"/>
          </p:nvPr>
        </p:nvSpPr>
        <p:spPr/>
        <p:txBody>
          <a:bodyPr/>
          <a:lstStyle/>
          <a:p>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9" name="Текст 8"/>
          <p:cNvSpPr>
            <a:spLocks noGrp="1"/>
          </p:cNvSpPr>
          <p:nvPr>
            <p:ph type="body" idx="1"/>
          </p:nvPr>
        </p:nvSpPr>
        <p:spPr>
          <a:xfrm>
            <a:off x="457200" y="1447800"/>
            <a:ext cx="8229600" cy="4678363"/>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24" name="Дата 23"/>
          <p:cNvSpPr>
            <a:spLocks noGrp="1"/>
          </p:cNvSpPr>
          <p:nvPr>
            <p:ph type="dt" sz="half" idx="2"/>
          </p:nvPr>
        </p:nvSpPr>
        <p:spPr>
          <a:xfrm>
            <a:off x="5791200" y="6203667"/>
            <a:ext cx="2590800" cy="384048"/>
          </a:xfrm>
          <a:prstGeom prst="rect">
            <a:avLst/>
          </a:prstGeom>
        </p:spPr>
        <p:txBody>
          <a:bodyPr vert="horz" anchor="ctr" anchorCtr="0"/>
          <a:lstStyle>
            <a:lvl1pPr algn="l" eaLnBrk="1" latinLnBrk="0" hangingPunct="1">
              <a:defRPr kumimoji="0" sz="1200">
                <a:solidFill>
                  <a:schemeClr val="tx2"/>
                </a:solidFill>
              </a:defRPr>
            </a:lvl1pPr>
          </a:lstStyle>
          <a:p>
            <a:fld id="{2CD7B0B8-2313-4FAC-B947-703CBA20E519}" type="datetimeFigureOut">
              <a:rPr lang="ru-RU" smtClean="0"/>
              <a:pPr/>
              <a:t>06.11.2020</a:t>
            </a:fld>
            <a:endParaRPr lang="ru-RU"/>
          </a:p>
        </p:txBody>
      </p:sp>
      <p:sp>
        <p:nvSpPr>
          <p:cNvPr id="10" name="Нижний колонтитул 9"/>
          <p:cNvSpPr>
            <a:spLocks noGrp="1"/>
          </p:cNvSpPr>
          <p:nvPr>
            <p:ph type="ftr" sz="quarter" idx="3"/>
          </p:nvPr>
        </p:nvSpPr>
        <p:spPr>
          <a:xfrm>
            <a:off x="2133600" y="6203667"/>
            <a:ext cx="3581400" cy="384048"/>
          </a:xfrm>
          <a:prstGeom prst="rect">
            <a:avLst/>
          </a:prstGeom>
        </p:spPr>
        <p:txBody>
          <a:bodyPr vert="horz" anchor="ctr" anchorCtr="0"/>
          <a:lstStyle>
            <a:lvl1pPr algn="r" eaLnBrk="1" latinLnBrk="0" hangingPunct="1">
              <a:defRPr kumimoji="0" sz="1200">
                <a:solidFill>
                  <a:schemeClr val="tx2"/>
                </a:solidFill>
              </a:defRPr>
            </a:lvl1pPr>
          </a:lstStyle>
          <a:p>
            <a:endParaRPr lang="ru-RU"/>
          </a:p>
        </p:txBody>
      </p:sp>
      <p:sp>
        <p:nvSpPr>
          <p:cNvPr id="22" name="Номер слайда 21"/>
          <p:cNvSpPr>
            <a:spLocks noGrp="1"/>
          </p:cNvSpPr>
          <p:nvPr>
            <p:ph type="sldNum" sz="quarter" idx="4"/>
          </p:nvPr>
        </p:nvSpPr>
        <p:spPr>
          <a:xfrm>
            <a:off x="8410575" y="6181531"/>
            <a:ext cx="609600" cy="457200"/>
          </a:xfrm>
          <a:prstGeom prst="rect">
            <a:avLst/>
          </a:prstGeom>
          <a:noFill/>
        </p:spPr>
        <p:txBody>
          <a:bodyPr vert="horz" lIns="0" tIns="0" rIns="0" bIns="0" anchor="ctr" anchorCtr="0">
            <a:noAutofit/>
          </a:bodyPr>
          <a:lstStyle>
            <a:lvl1pPr algn="ctr" eaLnBrk="1" latinLnBrk="0" hangingPunct="1">
              <a:defRPr kumimoji="0" sz="1600" baseline="0">
                <a:solidFill>
                  <a:schemeClr val="tx2"/>
                </a:solidFill>
              </a:defRPr>
            </a:lvl1pPr>
          </a:lstStyle>
          <a:p>
            <a:fld id="{715B8E7B-3F07-4676-B4F3-C8218A629254}" type="slidenum">
              <a:rPr lang="ru-RU" smtClean="0"/>
              <a:pPr/>
              <a:t>‹#›</a:t>
            </a:fld>
            <a:endParaRPr lang="ru-RU"/>
          </a:p>
        </p:txBody>
      </p:sp>
      <p:sp>
        <p:nvSpPr>
          <p:cNvPr id="5" name="Заголовок 4"/>
          <p:cNvSpPr>
            <a:spLocks noGrp="1"/>
          </p:cNvSpPr>
          <p:nvPr>
            <p:ph type="title"/>
          </p:nvPr>
        </p:nvSpPr>
        <p:spPr>
          <a:xfrm>
            <a:off x="457200" y="152400"/>
            <a:ext cx="8229600" cy="1219200"/>
          </a:xfrm>
          <a:prstGeom prst="rect">
            <a:avLst/>
          </a:prstGeom>
          <a:ln w="6350" cap="rnd">
            <a:noFill/>
          </a:ln>
        </p:spPr>
        <p:txBody>
          <a:bodyPr vert="horz" anchor="b" anchorCtr="0">
            <a:normAutofit/>
          </a:bodyPr>
          <a:lstStyle/>
          <a:p>
            <a:r>
              <a:rPr kumimoji="0" lang="ru-RU" smtClean="0"/>
              <a:t>Образец заголовка</a:t>
            </a:r>
            <a:endParaRPr kumimoji="0" lang="en-US"/>
          </a:p>
        </p:txBody>
      </p:sp>
    </p:spTree>
  </p:cSld>
  <p:clrMap bg1="dk1" tx1="lt1" bg2="dk2" tx2="lt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lang="en-US" sz="4200" b="0" kern="1200" spc="-100" baseline="0" dirty="0">
          <a:ln w="3200">
            <a:solidFill>
              <a:schemeClr val="bg2">
                <a:shade val="75000"/>
                <a:alpha val="25000"/>
              </a:schemeClr>
            </a:solidFill>
            <a:prstDash val="solid"/>
            <a:round/>
          </a:ln>
          <a:solidFill>
            <a:srgbClr val="F9F9F9"/>
          </a:solidFill>
          <a:effectLst>
            <a:innerShdw blurRad="50800" dist="25400" dir="13500000">
              <a:prstClr val="black">
                <a:alpha val="70000"/>
              </a:prstClr>
            </a:innerShdw>
          </a:effectLst>
          <a:latin typeface="+mj-lt"/>
          <a:ea typeface="+mj-ea"/>
          <a:cs typeface="+mj-cs"/>
        </a:defRPr>
      </a:lvl1pPr>
    </p:titleStyle>
    <p:bodyStyle>
      <a:lvl1pPr marL="274320" indent="-274320" algn="l" rtl="0" eaLnBrk="1" latinLnBrk="0" hangingPunct="1">
        <a:spcBef>
          <a:spcPts val="600"/>
        </a:spcBef>
        <a:buClr>
          <a:schemeClr val="accent2"/>
        </a:buClr>
        <a:buSzPct val="85000"/>
        <a:buFont typeface="Wingdings 2"/>
        <a:buChar char=""/>
        <a:defRPr kumimoji="0" sz="2600" kern="1200">
          <a:solidFill>
            <a:schemeClr val="tx1"/>
          </a:solidFill>
          <a:latin typeface="+mn-lt"/>
          <a:ea typeface="+mn-ea"/>
          <a:cs typeface="+mn-cs"/>
        </a:defRPr>
      </a:lvl1pPr>
      <a:lvl2pPr marL="640080" indent="-274320" algn="l" rtl="0" eaLnBrk="1" latinLnBrk="0" hangingPunct="1">
        <a:spcBef>
          <a:spcPts val="300"/>
        </a:spcBef>
        <a:buClr>
          <a:schemeClr val="accent2">
            <a:shade val="75000"/>
          </a:schemeClr>
        </a:buClr>
        <a:buSzPct val="85000"/>
        <a:buFont typeface="Wingdings 2"/>
        <a:buChar char=""/>
        <a:defRPr kumimoji="0" sz="2400" kern="1200">
          <a:solidFill>
            <a:schemeClr val="tx2"/>
          </a:solidFill>
          <a:latin typeface="+mn-lt"/>
          <a:ea typeface="+mn-ea"/>
          <a:cs typeface="+mn-cs"/>
        </a:defRPr>
      </a:lvl2pPr>
      <a:lvl3pPr marL="1005840" indent="-228600" algn="l" rtl="0" eaLnBrk="1" latinLnBrk="0" hangingPunct="1">
        <a:spcBef>
          <a:spcPts val="300"/>
        </a:spcBef>
        <a:buClr>
          <a:schemeClr val="accent2">
            <a:shade val="50000"/>
          </a:schemeClr>
        </a:buClr>
        <a:buSzPct val="85000"/>
        <a:buFont typeface="Wingdings 2"/>
        <a:buChar char=""/>
        <a:defRPr kumimoji="0" sz="2100" kern="1200">
          <a:solidFill>
            <a:schemeClr val="tx1"/>
          </a:solidFill>
          <a:latin typeface="+mn-lt"/>
          <a:ea typeface="+mn-ea"/>
          <a:cs typeface="+mn-cs"/>
        </a:defRPr>
      </a:lvl3pPr>
      <a:lvl4pPr marL="1280160" indent="-228600" algn="l" rtl="0" eaLnBrk="1" latinLnBrk="0" hangingPunct="1">
        <a:spcBef>
          <a:spcPts val="300"/>
        </a:spcBef>
        <a:buClr>
          <a:schemeClr val="accent2">
            <a:shade val="75000"/>
          </a:schemeClr>
        </a:buClr>
        <a:buSzPct val="85000"/>
        <a:buFont typeface="Wingdings 2" pitchFamily="18" charset="2"/>
        <a:buChar char=""/>
        <a:defRPr kumimoji="0" sz="1900" kern="1200">
          <a:solidFill>
            <a:schemeClr val="tx1"/>
          </a:solidFill>
          <a:latin typeface="+mn-lt"/>
          <a:ea typeface="+mn-ea"/>
          <a:cs typeface="+mn-cs"/>
        </a:defRPr>
      </a:lvl4pPr>
      <a:lvl5pPr marL="1554480" indent="-228600" algn="l" rtl="0" eaLnBrk="1" latinLnBrk="0" hangingPunct="1">
        <a:spcBef>
          <a:spcPts val="340"/>
        </a:spcBef>
        <a:buClr>
          <a:schemeClr val="accent2">
            <a:shade val="75000"/>
          </a:schemeClr>
        </a:buClr>
        <a:buSzPct val="85000"/>
        <a:buFont typeface="Wingdings 2" pitchFamily="18" charset="2"/>
        <a:buChar char=""/>
        <a:defRPr kumimoji="0" sz="1600" kern="1200">
          <a:solidFill>
            <a:schemeClr val="tx1"/>
          </a:solidFill>
          <a:latin typeface="+mn-lt"/>
          <a:ea typeface="+mn-ea"/>
          <a:cs typeface="+mn-cs"/>
        </a:defRPr>
      </a:lvl5pPr>
      <a:lvl6pPr marL="1828800" indent="-228600" algn="l" rtl="0" eaLnBrk="1" latinLnBrk="0" hangingPunct="1">
        <a:spcBef>
          <a:spcPts val="340"/>
        </a:spcBef>
        <a:buClr>
          <a:schemeClr val="accent2">
            <a:shade val="75000"/>
          </a:schemeClr>
        </a:buClr>
        <a:buSzPct val="85000"/>
        <a:buFont typeface="Wingdings 2" pitchFamily="18" charset="2"/>
        <a:buChar char="?"/>
        <a:defRPr kumimoji="0" sz="1700" kern="1200">
          <a:solidFill>
            <a:schemeClr val="tx1"/>
          </a:solidFill>
          <a:latin typeface="+mn-lt"/>
          <a:ea typeface="+mn-ea"/>
          <a:cs typeface="+mn-cs"/>
        </a:defRPr>
      </a:lvl6pPr>
      <a:lvl7pPr marL="2011680" indent="-182880" algn="l" rtl="0" eaLnBrk="1" latinLnBrk="0" hangingPunct="1">
        <a:spcBef>
          <a:spcPts val="340"/>
        </a:spcBef>
        <a:buClr>
          <a:schemeClr val="accent2">
            <a:shade val="75000"/>
          </a:schemeClr>
        </a:buClr>
        <a:buSzPct val="85000"/>
        <a:buFont typeface="Wingdings 2" pitchFamily="18" charset="2"/>
        <a:buChar char="?"/>
        <a:defRPr kumimoji="0" sz="1600" kern="1200" baseline="0">
          <a:solidFill>
            <a:schemeClr val="tx1"/>
          </a:solidFill>
          <a:latin typeface="+mn-lt"/>
          <a:ea typeface="+mn-ea"/>
          <a:cs typeface="+mn-cs"/>
        </a:defRPr>
      </a:lvl7pPr>
      <a:lvl8pPr marL="228600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8pPr>
      <a:lvl9pPr marL="256032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9.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9.xml"/></Relationships>
</file>

<file path=ppt/slides/_rels/slide8.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9.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152400"/>
            <a:ext cx="8229600" cy="6062682"/>
          </a:xfrm>
        </p:spPr>
        <p:txBody>
          <a:bodyPr>
            <a:normAutofit fontScale="90000"/>
          </a:bodyPr>
          <a:lstStyle/>
          <a:p>
            <a:pPr algn="ctr"/>
            <a:r>
              <a:rPr lang="ru-RU" sz="4400" b="1" dirty="0" smtClean="0">
                <a:solidFill>
                  <a:srgbClr val="00B050"/>
                </a:solidFill>
              </a:rPr>
              <a:t>ОГАПОУ </a:t>
            </a:r>
            <a:r>
              <a:rPr lang="ru-RU" sz="4400" b="1" dirty="0" smtClean="0">
                <a:solidFill>
                  <a:srgbClr val="00B050"/>
                </a:solidFill>
              </a:rPr>
              <a:t>«БАМТ</a:t>
            </a:r>
            <a:r>
              <a:rPr lang="ru-RU" sz="5400" b="1" dirty="0" smtClean="0">
                <a:solidFill>
                  <a:srgbClr val="00B050"/>
                </a:solidFill>
              </a:rPr>
              <a:t>»</a:t>
            </a:r>
            <a:br>
              <a:rPr lang="ru-RU" sz="5400" b="1" dirty="0" smtClean="0">
                <a:solidFill>
                  <a:srgbClr val="00B050"/>
                </a:solidFill>
              </a:rPr>
            </a:br>
            <a:r>
              <a:rPr lang="ru-RU" sz="5400" b="1" dirty="0" err="1" smtClean="0">
                <a:solidFill>
                  <a:srgbClr val="00B050"/>
                </a:solidFill>
              </a:rPr>
              <a:t>Ревитализация</a:t>
            </a:r>
            <a:r>
              <a:rPr lang="ru-RU" sz="5400" b="1" dirty="0" smtClean="0">
                <a:solidFill>
                  <a:srgbClr val="00B050"/>
                </a:solidFill>
              </a:rPr>
              <a:t/>
            </a:r>
            <a:br>
              <a:rPr lang="ru-RU" sz="5400" b="1" dirty="0" smtClean="0">
                <a:solidFill>
                  <a:srgbClr val="00B050"/>
                </a:solidFill>
              </a:rPr>
            </a:br>
            <a:r>
              <a:rPr lang="ru-RU" dirty="0" smtClean="0"/>
              <a:t> </a:t>
            </a:r>
            <a:r>
              <a:rPr lang="ru-RU" dirty="0" smtClean="0">
                <a:solidFill>
                  <a:srgbClr val="FF0000"/>
                </a:solidFill>
              </a:rPr>
              <a:t>МДК 02.01 «Технология слесарных работ по ремонту и техническому обслуживанию сельскохозяйственных машин и оборудования</a:t>
            </a:r>
            <a:r>
              <a:rPr lang="ru-RU" dirty="0" smtClean="0">
                <a:solidFill>
                  <a:srgbClr val="FF0000"/>
                </a:solidFill>
              </a:rPr>
              <a:t>»</a:t>
            </a:r>
            <a:r>
              <a:rPr lang="ru-RU" dirty="0" smtClean="0"/>
              <a:t/>
            </a:r>
            <a:br>
              <a:rPr lang="ru-RU" dirty="0" smtClean="0"/>
            </a:br>
            <a:r>
              <a:rPr lang="ru-RU" b="1" dirty="0" smtClean="0">
                <a:solidFill>
                  <a:srgbClr val="002060"/>
                </a:solidFill>
              </a:rPr>
              <a:t> </a:t>
            </a:r>
            <a:r>
              <a:rPr lang="ru-RU" sz="2700" b="1" dirty="0" smtClean="0">
                <a:solidFill>
                  <a:srgbClr val="002060"/>
                </a:solidFill>
              </a:rPr>
              <a:t>Выполнил студент группы </a:t>
            </a:r>
            <a:r>
              <a:rPr lang="ru-RU" sz="2700" b="1" dirty="0" smtClean="0">
                <a:solidFill>
                  <a:srgbClr val="002060"/>
                </a:solidFill>
              </a:rPr>
              <a:t>107 «</a:t>
            </a:r>
            <a:r>
              <a:rPr lang="ru-RU" sz="2700" b="1" dirty="0" smtClean="0">
                <a:solidFill>
                  <a:srgbClr val="002060"/>
                </a:solidFill>
              </a:rPr>
              <a:t>Тракторист-машинист сельскохозяйственного производства</a:t>
            </a:r>
            <a:r>
              <a:rPr lang="ru-RU" sz="2700" b="1" dirty="0" smtClean="0">
                <a:solidFill>
                  <a:srgbClr val="002060"/>
                </a:solidFill>
              </a:rPr>
              <a:t>»  </a:t>
            </a:r>
            <a:br>
              <a:rPr lang="ru-RU" sz="2700" b="1" dirty="0" smtClean="0">
                <a:solidFill>
                  <a:srgbClr val="002060"/>
                </a:solidFill>
              </a:rPr>
            </a:br>
            <a:r>
              <a:rPr lang="ru-RU" sz="2700" b="1" dirty="0" smtClean="0">
                <a:solidFill>
                  <a:srgbClr val="002060"/>
                </a:solidFill>
              </a:rPr>
              <a:t>Шершень </a:t>
            </a:r>
            <a:r>
              <a:rPr lang="ru-RU" sz="2700" b="1" smtClean="0">
                <a:solidFill>
                  <a:srgbClr val="002060"/>
                </a:solidFill>
              </a:rPr>
              <a:t>Руслан Николаевич</a:t>
            </a:r>
            <a:r>
              <a:rPr lang="ru-RU" sz="2700" b="1" dirty="0" smtClean="0">
                <a:solidFill>
                  <a:srgbClr val="002060"/>
                </a:solidFill>
              </a:rPr>
              <a:t/>
            </a:r>
            <a:br>
              <a:rPr lang="ru-RU" sz="2700" b="1" dirty="0" smtClean="0">
                <a:solidFill>
                  <a:srgbClr val="002060"/>
                </a:solidFill>
              </a:rPr>
            </a:br>
            <a:r>
              <a:rPr lang="ru-RU" sz="2700" b="1" dirty="0" smtClean="0">
                <a:solidFill>
                  <a:srgbClr val="002060"/>
                </a:solidFill>
              </a:rPr>
              <a:t>Руководитель: </a:t>
            </a:r>
            <a:r>
              <a:rPr lang="ru-RU" sz="2700" b="1" dirty="0" err="1" smtClean="0">
                <a:solidFill>
                  <a:srgbClr val="002060"/>
                </a:solidFill>
              </a:rPr>
              <a:t>Понизенский</a:t>
            </a:r>
            <a:r>
              <a:rPr lang="ru-RU" sz="2700" b="1" dirty="0" smtClean="0">
                <a:solidFill>
                  <a:srgbClr val="002060"/>
                </a:solidFill>
              </a:rPr>
              <a:t> В.В.</a:t>
            </a:r>
            <a:endParaRPr lang="ru-RU" sz="27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85720" y="285728"/>
            <a:ext cx="8643997" cy="923330"/>
          </a:xfrm>
          <a:prstGeom prst="rect">
            <a:avLst/>
          </a:prstGeom>
        </p:spPr>
        <p:txBody>
          <a:bodyPr wrap="square">
            <a:spAutoFit/>
          </a:bodyPr>
          <a:lstStyle/>
          <a:p>
            <a:r>
              <a:rPr lang="ru-RU" sz="5400" dirty="0" smtClean="0">
                <a:solidFill>
                  <a:schemeClr val="tx2">
                    <a:lumMod val="50000"/>
                  </a:schemeClr>
                </a:solidFill>
              </a:rPr>
              <a:t>  Что </a:t>
            </a:r>
            <a:r>
              <a:rPr lang="ru-RU" sz="5400" dirty="0">
                <a:solidFill>
                  <a:schemeClr val="tx2">
                    <a:lumMod val="50000"/>
                  </a:schemeClr>
                </a:solidFill>
              </a:rPr>
              <a:t>дает </a:t>
            </a:r>
            <a:r>
              <a:rPr lang="ru-RU" sz="5400" dirty="0" err="1">
                <a:solidFill>
                  <a:schemeClr val="tx2">
                    <a:lumMod val="50000"/>
                  </a:schemeClr>
                </a:solidFill>
              </a:rPr>
              <a:t>ревитализация</a:t>
            </a:r>
            <a:r>
              <a:rPr lang="ru-RU" sz="5400" dirty="0">
                <a:solidFill>
                  <a:schemeClr val="tx2">
                    <a:lumMod val="50000"/>
                  </a:schemeClr>
                </a:solidFill>
              </a:rPr>
              <a:t>?</a:t>
            </a:r>
          </a:p>
        </p:txBody>
      </p:sp>
      <p:sp>
        <p:nvSpPr>
          <p:cNvPr id="3" name="Прямоугольник 2"/>
          <p:cNvSpPr/>
          <p:nvPr/>
        </p:nvSpPr>
        <p:spPr>
          <a:xfrm>
            <a:off x="357158" y="1443841"/>
            <a:ext cx="8501122" cy="4832092"/>
          </a:xfrm>
          <a:prstGeom prst="rect">
            <a:avLst/>
          </a:prstGeom>
        </p:spPr>
        <p:txBody>
          <a:bodyPr wrap="square">
            <a:spAutoFit/>
          </a:bodyPr>
          <a:lstStyle/>
          <a:p>
            <a:r>
              <a:rPr lang="ru-RU" sz="2800" dirty="0" smtClean="0">
                <a:solidFill>
                  <a:schemeClr val="accent2">
                    <a:lumMod val="60000"/>
                    <a:lumOff val="40000"/>
                  </a:schemeClr>
                </a:solidFill>
              </a:rPr>
              <a:t>Ремонт и восстановление узлов. На парах трения формируется металлокерамическое покрытие, детали наращивают в весе и объеме, возвращают свою первоначальную геометрию (наибольший зафиксированный прирост — до 1,5 мм!). Восстановление происходит в штатном режиме, при рабочих нагрузках, благодаря чему достигается идеальное сопряжение пар трения. В результате увеличивается мощность силовых установок, повышается четкость работы механизма, снижаются шум и вибрации.</a:t>
            </a:r>
            <a:endParaRPr lang="ru-RU" sz="2800" dirty="0">
              <a:solidFill>
                <a:schemeClr val="accent2">
                  <a:lumMod val="60000"/>
                  <a:lumOff val="40000"/>
                </a:schemeClr>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p:txBody>
          <a:bodyPr>
            <a:normAutofit/>
          </a:bodyPr>
          <a:lstStyle/>
          <a:p>
            <a:r>
              <a:rPr lang="ru-RU" sz="3600" b="1" dirty="0" err="1" smtClean="0">
                <a:solidFill>
                  <a:schemeClr val="accent2">
                    <a:lumMod val="50000"/>
                  </a:schemeClr>
                </a:solidFill>
              </a:rPr>
              <a:t>Ревитализант</a:t>
            </a:r>
            <a:r>
              <a:rPr lang="ru-RU" sz="2800" b="1" dirty="0" smtClean="0">
                <a:solidFill>
                  <a:schemeClr val="accent2">
                    <a:lumMod val="60000"/>
                    <a:lumOff val="40000"/>
                  </a:schemeClr>
                </a:solidFill>
              </a:rPr>
              <a:t> </a:t>
            </a:r>
            <a:r>
              <a:rPr lang="ru-RU" sz="2800" dirty="0" smtClean="0"/>
              <a:t>- </a:t>
            </a:r>
            <a:r>
              <a:rPr lang="ru-RU" sz="2800" dirty="0" smtClean="0">
                <a:solidFill>
                  <a:schemeClr val="accent3">
                    <a:lumMod val="60000"/>
                    <a:lumOff val="40000"/>
                  </a:schemeClr>
                </a:solidFill>
              </a:rPr>
              <a:t>это добавка к смазочным материалам и эксплуатационным жидкостям, которая модифицирует трущиеся металлические поверхности механизмов, путем формирования на них металлокерамического покрытия. XADO </a:t>
            </a:r>
            <a:r>
              <a:rPr lang="ru-RU" sz="2800" dirty="0" err="1" smtClean="0">
                <a:solidFill>
                  <a:schemeClr val="accent3">
                    <a:lumMod val="60000"/>
                    <a:lumOff val="40000"/>
                  </a:schemeClr>
                </a:solidFill>
              </a:rPr>
              <a:t>Chemical</a:t>
            </a:r>
            <a:r>
              <a:rPr lang="ru-RU" sz="2800" dirty="0" smtClean="0">
                <a:solidFill>
                  <a:schemeClr val="accent3">
                    <a:lumMod val="60000"/>
                    <a:lumOff val="40000"/>
                  </a:schemeClr>
                </a:solidFill>
              </a:rPr>
              <a:t> </a:t>
            </a:r>
            <a:r>
              <a:rPr lang="ru-RU" sz="2800" dirty="0" err="1" smtClean="0">
                <a:solidFill>
                  <a:schemeClr val="accent3">
                    <a:lumMod val="60000"/>
                    <a:lumOff val="40000"/>
                  </a:schemeClr>
                </a:solidFill>
              </a:rPr>
              <a:t>Group</a:t>
            </a:r>
            <a:r>
              <a:rPr lang="ru-RU" sz="2800" dirty="0" smtClean="0">
                <a:solidFill>
                  <a:schemeClr val="accent3">
                    <a:lumMod val="60000"/>
                    <a:lumOff val="40000"/>
                  </a:schemeClr>
                </a:solidFill>
              </a:rPr>
              <a:t> выпускает серию продуктов для увеличения ресурса и </a:t>
            </a:r>
            <a:r>
              <a:rPr lang="ru-RU" sz="2800" dirty="0" err="1" smtClean="0">
                <a:solidFill>
                  <a:schemeClr val="accent3">
                    <a:lumMod val="60000"/>
                    <a:lumOff val="40000"/>
                  </a:schemeClr>
                </a:solidFill>
              </a:rPr>
              <a:t>безразборного</a:t>
            </a:r>
            <a:r>
              <a:rPr lang="ru-RU" sz="2800" dirty="0" smtClean="0">
                <a:solidFill>
                  <a:schemeClr val="accent3">
                    <a:lumMod val="60000"/>
                    <a:lumOff val="40000"/>
                  </a:schemeClr>
                </a:solidFill>
              </a:rPr>
              <a:t> ремонта техники: атомарные кондиционеры металла, гели, масла, смазки, которые содержат </a:t>
            </a:r>
            <a:r>
              <a:rPr lang="ru-RU" sz="2800" dirty="0" err="1" smtClean="0">
                <a:solidFill>
                  <a:schemeClr val="accent3">
                    <a:lumMod val="60000"/>
                    <a:lumOff val="40000"/>
                  </a:schemeClr>
                </a:solidFill>
              </a:rPr>
              <a:t>ревитализант</a:t>
            </a:r>
            <a:r>
              <a:rPr lang="ru-RU" dirty="0" smtClean="0">
                <a:solidFill>
                  <a:schemeClr val="accent3">
                    <a:lumMod val="60000"/>
                    <a:lumOff val="40000"/>
                  </a:schemeClr>
                </a:solidFill>
              </a:rPr>
              <a:t>.</a:t>
            </a:r>
            <a:endParaRPr lang="ru-RU" dirty="0">
              <a:solidFill>
                <a:schemeClr val="accent3">
                  <a:lumMod val="60000"/>
                  <a:lumOff val="40000"/>
                </a:schemeClr>
              </a:solidFill>
            </a:endParaRPr>
          </a:p>
        </p:txBody>
      </p:sp>
      <p:sp>
        <p:nvSpPr>
          <p:cNvPr id="2" name="Заголовок 1"/>
          <p:cNvSpPr>
            <a:spLocks noGrp="1"/>
          </p:cNvSpPr>
          <p:nvPr>
            <p:ph type="title"/>
          </p:nvPr>
        </p:nvSpPr>
        <p:spPr>
          <a:xfrm rot="10800000" flipV="1">
            <a:off x="571472" y="357166"/>
            <a:ext cx="8229600" cy="714380"/>
          </a:xfrm>
        </p:spPr>
        <p:txBody>
          <a:bodyPr>
            <a:normAutofit fontScale="90000"/>
          </a:bodyPr>
          <a:lstStyle/>
          <a:p>
            <a:r>
              <a:rPr lang="ru-RU" dirty="0" smtClean="0"/>
              <a:t>         </a:t>
            </a:r>
            <a:r>
              <a:rPr lang="ru-RU" sz="8000" dirty="0" err="1" smtClean="0">
                <a:solidFill>
                  <a:schemeClr val="bg2">
                    <a:lumMod val="60000"/>
                    <a:lumOff val="40000"/>
                  </a:schemeClr>
                </a:solidFill>
              </a:rPr>
              <a:t>Ревитализант</a:t>
            </a:r>
            <a:endParaRPr lang="ru-RU" sz="8000" dirty="0">
              <a:solidFill>
                <a:schemeClr val="bg2">
                  <a:lumMod val="60000"/>
                  <a:lumOff val="40000"/>
                </a:schemeClr>
              </a:solidFil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rot="10800000" flipV="1">
            <a:off x="502920" y="500042"/>
            <a:ext cx="8183880" cy="785818"/>
          </a:xfrm>
        </p:spPr>
        <p:txBody>
          <a:bodyPr/>
          <a:lstStyle/>
          <a:p>
            <a:r>
              <a:rPr lang="ru-RU" b="1" dirty="0" smtClean="0">
                <a:solidFill>
                  <a:schemeClr val="accent3">
                    <a:lumMod val="60000"/>
                    <a:lumOff val="40000"/>
                  </a:schemeClr>
                </a:solidFill>
              </a:rPr>
              <a:t>                 НАГЛЯДНОСТЬ</a:t>
            </a:r>
            <a:endParaRPr lang="ru-RU" b="1" dirty="0">
              <a:solidFill>
                <a:schemeClr val="accent3">
                  <a:lumMod val="60000"/>
                  <a:lumOff val="40000"/>
                </a:schemeClr>
              </a:solidFill>
            </a:endParaRPr>
          </a:p>
        </p:txBody>
      </p:sp>
      <p:sp>
        <p:nvSpPr>
          <p:cNvPr id="3" name="Прямоугольник 2"/>
          <p:cNvSpPr/>
          <p:nvPr/>
        </p:nvSpPr>
        <p:spPr>
          <a:xfrm>
            <a:off x="1000100" y="1428736"/>
            <a:ext cx="7429552" cy="4524315"/>
          </a:xfrm>
          <a:prstGeom prst="rect">
            <a:avLst/>
          </a:prstGeom>
        </p:spPr>
        <p:txBody>
          <a:bodyPr wrap="square">
            <a:spAutoFit/>
          </a:bodyPr>
          <a:lstStyle/>
          <a:p>
            <a:r>
              <a:rPr lang="ru-RU" sz="3600" dirty="0" smtClean="0">
                <a:solidFill>
                  <a:schemeClr val="tx2"/>
                </a:solidFill>
              </a:rPr>
              <a:t>Так выглядят результаты действия </a:t>
            </a:r>
            <a:r>
              <a:rPr lang="ru-RU" sz="3600" b="1" dirty="0" err="1" smtClean="0">
                <a:solidFill>
                  <a:schemeClr val="accent2">
                    <a:lumMod val="75000"/>
                  </a:schemeClr>
                </a:solidFill>
              </a:rPr>
              <a:t>ревитализанта</a:t>
            </a:r>
            <a:r>
              <a:rPr lang="ru-RU" sz="3600" dirty="0" smtClean="0"/>
              <a:t> </a:t>
            </a:r>
            <a:r>
              <a:rPr lang="ru-RU" sz="3600" dirty="0" smtClean="0">
                <a:solidFill>
                  <a:schemeClr val="tx2"/>
                </a:solidFill>
              </a:rPr>
              <a:t>по модификации поверхности подшипника. Отчетливо видно, что дефект сверху затянут слоем металлокерамического покрытия, который является идеальной поверхностью трения.</a:t>
            </a:r>
            <a:endParaRPr lang="ru-RU" sz="3600" dirty="0">
              <a:solidFill>
                <a:schemeClr val="tx2"/>
              </a:solidFill>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433" name="Picture 1" descr="Результаты действия ревитализанта по модификации поверхности подшипника"/>
          <p:cNvPicPr>
            <a:picLocks noChangeAspect="1" noChangeArrowheads="1"/>
          </p:cNvPicPr>
          <p:nvPr/>
        </p:nvPicPr>
        <p:blipFill>
          <a:blip r:embed="rId2" cstate="print"/>
          <a:srcRect/>
          <a:stretch>
            <a:fillRect/>
          </a:stretch>
        </p:blipFill>
        <p:spPr bwMode="auto">
          <a:xfrm>
            <a:off x="428596" y="571481"/>
            <a:ext cx="8358246" cy="3571899"/>
          </a:xfrm>
          <a:prstGeom prst="rect">
            <a:avLst/>
          </a:prstGeom>
          <a:noFill/>
        </p:spPr>
      </p:pic>
      <p:sp>
        <p:nvSpPr>
          <p:cNvPr id="4" name="Прямоугольник 3"/>
          <p:cNvSpPr/>
          <p:nvPr/>
        </p:nvSpPr>
        <p:spPr>
          <a:xfrm>
            <a:off x="500034" y="4286256"/>
            <a:ext cx="2357454" cy="2246769"/>
          </a:xfrm>
          <a:prstGeom prst="rect">
            <a:avLst/>
          </a:prstGeom>
        </p:spPr>
        <p:txBody>
          <a:bodyPr wrap="square">
            <a:spAutoFit/>
          </a:bodyPr>
          <a:lstStyle/>
          <a:p>
            <a:r>
              <a:rPr lang="ru-RU" sz="2000" dirty="0" smtClean="0">
                <a:solidFill>
                  <a:schemeClr val="tx2"/>
                </a:solidFill>
              </a:rPr>
              <a:t>Поверхность желоба подшипника с преднамеренно полученным дефектом в виде буквы "N"</a:t>
            </a:r>
            <a:endParaRPr lang="ru-RU" sz="2000" dirty="0">
              <a:solidFill>
                <a:schemeClr val="tx2"/>
              </a:solidFill>
            </a:endParaRPr>
          </a:p>
        </p:txBody>
      </p:sp>
      <p:sp>
        <p:nvSpPr>
          <p:cNvPr id="5" name="Прямоугольник 4"/>
          <p:cNvSpPr/>
          <p:nvPr/>
        </p:nvSpPr>
        <p:spPr>
          <a:xfrm>
            <a:off x="3357554" y="4429132"/>
            <a:ext cx="2214546" cy="1938992"/>
          </a:xfrm>
          <a:prstGeom prst="rect">
            <a:avLst/>
          </a:prstGeom>
        </p:spPr>
        <p:txBody>
          <a:bodyPr wrap="square">
            <a:spAutoFit/>
          </a:bodyPr>
          <a:lstStyle/>
          <a:p>
            <a:r>
              <a:rPr lang="ru-RU" sz="2000" dirty="0" smtClean="0">
                <a:solidFill>
                  <a:schemeClr val="tx2"/>
                </a:solidFill>
              </a:rPr>
              <a:t>После 15мин. процесса </a:t>
            </a:r>
            <a:r>
              <a:rPr lang="ru-RU" sz="2000" dirty="0" err="1" smtClean="0">
                <a:solidFill>
                  <a:schemeClr val="accent2"/>
                </a:solidFill>
              </a:rPr>
              <a:t>ревитализации</a:t>
            </a:r>
            <a:r>
              <a:rPr lang="ru-RU" sz="2000" dirty="0" smtClean="0">
                <a:solidFill>
                  <a:schemeClr val="accent2">
                    <a:lumMod val="60000"/>
                    <a:lumOff val="40000"/>
                  </a:schemeClr>
                </a:solidFill>
              </a:rPr>
              <a:t> </a:t>
            </a:r>
            <a:r>
              <a:rPr lang="ru-RU" sz="2000" dirty="0" smtClean="0">
                <a:solidFill>
                  <a:schemeClr val="tx2"/>
                </a:solidFill>
              </a:rPr>
              <a:t>восстановление дефекта уже очевидно</a:t>
            </a:r>
            <a:endParaRPr lang="ru-RU" sz="2000" dirty="0">
              <a:solidFill>
                <a:schemeClr val="tx2"/>
              </a:solidFill>
            </a:endParaRPr>
          </a:p>
        </p:txBody>
      </p:sp>
      <p:sp>
        <p:nvSpPr>
          <p:cNvPr id="6" name="Прямоугольник 5"/>
          <p:cNvSpPr/>
          <p:nvPr/>
        </p:nvSpPr>
        <p:spPr>
          <a:xfrm>
            <a:off x="6572264" y="4357694"/>
            <a:ext cx="2143140" cy="1938992"/>
          </a:xfrm>
          <a:prstGeom prst="rect">
            <a:avLst/>
          </a:prstGeom>
        </p:spPr>
        <p:txBody>
          <a:bodyPr wrap="square">
            <a:spAutoFit/>
          </a:bodyPr>
          <a:lstStyle/>
          <a:p>
            <a:r>
              <a:rPr lang="ru-RU" sz="2400" dirty="0" smtClean="0">
                <a:solidFill>
                  <a:schemeClr val="tx2"/>
                </a:solidFill>
              </a:rPr>
              <a:t>После 1 часа не видны даже следы бывшей царапины</a:t>
            </a:r>
            <a:endParaRPr lang="ru-RU" sz="2400" dirty="0">
              <a:solidFill>
                <a:schemeClr val="tx2"/>
              </a:solidFill>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9" name="Rectangle 1"/>
          <p:cNvSpPr>
            <a:spLocks noChangeArrowheads="1"/>
          </p:cNvSpPr>
          <p:nvPr/>
        </p:nvSpPr>
        <p:spPr bwMode="auto">
          <a:xfrm>
            <a:off x="0" y="571480"/>
            <a:ext cx="9144000" cy="6018771"/>
          </a:xfrm>
          <a:prstGeom prst="rect">
            <a:avLst/>
          </a:prstGeom>
          <a:noFill/>
          <a:ln w="9525">
            <a:noFill/>
            <a:miter lim="800000"/>
            <a:headEnd/>
            <a:tailEnd/>
          </a:ln>
          <a:effectLst/>
        </p:spPr>
        <p:txBody>
          <a:bodyPr vert="horz" wrap="square" lIns="0" tIns="312639" rIns="0" bIns="268203"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2500" b="1" i="0" u="none" strike="noStrike" cap="none" normalizeH="0" baseline="0" dirty="0" smtClean="0">
                <a:ln>
                  <a:noFill/>
                </a:ln>
                <a:solidFill>
                  <a:schemeClr val="tx1"/>
                </a:solidFill>
                <a:effectLst/>
                <a:latin typeface="Arial" charset="0"/>
              </a:rPr>
              <a:t>                  </a:t>
            </a:r>
            <a:r>
              <a:rPr kumimoji="0" lang="ru-RU" sz="2800" b="1" i="0" u="none" strike="noStrike" cap="none" normalizeH="0" baseline="0" dirty="0" smtClean="0">
                <a:ln>
                  <a:noFill/>
                </a:ln>
                <a:solidFill>
                  <a:schemeClr val="accent2">
                    <a:lumMod val="60000"/>
                    <a:lumOff val="40000"/>
                  </a:schemeClr>
                </a:solidFill>
                <a:effectLst/>
                <a:latin typeface="Arial" charset="0"/>
              </a:rPr>
              <a:t>Наглядно о процессе </a:t>
            </a:r>
            <a:r>
              <a:rPr kumimoji="0" lang="ru-RU" sz="2800" b="1" i="0" u="none" strike="noStrike" cap="none" normalizeH="0" baseline="0" dirty="0" err="1" smtClean="0">
                <a:ln>
                  <a:noFill/>
                </a:ln>
                <a:solidFill>
                  <a:schemeClr val="accent2">
                    <a:lumMod val="60000"/>
                    <a:lumOff val="40000"/>
                  </a:schemeClr>
                </a:solidFill>
                <a:effectLst/>
                <a:latin typeface="Arial" charset="0"/>
              </a:rPr>
              <a:t>ревитализации</a:t>
            </a:r>
            <a:endParaRPr kumimoji="0" lang="ru-RU" sz="2800" b="1" i="0" u="none" strike="noStrike" cap="none" normalizeH="0" baseline="0" dirty="0" smtClean="0">
              <a:ln>
                <a:noFill/>
              </a:ln>
              <a:solidFill>
                <a:schemeClr val="accent2">
                  <a:lumMod val="60000"/>
                  <a:lumOff val="40000"/>
                </a:schemeClr>
              </a:solidFill>
              <a:effectLst/>
              <a:latin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2500" b="0" i="0" u="none" strike="noStrike" cap="none" normalizeH="0" baseline="0" dirty="0" smtClean="0">
                <a:ln>
                  <a:noFill/>
                </a:ln>
                <a:solidFill>
                  <a:srgbClr val="FF0000"/>
                </a:solidFill>
                <a:effectLst/>
                <a:latin typeface="Arial" charset="0"/>
              </a:rPr>
              <a:t>            ДО</a:t>
            </a:r>
            <a:r>
              <a:rPr kumimoji="0" lang="ru-RU" sz="1100" b="0" i="0" u="none" strike="noStrike" cap="none" normalizeH="0" baseline="0" dirty="0" smtClean="0">
                <a:ln>
                  <a:noFill/>
                </a:ln>
                <a:solidFill>
                  <a:schemeClr val="tx1"/>
                </a:solidFill>
                <a:effectLst/>
                <a:latin typeface="Arial" charset="0"/>
              </a:rPr>
              <a:t/>
            </a:r>
            <a:br>
              <a:rPr kumimoji="0" lang="ru-RU" sz="1100" b="0" i="0" u="none" strike="noStrike" cap="none" normalizeH="0" baseline="0" dirty="0" smtClean="0">
                <a:ln>
                  <a:noFill/>
                </a:ln>
                <a:solidFill>
                  <a:schemeClr val="tx1"/>
                </a:solidFill>
                <a:effectLst/>
                <a:latin typeface="Arial" charset="0"/>
              </a:rPr>
            </a:br>
            <a:r>
              <a:rPr kumimoji="0" lang="ru-RU" sz="1100" b="0" i="0" u="none" strike="noStrike" cap="none" normalizeH="0" dirty="0" smtClean="0">
                <a:ln>
                  <a:noFill/>
                </a:ln>
                <a:solidFill>
                  <a:schemeClr val="tx1"/>
                </a:solidFill>
                <a:effectLst/>
                <a:latin typeface="Arial" charset="0"/>
              </a:rPr>
              <a:t>          п</a:t>
            </a:r>
            <a:r>
              <a:rPr kumimoji="0" lang="ru-RU" sz="1100" b="0" i="0" u="none" strike="noStrike" cap="none" normalizeH="0" baseline="0" dirty="0" smtClean="0">
                <a:ln>
                  <a:noFill/>
                </a:ln>
                <a:solidFill>
                  <a:schemeClr val="tx1"/>
                </a:solidFill>
                <a:effectLst/>
                <a:latin typeface="Arial" charset="0"/>
              </a:rPr>
              <a:t>рименения </a:t>
            </a:r>
            <a:r>
              <a:rPr kumimoji="0" lang="ru-RU" sz="1100" b="0" i="0" u="none" strike="noStrike" cap="none" normalizeH="0" baseline="0" dirty="0" err="1" smtClean="0">
                <a:ln>
                  <a:noFill/>
                </a:ln>
                <a:solidFill>
                  <a:schemeClr val="tx1"/>
                </a:solidFill>
                <a:effectLst/>
                <a:latin typeface="Arial" charset="0"/>
              </a:rPr>
              <a:t>ревитализанта</a:t>
            </a:r>
            <a:r>
              <a:rPr kumimoji="0" lang="ru-RU" sz="1100" b="0" i="0" u="none" strike="noStrike" cap="none" normalizeH="0" baseline="0" dirty="0" smtClean="0">
                <a:ln>
                  <a:noFill/>
                </a:ln>
                <a:solidFill>
                  <a:schemeClr val="tx1"/>
                </a:solidFill>
                <a:effectLst/>
                <a:latin typeface="Arial" charset="0"/>
              </a:rPr>
              <a:t/>
            </a:r>
            <a:br>
              <a:rPr kumimoji="0" lang="ru-RU" sz="1100" b="0" i="0" u="none" strike="noStrike" cap="none" normalizeH="0" baseline="0" dirty="0" smtClean="0">
                <a:ln>
                  <a:noFill/>
                </a:ln>
                <a:solidFill>
                  <a:schemeClr val="tx1"/>
                </a:solidFill>
                <a:effectLst/>
                <a:latin typeface="Arial" charset="0"/>
              </a:rPr>
            </a:br>
            <a:r>
              <a:rPr kumimoji="0" lang="ru-RU" sz="1800" b="0" i="0" u="none" strike="noStrike" cap="none" normalizeH="0" baseline="0" dirty="0" smtClean="0">
                <a:ln>
                  <a:noFill/>
                </a:ln>
                <a:solidFill>
                  <a:schemeClr val="tx1"/>
                </a:solidFill>
                <a:effectLst/>
                <a:latin typeface="Arial" charset="0"/>
              </a:rPr>
              <a:t>   </a:t>
            </a:r>
            <a:r>
              <a:rPr kumimoji="0" lang="ru-RU" sz="14600" b="0" i="0" u="none" strike="noStrike" cap="none" normalizeH="0" baseline="0" dirty="0" smtClean="0">
                <a:ln>
                  <a:noFill/>
                </a:ln>
                <a:solidFill>
                  <a:schemeClr val="tx1"/>
                </a:solidFill>
                <a:effectLst/>
                <a:latin typeface="Arial" charset="0"/>
              </a:rPr>
              <a:t> </a:t>
            </a:r>
            <a:r>
              <a:rPr kumimoji="0" lang="ru-RU" sz="1800" b="0" i="0" u="none" strike="noStrike" cap="none" normalizeH="0" baseline="0" dirty="0" smtClean="0">
                <a:ln>
                  <a:noFill/>
                </a:ln>
                <a:solidFill>
                  <a:schemeClr val="tx1"/>
                </a:solidFill>
                <a:effectLst/>
                <a:latin typeface="Arial" charset="0"/>
              </a:rPr>
              <a:t>                                                   </a:t>
            </a:r>
          </a:p>
          <a:p>
            <a:pPr marL="0" marR="0" lvl="0" indent="0" algn="l" defTabSz="914400" rtl="0" eaLnBrk="0" fontAlgn="base" latinLnBrk="0" hangingPunct="0">
              <a:lnSpc>
                <a:spcPct val="100000"/>
              </a:lnSpc>
              <a:spcBef>
                <a:spcPct val="0"/>
              </a:spcBef>
              <a:spcAft>
                <a:spcPct val="0"/>
              </a:spcAft>
              <a:buClrTx/>
              <a:buSzTx/>
              <a:buFontTx/>
              <a:buNone/>
              <a:tabLst/>
            </a:pPr>
            <a:r>
              <a:rPr kumimoji="0" lang="ru-RU" sz="2500" b="0" i="0" u="none" strike="noStrike" cap="none" normalizeH="0" baseline="0" dirty="0" smtClean="0">
                <a:ln>
                  <a:noFill/>
                </a:ln>
                <a:solidFill>
                  <a:srgbClr val="50B848"/>
                </a:solidFill>
                <a:effectLst/>
                <a:latin typeface="Arial" charset="0"/>
              </a:rPr>
              <a:t>                                                    ПОСЛЕ</a:t>
            </a:r>
            <a:r>
              <a:rPr kumimoji="0" lang="ru-RU" sz="1100" b="0" i="0" u="none" strike="noStrike" cap="none" normalizeH="0" baseline="0" dirty="0" smtClean="0">
                <a:ln>
                  <a:noFill/>
                </a:ln>
                <a:solidFill>
                  <a:schemeClr val="tx1"/>
                </a:solidFill>
                <a:effectLst/>
                <a:latin typeface="Arial" charset="0"/>
              </a:rPr>
              <a:t/>
            </a:r>
            <a:br>
              <a:rPr kumimoji="0" lang="ru-RU" sz="1100" b="0" i="0" u="none" strike="noStrike" cap="none" normalizeH="0" baseline="0" dirty="0" smtClean="0">
                <a:ln>
                  <a:noFill/>
                </a:ln>
                <a:solidFill>
                  <a:schemeClr val="tx1"/>
                </a:solidFill>
                <a:effectLst/>
                <a:latin typeface="Arial" charset="0"/>
              </a:rPr>
            </a:br>
            <a:r>
              <a:rPr kumimoji="0" lang="ru-RU" sz="1100" b="0" i="0" u="none" strike="noStrike" cap="none" normalizeH="0" baseline="0" dirty="0" smtClean="0">
                <a:ln>
                  <a:noFill/>
                </a:ln>
                <a:solidFill>
                  <a:schemeClr val="tx1"/>
                </a:solidFill>
                <a:effectLst/>
                <a:latin typeface="Arial" charset="0"/>
              </a:rPr>
              <a:t>                                                                                                                       применения</a:t>
            </a:r>
            <a:br>
              <a:rPr kumimoji="0" lang="ru-RU" sz="1100" b="0" i="0" u="none" strike="noStrike" cap="none" normalizeH="0" baseline="0" dirty="0" smtClean="0">
                <a:ln>
                  <a:noFill/>
                </a:ln>
                <a:solidFill>
                  <a:schemeClr val="tx1"/>
                </a:solidFill>
                <a:effectLst/>
                <a:latin typeface="Arial" charset="0"/>
              </a:rPr>
            </a:br>
            <a:r>
              <a:rPr lang="ru-RU" sz="1100" dirty="0">
                <a:latin typeface="Arial" charset="0"/>
              </a:rPr>
              <a:t> </a:t>
            </a:r>
            <a:r>
              <a:rPr lang="ru-RU" sz="1100" dirty="0" smtClean="0">
                <a:latin typeface="Arial" charset="0"/>
              </a:rPr>
              <a:t>                                                                                                                      </a:t>
            </a:r>
            <a:r>
              <a:rPr lang="ru-RU" sz="1100" dirty="0" err="1" smtClean="0">
                <a:latin typeface="Arial" charset="0"/>
              </a:rPr>
              <a:t>р</a:t>
            </a:r>
            <a:r>
              <a:rPr kumimoji="0" lang="ru-RU" sz="1100" b="0" i="0" u="none" strike="noStrike" cap="none" normalizeH="0" baseline="0" dirty="0" err="1" smtClean="0">
                <a:ln>
                  <a:noFill/>
                </a:ln>
                <a:solidFill>
                  <a:schemeClr val="tx1"/>
                </a:solidFill>
                <a:effectLst/>
                <a:latin typeface="Arial" charset="0"/>
              </a:rPr>
              <a:t>евитализанта</a:t>
            </a:r>
            <a:endParaRPr kumimoji="0" lang="ru-RU" sz="1800" b="0" i="0" u="none" strike="noStrike" cap="none" normalizeH="0" baseline="0" dirty="0" smtClean="0">
              <a:ln>
                <a:noFill/>
              </a:ln>
              <a:solidFill>
                <a:schemeClr val="tx1"/>
              </a:solidFill>
              <a:effectLst/>
              <a:latin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800" b="0" i="0" u="none" strike="noStrike" cap="none" normalizeH="0" baseline="0" dirty="0" smtClean="0">
                <a:ln>
                  <a:noFill/>
                </a:ln>
                <a:solidFill>
                  <a:schemeClr val="tx1"/>
                </a:solidFill>
                <a:effectLst/>
                <a:latin typeface="Arial" charset="0"/>
              </a:rPr>
              <a:t>          </a:t>
            </a:r>
            <a:r>
              <a:rPr kumimoji="0" lang="ru-RU" sz="1800" b="0" i="0" u="none" strike="noStrike" cap="none" normalizeH="0" baseline="0" dirty="0" smtClean="0">
                <a:ln>
                  <a:noFill/>
                </a:ln>
                <a:solidFill>
                  <a:schemeClr val="tx2">
                    <a:lumMod val="75000"/>
                  </a:schemeClr>
                </a:solidFill>
                <a:effectLst/>
                <a:latin typeface="Arial" charset="0"/>
              </a:rPr>
              <a:t>Реальная поверхность детали</a:t>
            </a:r>
            <a:br>
              <a:rPr kumimoji="0" lang="ru-RU" sz="1800" b="0" i="0" u="none" strike="noStrike" cap="none" normalizeH="0" baseline="0" dirty="0" smtClean="0">
                <a:ln>
                  <a:noFill/>
                </a:ln>
                <a:solidFill>
                  <a:schemeClr val="tx2">
                    <a:lumMod val="75000"/>
                  </a:schemeClr>
                </a:solidFill>
                <a:effectLst/>
                <a:latin typeface="Arial" charset="0"/>
              </a:rPr>
            </a:br>
            <a:r>
              <a:rPr kumimoji="0" lang="ru-RU" sz="1800" b="0" i="0" u="none" strike="noStrike" cap="none" normalizeH="0" baseline="0" dirty="0" smtClean="0">
                <a:ln>
                  <a:noFill/>
                </a:ln>
                <a:solidFill>
                  <a:schemeClr val="tx2">
                    <a:lumMod val="75000"/>
                  </a:schemeClr>
                </a:solidFill>
                <a:effectLst/>
                <a:latin typeface="Arial" charset="0"/>
              </a:rPr>
              <a:t>            до и после </a:t>
            </a:r>
            <a:r>
              <a:rPr kumimoji="0" lang="ru-RU" sz="1800" b="0" i="0" u="none" strike="noStrike" cap="none" normalizeH="0" baseline="0" dirty="0" err="1" smtClean="0">
                <a:ln>
                  <a:noFill/>
                </a:ln>
                <a:solidFill>
                  <a:schemeClr val="tx2">
                    <a:lumMod val="75000"/>
                  </a:schemeClr>
                </a:solidFill>
                <a:effectLst/>
                <a:latin typeface="Arial" charset="0"/>
              </a:rPr>
              <a:t>ревитализации</a:t>
            </a:r>
            <a:r>
              <a:rPr kumimoji="0" lang="ru-RU" sz="1800" b="0" i="0" u="none" strike="noStrike" cap="none" normalizeH="0" baseline="0" dirty="0" smtClean="0">
                <a:ln>
                  <a:noFill/>
                </a:ln>
                <a:solidFill>
                  <a:schemeClr val="tx2">
                    <a:lumMod val="75000"/>
                  </a:schemeClr>
                </a:solidFill>
                <a:effectLst/>
                <a:latin typeface="Arial" charset="0"/>
              </a:rPr>
              <a:t>.</a:t>
            </a:r>
          </a:p>
          <a:p>
            <a:pPr marL="0" marR="0" lvl="0" indent="0" algn="l" defTabSz="914400" rtl="0" eaLnBrk="0" fontAlgn="base" latinLnBrk="0" hangingPunct="0">
              <a:lnSpc>
                <a:spcPct val="100000"/>
              </a:lnSpc>
              <a:spcBef>
                <a:spcPct val="0"/>
              </a:spcBef>
              <a:spcAft>
                <a:spcPct val="0"/>
              </a:spcAft>
              <a:buClrTx/>
              <a:buSzTx/>
              <a:buFontTx/>
              <a:buNone/>
              <a:tabLst/>
            </a:pPr>
            <a:r>
              <a:rPr kumimoji="0" lang="ru-RU" sz="2000" b="0" i="0" u="none" strike="noStrike" cap="none" normalizeH="0" baseline="0" dirty="0" smtClean="0">
                <a:ln>
                  <a:noFill/>
                </a:ln>
                <a:solidFill>
                  <a:srgbClr val="DC0000"/>
                </a:solidFill>
                <a:effectLst/>
                <a:latin typeface="Arial" charset="0"/>
              </a:rPr>
              <a:t>         Через 500 км пробега дефект полностью устранен. В результате           </a:t>
            </a:r>
            <a:r>
              <a:rPr kumimoji="0" lang="ru-RU" sz="2000" b="0" i="0" u="none" strike="noStrike" cap="none" normalizeH="0" baseline="0" dirty="0" err="1" smtClean="0">
                <a:ln>
                  <a:noFill/>
                </a:ln>
                <a:solidFill>
                  <a:srgbClr val="DC0000"/>
                </a:solidFill>
                <a:effectLst/>
                <a:latin typeface="Arial" charset="0"/>
              </a:rPr>
              <a:t>ревитализации</a:t>
            </a:r>
            <a:r>
              <a:rPr kumimoji="0" lang="ru-RU" sz="2000" b="0" i="0" u="none" strike="noStrike" cap="none" normalizeH="0" baseline="0" dirty="0" smtClean="0">
                <a:ln>
                  <a:noFill/>
                </a:ln>
                <a:solidFill>
                  <a:srgbClr val="DC0000"/>
                </a:solidFill>
                <a:effectLst/>
                <a:latin typeface="Arial" charset="0"/>
              </a:rPr>
              <a:t> на поверхности детали сформировалось </a:t>
            </a:r>
            <a:r>
              <a:rPr kumimoji="0" lang="ru-RU" sz="2000" b="0" i="0" u="none" strike="noStrike" cap="none" normalizeH="0" baseline="0" dirty="0" err="1" smtClean="0">
                <a:ln>
                  <a:noFill/>
                </a:ln>
                <a:solidFill>
                  <a:srgbClr val="DC0000"/>
                </a:solidFill>
                <a:effectLst/>
                <a:latin typeface="Arial" charset="0"/>
              </a:rPr>
              <a:t>идельно</a:t>
            </a:r>
            <a:r>
              <a:rPr kumimoji="0" lang="ru-RU" sz="2000" b="0" i="0" u="none" strike="noStrike" cap="none" normalizeH="0" baseline="0" dirty="0" smtClean="0">
                <a:ln>
                  <a:noFill/>
                </a:ln>
                <a:solidFill>
                  <a:srgbClr val="DC0000"/>
                </a:solidFill>
                <a:effectLst/>
                <a:latin typeface="Arial" charset="0"/>
              </a:rPr>
              <a:t>   выглаженное защитное металлокерамическое покрытие.       </a:t>
            </a:r>
            <a:endParaRPr kumimoji="0" lang="ru-RU" sz="2000" b="0" i="0" u="none" strike="noStrike" cap="none" normalizeH="0" baseline="0" dirty="0" smtClean="0">
              <a:ln>
                <a:noFill/>
              </a:ln>
              <a:solidFill>
                <a:schemeClr val="tx1"/>
              </a:solidFill>
              <a:effectLst/>
              <a:latin typeface="Arial" charset="0"/>
            </a:endParaRPr>
          </a:p>
        </p:txBody>
      </p:sp>
      <p:pic>
        <p:nvPicPr>
          <p:cNvPr id="48130" name="Picture 2" descr="http://xado.info/image/data/zadir-100x.png"/>
          <p:cNvPicPr>
            <a:picLocks noChangeAspect="1" noChangeArrowheads="1"/>
          </p:cNvPicPr>
          <p:nvPr/>
        </p:nvPicPr>
        <p:blipFill>
          <a:blip r:embed="rId2" cstate="print"/>
          <a:srcRect/>
          <a:stretch>
            <a:fillRect/>
          </a:stretch>
        </p:blipFill>
        <p:spPr bwMode="auto">
          <a:xfrm>
            <a:off x="642910" y="1357298"/>
            <a:ext cx="4476758" cy="3357586"/>
          </a:xfrm>
          <a:prstGeom prst="rect">
            <a:avLst/>
          </a:prstGeom>
          <a:noFill/>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2"/>
          <p:cNvSpPr/>
          <p:nvPr/>
        </p:nvSpPr>
        <p:spPr>
          <a:xfrm>
            <a:off x="285720" y="357166"/>
            <a:ext cx="8643998" cy="646331"/>
          </a:xfrm>
          <a:prstGeom prst="rect">
            <a:avLst/>
          </a:prstGeom>
        </p:spPr>
        <p:txBody>
          <a:bodyPr wrap="square">
            <a:spAutoFit/>
          </a:bodyPr>
          <a:lstStyle/>
          <a:p>
            <a:r>
              <a:rPr lang="ru-RU" sz="3600" b="1" dirty="0" smtClean="0"/>
              <a:t>                      </a:t>
            </a:r>
            <a:r>
              <a:rPr lang="ru-RU" sz="3600" b="1" dirty="0" smtClean="0">
                <a:solidFill>
                  <a:schemeClr val="tx2">
                    <a:lumMod val="75000"/>
                  </a:schemeClr>
                </a:solidFill>
              </a:rPr>
              <a:t>Как это работает?</a:t>
            </a:r>
            <a:endParaRPr lang="ru-RU" sz="3600" b="1" dirty="0">
              <a:solidFill>
                <a:schemeClr val="tx2">
                  <a:lumMod val="75000"/>
                </a:schemeClr>
              </a:solidFill>
            </a:endParaRPr>
          </a:p>
        </p:txBody>
      </p:sp>
      <p:sp>
        <p:nvSpPr>
          <p:cNvPr id="51201" name="Rectangle 1"/>
          <p:cNvSpPr>
            <a:spLocks noChangeArrowheads="1"/>
          </p:cNvSpPr>
          <p:nvPr/>
        </p:nvSpPr>
        <p:spPr bwMode="auto">
          <a:xfrm>
            <a:off x="0" y="0"/>
            <a:ext cx="3396764" cy="2092881"/>
          </a:xfrm>
          <a:prstGeom prst="rect">
            <a:avLst/>
          </a:prstGeom>
          <a:noFill/>
          <a:ln w="9525">
            <a:noFill/>
            <a:miter lim="800000"/>
            <a:headEnd/>
            <a:tailEnd/>
          </a:ln>
          <a:effectLst/>
        </p:spPr>
        <p:txBody>
          <a:bodyPr vert="horz" wrap="none" lIns="0" tIns="0" rIns="0" bIns="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ru-RU" sz="1100" b="0" i="0" u="none" strike="noStrike" cap="none" normalizeH="0" baseline="0" dirty="0" smtClean="0">
              <a:ln>
                <a:noFill/>
              </a:ln>
              <a:solidFill>
                <a:schemeClr val="tx1"/>
              </a:solidFill>
              <a:effectLst/>
              <a:latin typeface="Arial"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ru-RU" sz="1800" b="0" i="0" u="none" strike="noStrike" cap="none" normalizeH="0" baseline="0" dirty="0" smtClean="0">
                <a:ln>
                  <a:noFill/>
                </a:ln>
                <a:solidFill>
                  <a:schemeClr val="tx1"/>
                </a:solidFill>
                <a:effectLst/>
                <a:latin typeface="Arial" charset="0"/>
              </a:rPr>
              <a:t>  </a:t>
            </a:r>
            <a:r>
              <a:rPr kumimoji="0" lang="ru-RU" sz="10300" b="0" i="0" u="none" strike="noStrike" cap="none" normalizeH="0" baseline="0" dirty="0" smtClean="0">
                <a:ln>
                  <a:noFill/>
                </a:ln>
                <a:solidFill>
                  <a:schemeClr val="tx1"/>
                </a:solidFill>
                <a:effectLst/>
                <a:latin typeface="Arial" charset="0"/>
              </a:rPr>
              <a:t> </a:t>
            </a:r>
            <a:r>
              <a:rPr kumimoji="0" lang="ru-RU" sz="1800" b="0" i="0" u="none" strike="noStrike" cap="none" normalizeH="0" baseline="0" dirty="0" smtClean="0">
                <a:ln>
                  <a:noFill/>
                </a:ln>
                <a:solidFill>
                  <a:schemeClr val="tx1"/>
                </a:solidFill>
                <a:effectLst/>
                <a:latin typeface="Arial" charset="0"/>
              </a:rPr>
              <a:t>                                            </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ru-RU" sz="1800" b="0" i="0" u="none" strike="noStrike" cap="none" normalizeH="0" baseline="0" dirty="0" smtClean="0">
              <a:ln>
                <a:noFill/>
              </a:ln>
              <a:solidFill>
                <a:schemeClr val="tx1"/>
              </a:solidFill>
              <a:effectLst/>
              <a:latin typeface="Arial" charset="0"/>
            </a:endParaRPr>
          </a:p>
        </p:txBody>
      </p:sp>
      <p:pic>
        <p:nvPicPr>
          <p:cNvPr id="51202" name="Picture 2" descr="http://xado.info/image/data/zadir-01.png"/>
          <p:cNvPicPr>
            <a:picLocks noChangeAspect="1" noChangeArrowheads="1"/>
          </p:cNvPicPr>
          <p:nvPr/>
        </p:nvPicPr>
        <p:blipFill>
          <a:blip r:embed="rId2" cstate="print"/>
          <a:srcRect/>
          <a:stretch>
            <a:fillRect/>
          </a:stretch>
        </p:blipFill>
        <p:spPr bwMode="auto">
          <a:xfrm>
            <a:off x="500034" y="2071678"/>
            <a:ext cx="3500462" cy="3000396"/>
          </a:xfrm>
          <a:prstGeom prst="rect">
            <a:avLst/>
          </a:prstGeom>
          <a:noFill/>
        </p:spPr>
      </p:pic>
      <p:sp>
        <p:nvSpPr>
          <p:cNvPr id="6" name="Прямоугольник 5"/>
          <p:cNvSpPr/>
          <p:nvPr/>
        </p:nvSpPr>
        <p:spPr>
          <a:xfrm>
            <a:off x="214283" y="1142984"/>
            <a:ext cx="6224254" cy="369332"/>
          </a:xfrm>
          <a:prstGeom prst="rect">
            <a:avLst/>
          </a:prstGeom>
        </p:spPr>
        <p:txBody>
          <a:bodyPr wrap="square">
            <a:spAutoFit/>
          </a:bodyPr>
          <a:lstStyle/>
          <a:p>
            <a:pPr lvl="0" fontAlgn="base">
              <a:spcBef>
                <a:spcPct val="0"/>
              </a:spcBef>
              <a:spcAft>
                <a:spcPct val="0"/>
              </a:spcAft>
            </a:pPr>
            <a:r>
              <a:rPr kumimoji="0" lang="ru-RU" b="0" i="0" u="none" strike="noStrike" cap="none" normalizeH="0" baseline="0" dirty="0" smtClean="0">
                <a:ln>
                  <a:noFill/>
                </a:ln>
                <a:solidFill>
                  <a:schemeClr val="accent2">
                    <a:lumMod val="40000"/>
                    <a:lumOff val="60000"/>
                  </a:schemeClr>
                </a:solidFill>
                <a:effectLst/>
                <a:latin typeface="Arial" charset="0"/>
              </a:rPr>
              <a:t>Демонстрационный эксперимент</a:t>
            </a:r>
            <a:endParaRPr kumimoji="0" lang="ru-RU" sz="1200" b="0" i="0" u="none" strike="noStrike" cap="none" normalizeH="0" baseline="0" dirty="0" smtClean="0">
              <a:ln>
                <a:noFill/>
              </a:ln>
              <a:solidFill>
                <a:schemeClr val="accent2">
                  <a:lumMod val="40000"/>
                  <a:lumOff val="60000"/>
                </a:schemeClr>
              </a:solidFill>
              <a:effectLst/>
              <a:latin typeface="Arial" charset="0"/>
            </a:endParaRPr>
          </a:p>
        </p:txBody>
      </p:sp>
      <p:sp>
        <p:nvSpPr>
          <p:cNvPr id="51204" name="Rectangle 4"/>
          <p:cNvSpPr>
            <a:spLocks noChangeArrowheads="1"/>
          </p:cNvSpPr>
          <p:nvPr/>
        </p:nvSpPr>
        <p:spPr bwMode="auto">
          <a:xfrm>
            <a:off x="4000496" y="1071546"/>
            <a:ext cx="4643470" cy="4855090"/>
          </a:xfrm>
          <a:prstGeom prst="rect">
            <a:avLst/>
          </a:prstGeom>
          <a:noFill/>
          <a:ln w="9525">
            <a:noFill/>
            <a:miter lim="800000"/>
            <a:headEnd/>
            <a:tailEnd/>
          </a:ln>
          <a:effectLst/>
        </p:spPr>
        <p:txBody>
          <a:bodyPr vert="horz" wrap="square" lIns="0" tIns="133308" rIns="0" bIns="133308"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ru-RU" sz="1800" b="0" i="0" u="none" strike="noStrike" cap="none" normalizeH="0" baseline="0" dirty="0" smtClean="0">
              <a:ln>
                <a:noFill/>
              </a:ln>
              <a:solidFill>
                <a:schemeClr val="tx1"/>
              </a:solidFill>
              <a:effectLst/>
              <a:latin typeface="Arial" charset="0"/>
            </a:endParaRPr>
          </a:p>
          <a:p>
            <a:pPr marL="0" marR="0" lvl="0" indent="0" algn="l" defTabSz="914400" rtl="0" eaLnBrk="1" fontAlgn="base" latinLnBrk="0" hangingPunct="1">
              <a:lnSpc>
                <a:spcPct val="100000"/>
              </a:lnSpc>
              <a:spcBef>
                <a:spcPct val="0"/>
              </a:spcBef>
              <a:spcAft>
                <a:spcPct val="0"/>
              </a:spcAft>
              <a:buClrTx/>
              <a:buSzTx/>
              <a:buFontTx/>
              <a:buChar char="•"/>
              <a:tabLst/>
            </a:pPr>
            <a:r>
              <a:rPr kumimoji="0" lang="ru-RU" sz="2000" b="0" i="0" u="none" strike="noStrike" cap="none" normalizeH="0" baseline="0" dirty="0" smtClean="0">
                <a:ln>
                  <a:noFill/>
                </a:ln>
                <a:solidFill>
                  <a:schemeClr val="accent2">
                    <a:lumMod val="60000"/>
                    <a:lumOff val="40000"/>
                  </a:schemeClr>
                </a:solidFill>
                <a:effectLst/>
                <a:latin typeface="Arial" charset="0"/>
              </a:rPr>
              <a:t>На дорожку качения подшипника при помощи граверной фрезы нанесен дефект. Следует отметить, что дефекты моделируются «с запасом» по величине, т. е. в разы больше тех, которые могут появиться на поверхности детали при реальной эксплуатации. Такой дефект является концентратором и может привести к разрушению детали. </a:t>
            </a:r>
          </a:p>
          <a:p>
            <a:pPr marL="0" marR="0" lvl="0" indent="0" algn="l" defTabSz="914400" rtl="0" eaLnBrk="1" fontAlgn="base" latinLnBrk="0" hangingPunct="1">
              <a:lnSpc>
                <a:spcPct val="100000"/>
              </a:lnSpc>
              <a:spcBef>
                <a:spcPct val="0"/>
              </a:spcBef>
              <a:spcAft>
                <a:spcPct val="0"/>
              </a:spcAft>
              <a:buClrTx/>
              <a:buSzTx/>
              <a:buFontTx/>
              <a:buChar char="•"/>
              <a:tabLst/>
            </a:pPr>
            <a:r>
              <a:rPr kumimoji="0" lang="ru-RU" sz="2000" b="0" i="0" u="none" strike="noStrike" cap="none" normalizeH="0" baseline="0" dirty="0" smtClean="0">
                <a:ln>
                  <a:noFill/>
                </a:ln>
                <a:solidFill>
                  <a:schemeClr val="accent2">
                    <a:lumMod val="60000"/>
                    <a:lumOff val="40000"/>
                  </a:schemeClr>
                </a:solidFill>
                <a:effectLst/>
                <a:latin typeface="Arial" charset="0"/>
              </a:rPr>
              <a:t>В подшипник закладывается смазка «XADO Ремонтная», предназначенная для узлов с сильным (до 80 %) износом. </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5572132" y="785794"/>
            <a:ext cx="3214710" cy="5632311"/>
          </a:xfrm>
          <a:prstGeom prst="rect">
            <a:avLst/>
          </a:prstGeom>
        </p:spPr>
        <p:txBody>
          <a:bodyPr wrap="square">
            <a:spAutoFit/>
          </a:bodyPr>
          <a:lstStyle/>
          <a:p>
            <a:r>
              <a:rPr lang="ru-RU" sz="2400" dirty="0" smtClean="0">
                <a:solidFill>
                  <a:schemeClr val="accent2">
                    <a:lumMod val="60000"/>
                    <a:lumOff val="40000"/>
                  </a:schemeClr>
                </a:solidFill>
              </a:rPr>
              <a:t>Фрагмент дорожки подшипника. Исходная заводская поверхность шероховатая, с глубокими следами от шлифовального инструмента. В центре специально нанесенный для испытаний точечный дефект (кратер) размером более 0,5 мм в диаметре и глубиной до 0,7 мм.</a:t>
            </a:r>
            <a:endParaRPr lang="ru-RU" sz="2400" dirty="0">
              <a:solidFill>
                <a:schemeClr val="accent2">
                  <a:lumMod val="60000"/>
                  <a:lumOff val="40000"/>
                </a:schemeClr>
              </a:solidFill>
            </a:endParaRPr>
          </a:p>
        </p:txBody>
      </p:sp>
      <p:pic>
        <p:nvPicPr>
          <p:cNvPr id="52227" name="Picture 3" descr="http://xado.info/image/data/zadir-011.png"/>
          <p:cNvPicPr>
            <a:picLocks noChangeAspect="1" noChangeArrowheads="1"/>
          </p:cNvPicPr>
          <p:nvPr/>
        </p:nvPicPr>
        <p:blipFill>
          <a:blip r:embed="rId2" cstate="print"/>
          <a:srcRect/>
          <a:stretch>
            <a:fillRect/>
          </a:stretch>
        </p:blipFill>
        <p:spPr bwMode="auto">
          <a:xfrm>
            <a:off x="428596" y="500042"/>
            <a:ext cx="5072098" cy="5929354"/>
          </a:xfrm>
          <a:prstGeom prst="rect">
            <a:avLst/>
          </a:prstGeom>
          <a:noFill/>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ChangeArrowheads="1"/>
          </p:cNvSpPr>
          <p:nvPr/>
        </p:nvSpPr>
        <p:spPr bwMode="auto">
          <a:xfrm>
            <a:off x="4429124" y="0"/>
            <a:ext cx="4429156" cy="6990006"/>
          </a:xfrm>
          <a:prstGeom prst="rect">
            <a:avLst/>
          </a:prstGeom>
          <a:noFill/>
          <a:ln w="9525">
            <a:noFill/>
            <a:miter lim="800000"/>
            <a:headEnd/>
            <a:tailEnd/>
          </a:ln>
          <a:effectLst/>
        </p:spPr>
        <p:txBody>
          <a:bodyPr vert="horz" wrap="square" lIns="0" tIns="580842" rIns="0" bIns="580842"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ru-RU" sz="1800" b="0" i="0" u="none" strike="noStrike" cap="none" normalizeH="0" baseline="0" dirty="0" smtClean="0">
              <a:ln>
                <a:noFill/>
              </a:ln>
              <a:solidFill>
                <a:schemeClr val="tx1"/>
              </a:solidFill>
              <a:effectLst/>
              <a:latin typeface="Arial" charset="0"/>
            </a:endParaRPr>
          </a:p>
          <a:p>
            <a:pPr marL="0" marR="0" lvl="0" indent="0" algn="l" defTabSz="914400" rtl="0" eaLnBrk="1" fontAlgn="base" latinLnBrk="0" hangingPunct="1">
              <a:lnSpc>
                <a:spcPct val="100000"/>
              </a:lnSpc>
              <a:spcBef>
                <a:spcPct val="0"/>
              </a:spcBef>
              <a:spcAft>
                <a:spcPct val="0"/>
              </a:spcAft>
              <a:buClrTx/>
              <a:buSzTx/>
              <a:buFontTx/>
              <a:buChar char="•"/>
              <a:tabLst/>
            </a:pPr>
            <a:r>
              <a:rPr kumimoji="0" lang="ru-RU" sz="2400" b="0" i="0" u="none" strike="noStrike" cap="none" normalizeH="0" baseline="0" dirty="0" smtClean="0">
                <a:ln>
                  <a:noFill/>
                </a:ln>
                <a:solidFill>
                  <a:schemeClr val="accent2">
                    <a:lumMod val="40000"/>
                    <a:lumOff val="60000"/>
                  </a:schemeClr>
                </a:solidFill>
                <a:effectLst/>
                <a:latin typeface="Arial" charset="0"/>
              </a:rPr>
              <a:t>Работающий подшипник со смазкой нагружается на специальной установке силой 8000 Н при частоте вращения 1000 об/мин в течение 15 мин.</a:t>
            </a:r>
            <a:br>
              <a:rPr kumimoji="0" lang="ru-RU" sz="2400" b="0" i="0" u="none" strike="noStrike" cap="none" normalizeH="0" baseline="0" dirty="0" smtClean="0">
                <a:ln>
                  <a:noFill/>
                </a:ln>
                <a:solidFill>
                  <a:schemeClr val="accent2">
                    <a:lumMod val="40000"/>
                    <a:lumOff val="60000"/>
                  </a:schemeClr>
                </a:solidFill>
                <a:effectLst/>
                <a:latin typeface="Arial" charset="0"/>
              </a:rPr>
            </a:br>
            <a:r>
              <a:rPr kumimoji="0" lang="ru-RU" sz="2400" b="0" i="0" u="none" strike="noStrike" cap="none" normalizeH="0" baseline="0" dirty="0" smtClean="0">
                <a:ln>
                  <a:noFill/>
                </a:ln>
                <a:solidFill>
                  <a:schemeClr val="accent2">
                    <a:lumMod val="40000"/>
                    <a:lumOff val="60000"/>
                  </a:schemeClr>
                </a:solidFill>
                <a:effectLst/>
                <a:latin typeface="Arial" charset="0"/>
              </a:rPr>
              <a:t>Во время работы подшипника происходит собственно </a:t>
            </a:r>
            <a:r>
              <a:rPr kumimoji="0" lang="ru-RU" sz="2400" b="0" i="0" u="none" strike="noStrike" cap="none" normalizeH="0" baseline="0" dirty="0" err="1" smtClean="0">
                <a:ln>
                  <a:noFill/>
                </a:ln>
                <a:solidFill>
                  <a:schemeClr val="accent2">
                    <a:lumMod val="40000"/>
                    <a:lumOff val="60000"/>
                  </a:schemeClr>
                </a:solidFill>
                <a:effectLst/>
                <a:latin typeface="Arial" charset="0"/>
              </a:rPr>
              <a:t>ревитализация</a:t>
            </a:r>
            <a:r>
              <a:rPr kumimoji="0" lang="ru-RU" sz="2400" b="0" i="0" u="none" strike="noStrike" cap="none" normalizeH="0" baseline="0" dirty="0" smtClean="0">
                <a:ln>
                  <a:noFill/>
                </a:ln>
                <a:solidFill>
                  <a:schemeClr val="accent2">
                    <a:lumMod val="40000"/>
                    <a:lumOff val="60000"/>
                  </a:schemeClr>
                </a:solidFill>
                <a:effectLst/>
                <a:latin typeface="Arial" charset="0"/>
              </a:rPr>
              <a:t> — устранение дефекта на поверхности трения путем формирования защитного металлокерамического покрытия. Результат эксперимента иллюстрируют фотографии</a:t>
            </a:r>
            <a:r>
              <a:rPr kumimoji="0" lang="ru-RU" sz="1800" b="0" i="0" u="none" strike="noStrike" cap="none" normalizeH="0" baseline="0" dirty="0" smtClean="0">
                <a:ln>
                  <a:noFill/>
                </a:ln>
                <a:solidFill>
                  <a:schemeClr val="accent2">
                    <a:lumMod val="40000"/>
                    <a:lumOff val="60000"/>
                  </a:schemeClr>
                </a:solidFill>
                <a:effectLst/>
                <a:latin typeface="Arial" charset="0"/>
              </a:rPr>
              <a:t>. </a:t>
            </a:r>
          </a:p>
        </p:txBody>
      </p:sp>
      <p:pic>
        <p:nvPicPr>
          <p:cNvPr id="53253" name="Picture 5" descr="http://xado.info/image/data/zadir-02.png"/>
          <p:cNvPicPr>
            <a:picLocks noChangeAspect="1" noChangeArrowheads="1"/>
          </p:cNvPicPr>
          <p:nvPr/>
        </p:nvPicPr>
        <p:blipFill>
          <a:blip r:embed="rId2" cstate="print"/>
          <a:srcRect/>
          <a:stretch>
            <a:fillRect/>
          </a:stretch>
        </p:blipFill>
        <p:spPr bwMode="auto">
          <a:xfrm>
            <a:off x="0" y="1571612"/>
            <a:ext cx="4214810" cy="3500462"/>
          </a:xfrm>
          <a:prstGeom prst="rect">
            <a:avLst/>
          </a:prstGeom>
          <a:noFill/>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5214942" y="214290"/>
            <a:ext cx="3643338" cy="5632311"/>
          </a:xfrm>
          <a:prstGeom prst="rect">
            <a:avLst/>
          </a:prstGeom>
        </p:spPr>
        <p:txBody>
          <a:bodyPr wrap="square">
            <a:spAutoFit/>
          </a:bodyPr>
          <a:lstStyle/>
          <a:p>
            <a:r>
              <a:rPr lang="ru-RU" sz="2000" dirty="0" smtClean="0">
                <a:solidFill>
                  <a:schemeClr val="accent2">
                    <a:lumMod val="60000"/>
                    <a:lumOff val="40000"/>
                  </a:schemeClr>
                </a:solidFill>
              </a:rPr>
              <a:t>Тот же участок подшипника после 15 мин работы под нагрузкой на смазке «XADO Ремонтная». Поверхность модифицирована металлокерамикой, зеркальная, гладкая. Следы от заводской шлифовки полностью исчезли. По границе кратера образовались наплывы, напоминающие снежные переметы по краям оврага. Отчетливо видно, что устранение дефекта происходит в направлении от краев к центру, постепенно заполняя его.</a:t>
            </a:r>
            <a:endParaRPr lang="ru-RU" sz="2000" dirty="0">
              <a:solidFill>
                <a:schemeClr val="accent2">
                  <a:lumMod val="60000"/>
                  <a:lumOff val="40000"/>
                </a:schemeClr>
              </a:solidFill>
            </a:endParaRPr>
          </a:p>
        </p:txBody>
      </p:sp>
      <p:pic>
        <p:nvPicPr>
          <p:cNvPr id="54275" name="Picture 3" descr="http://xado.info/image/data/zadir-022.png"/>
          <p:cNvPicPr>
            <a:picLocks noChangeAspect="1" noChangeArrowheads="1"/>
          </p:cNvPicPr>
          <p:nvPr/>
        </p:nvPicPr>
        <p:blipFill>
          <a:blip r:embed="rId2" cstate="print"/>
          <a:srcRect/>
          <a:stretch>
            <a:fillRect/>
          </a:stretch>
        </p:blipFill>
        <p:spPr bwMode="auto">
          <a:xfrm>
            <a:off x="285720" y="357166"/>
            <a:ext cx="4714908" cy="6000792"/>
          </a:xfrm>
          <a:prstGeom prst="rect">
            <a:avLst/>
          </a:prstGeom>
          <a:noFill/>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14282" y="285729"/>
            <a:ext cx="8643998" cy="461665"/>
          </a:xfrm>
          <a:prstGeom prst="rect">
            <a:avLst/>
          </a:prstGeom>
        </p:spPr>
        <p:txBody>
          <a:bodyPr wrap="square">
            <a:spAutoFit/>
          </a:bodyPr>
          <a:lstStyle/>
          <a:p>
            <a:r>
              <a:rPr lang="ru-RU" b="1" dirty="0" smtClean="0"/>
              <a:t>                  </a:t>
            </a:r>
            <a:r>
              <a:rPr lang="ru-RU" sz="2400" b="1" dirty="0" smtClean="0">
                <a:solidFill>
                  <a:schemeClr val="accent2"/>
                </a:solidFill>
              </a:rPr>
              <a:t>ОБЛАСТЬ ПРИМЕНЕНИЯ РЕВИТАЛИЗАНТА</a:t>
            </a:r>
            <a:endParaRPr lang="ru-RU" sz="2400" b="1" dirty="0">
              <a:solidFill>
                <a:schemeClr val="accent2"/>
              </a:solidFill>
            </a:endParaRPr>
          </a:p>
        </p:txBody>
      </p:sp>
      <p:sp>
        <p:nvSpPr>
          <p:cNvPr id="3" name="Прямоугольник 2"/>
          <p:cNvSpPr/>
          <p:nvPr/>
        </p:nvSpPr>
        <p:spPr>
          <a:xfrm>
            <a:off x="428596" y="857233"/>
            <a:ext cx="8429684" cy="4708981"/>
          </a:xfrm>
          <a:prstGeom prst="rect">
            <a:avLst/>
          </a:prstGeom>
        </p:spPr>
        <p:txBody>
          <a:bodyPr wrap="square">
            <a:spAutoFit/>
          </a:bodyPr>
          <a:lstStyle/>
          <a:p>
            <a:r>
              <a:rPr lang="ru-RU" sz="4800" b="1" dirty="0" err="1" smtClean="0">
                <a:solidFill>
                  <a:schemeClr val="accent2">
                    <a:lumMod val="75000"/>
                  </a:schemeClr>
                </a:solidFill>
              </a:rPr>
              <a:t>Ревитализант</a:t>
            </a:r>
            <a:r>
              <a:rPr lang="ru-RU" sz="4800" b="1" dirty="0" smtClean="0">
                <a:solidFill>
                  <a:schemeClr val="accent2">
                    <a:lumMod val="75000"/>
                  </a:schemeClr>
                </a:solidFill>
              </a:rPr>
              <a:t>  </a:t>
            </a:r>
            <a:r>
              <a:rPr lang="ru-RU" sz="2800" dirty="0" smtClean="0">
                <a:solidFill>
                  <a:schemeClr val="tx2">
                    <a:lumMod val="75000"/>
                  </a:schemeClr>
                </a:solidFill>
              </a:rPr>
              <a:t>используется в любых механизмах, где есть трущиеся металлические детали и смазочная среда между ними.   </a:t>
            </a:r>
            <a:br>
              <a:rPr lang="ru-RU" sz="2800" dirty="0" smtClean="0">
                <a:solidFill>
                  <a:schemeClr val="tx2">
                    <a:lumMod val="75000"/>
                  </a:schemeClr>
                </a:solidFill>
              </a:rPr>
            </a:br>
            <a:r>
              <a:rPr lang="ru-RU" sz="2800" dirty="0" smtClean="0">
                <a:solidFill>
                  <a:schemeClr val="tx2">
                    <a:lumMod val="75000"/>
                  </a:schemeClr>
                </a:solidFill>
              </a:rPr>
              <a:t>Процесс формирования металлокерамического покрытия, который называется </a:t>
            </a:r>
            <a:r>
              <a:rPr lang="ru-RU" sz="2800" dirty="0" err="1" smtClean="0">
                <a:solidFill>
                  <a:schemeClr val="accent2">
                    <a:lumMod val="75000"/>
                  </a:schemeClr>
                </a:solidFill>
              </a:rPr>
              <a:t>ревитализация</a:t>
            </a:r>
            <a:r>
              <a:rPr lang="ru-RU" sz="2800" dirty="0" smtClean="0">
                <a:solidFill>
                  <a:schemeClr val="accent2">
                    <a:lumMod val="75000"/>
                  </a:schemeClr>
                </a:solidFill>
              </a:rPr>
              <a:t>, </a:t>
            </a:r>
            <a:r>
              <a:rPr lang="ru-RU" sz="2800" dirty="0" smtClean="0">
                <a:solidFill>
                  <a:schemeClr val="tx2">
                    <a:lumMod val="75000"/>
                  </a:schemeClr>
                </a:solidFill>
              </a:rPr>
              <a:t>основывается на физико-химическом взаимодействии поверхностей деталей на пятнах фактического контакта при трении в присутствии </a:t>
            </a:r>
            <a:r>
              <a:rPr lang="ru-RU" sz="2800" dirty="0" err="1" smtClean="0">
                <a:solidFill>
                  <a:schemeClr val="tx2">
                    <a:lumMod val="75000"/>
                  </a:schemeClr>
                </a:solidFill>
              </a:rPr>
              <a:t>ревитализанта</a:t>
            </a:r>
            <a:r>
              <a:rPr lang="ru-RU" sz="2800" dirty="0" smtClean="0">
                <a:solidFill>
                  <a:schemeClr val="tx2">
                    <a:lumMod val="75000"/>
                  </a:schemeClr>
                </a:solidFill>
              </a:rPr>
              <a:t> при граничном или смешанном режиме смазки.</a:t>
            </a:r>
            <a:endParaRPr lang="ru-RU" sz="2800" dirty="0">
              <a:solidFill>
                <a:schemeClr val="tx2">
                  <a:lumMod val="75000"/>
                </a:schemeClr>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p:txBody>
          <a:bodyPr/>
          <a:lstStyle/>
          <a:p>
            <a:r>
              <a:rPr lang="ru-RU" sz="4000" dirty="0" err="1" smtClean="0"/>
              <a:t>Ревитализация</a:t>
            </a:r>
            <a:r>
              <a:rPr lang="ru-RU" sz="4000" dirty="0" smtClean="0"/>
              <a:t> </a:t>
            </a:r>
            <a:r>
              <a:rPr lang="ru-RU" sz="4000" i="1" dirty="0" smtClean="0"/>
              <a:t>(</a:t>
            </a:r>
            <a:r>
              <a:rPr lang="ru-RU" sz="4000" i="1" dirty="0" err="1" smtClean="0"/>
              <a:t>латин</a:t>
            </a:r>
            <a:r>
              <a:rPr lang="ru-RU" sz="4000" i="1" dirty="0" smtClean="0"/>
              <a:t>. </a:t>
            </a:r>
            <a:r>
              <a:rPr lang="ru-RU" sz="4000" i="1" dirty="0" err="1" smtClean="0"/>
              <a:t>vita</a:t>
            </a:r>
            <a:r>
              <a:rPr lang="ru-RU" sz="4000" i="1" dirty="0" smtClean="0"/>
              <a:t> — жизнь)</a:t>
            </a:r>
            <a:r>
              <a:rPr lang="ru-RU" sz="4000" dirty="0" smtClean="0"/>
              <a:t>  буквально можно толковать как «возвращение жизни».</a:t>
            </a:r>
            <a:endParaRPr lang="ru-RU" sz="4000" dirty="0"/>
          </a:p>
        </p:txBody>
      </p:sp>
      <p:sp>
        <p:nvSpPr>
          <p:cNvPr id="2" name="Заголовок 1"/>
          <p:cNvSpPr>
            <a:spLocks noGrp="1"/>
          </p:cNvSpPr>
          <p:nvPr>
            <p:ph type="ctrTitle"/>
          </p:nvPr>
        </p:nvSpPr>
        <p:spPr>
          <a:xfrm>
            <a:off x="457200" y="500042"/>
            <a:ext cx="8305800" cy="2914890"/>
          </a:xfrm>
        </p:spPr>
        <p:txBody>
          <a:bodyPr/>
          <a:lstStyle/>
          <a:p>
            <a:r>
              <a:rPr lang="ru-RU" sz="7200" dirty="0" err="1" smtClean="0">
                <a:solidFill>
                  <a:schemeClr val="bg2">
                    <a:lumMod val="60000"/>
                    <a:lumOff val="40000"/>
                  </a:schemeClr>
                </a:solidFill>
              </a:rPr>
              <a:t>Ревитализация</a:t>
            </a:r>
            <a:r>
              <a:rPr lang="ru-RU" sz="7200" dirty="0" smtClean="0">
                <a:solidFill>
                  <a:schemeClr val="bg2">
                    <a:lumMod val="60000"/>
                    <a:lumOff val="40000"/>
                  </a:schemeClr>
                </a:solidFill>
              </a:rPr>
              <a:t> — «возвращение» жизни</a:t>
            </a:r>
            <a:endParaRPr lang="ru-RU" sz="7200" dirty="0">
              <a:solidFill>
                <a:schemeClr val="bg2">
                  <a:lumMod val="60000"/>
                  <a:lumOff val="40000"/>
                </a:schemeClr>
              </a:solidFill>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642910" y="214290"/>
            <a:ext cx="8286807" cy="646331"/>
          </a:xfrm>
          <a:prstGeom prst="rect">
            <a:avLst/>
          </a:prstGeom>
        </p:spPr>
        <p:txBody>
          <a:bodyPr wrap="square">
            <a:spAutoFit/>
          </a:bodyPr>
          <a:lstStyle/>
          <a:p>
            <a:r>
              <a:rPr lang="ru-RU" sz="3600" b="1" dirty="0" smtClean="0"/>
              <a:t>           </a:t>
            </a:r>
            <a:r>
              <a:rPr lang="ru-RU" sz="3600" b="1" dirty="0" smtClean="0">
                <a:solidFill>
                  <a:schemeClr val="accent2"/>
                </a:solidFill>
              </a:rPr>
              <a:t>ОСНОВЫЕ РЕЗУЛЬТАТЫ</a:t>
            </a:r>
            <a:endParaRPr lang="ru-RU" sz="3600" b="1" dirty="0">
              <a:solidFill>
                <a:schemeClr val="accent2"/>
              </a:solidFill>
            </a:endParaRPr>
          </a:p>
        </p:txBody>
      </p:sp>
      <p:sp>
        <p:nvSpPr>
          <p:cNvPr id="3" name="Прямоугольник 2"/>
          <p:cNvSpPr/>
          <p:nvPr/>
        </p:nvSpPr>
        <p:spPr>
          <a:xfrm>
            <a:off x="785786" y="928670"/>
            <a:ext cx="8072494" cy="2554545"/>
          </a:xfrm>
          <a:prstGeom prst="rect">
            <a:avLst/>
          </a:prstGeom>
        </p:spPr>
        <p:txBody>
          <a:bodyPr wrap="square">
            <a:spAutoFit/>
          </a:bodyPr>
          <a:lstStyle/>
          <a:p>
            <a:r>
              <a:rPr lang="ru-RU" sz="3200" dirty="0" smtClean="0">
                <a:solidFill>
                  <a:schemeClr val="tx2">
                    <a:lumMod val="90000"/>
                  </a:schemeClr>
                </a:solidFill>
              </a:rPr>
              <a:t>Основными результатами модификации являются: </a:t>
            </a:r>
            <a:r>
              <a:rPr lang="ru-RU" sz="3200" dirty="0" smtClean="0">
                <a:solidFill>
                  <a:schemeClr val="accent2">
                    <a:lumMod val="60000"/>
                    <a:lumOff val="40000"/>
                  </a:schemeClr>
                </a:solidFill>
              </a:rPr>
              <a:t>упрочнение, улучшение </a:t>
            </a:r>
            <a:r>
              <a:rPr lang="ru-RU" sz="3200" dirty="0" err="1" smtClean="0">
                <a:solidFill>
                  <a:schemeClr val="accent2">
                    <a:lumMod val="60000"/>
                    <a:lumOff val="40000"/>
                  </a:schemeClr>
                </a:solidFill>
              </a:rPr>
              <a:t>противоизносных</a:t>
            </a:r>
            <a:r>
              <a:rPr lang="ru-RU" sz="3200" dirty="0" smtClean="0">
                <a:solidFill>
                  <a:schemeClr val="accent2">
                    <a:lumMod val="60000"/>
                    <a:lumOff val="40000"/>
                  </a:schemeClr>
                </a:solidFill>
              </a:rPr>
              <a:t> свойств, восстановление изношенных поверхностей.</a:t>
            </a:r>
            <a:endParaRPr lang="ru-RU" sz="3200" dirty="0">
              <a:solidFill>
                <a:schemeClr val="accent2">
                  <a:lumMod val="60000"/>
                  <a:lumOff val="40000"/>
                </a:schemeClr>
              </a:solidFill>
            </a:endParaRPr>
          </a:p>
        </p:txBody>
      </p:sp>
      <p:sp>
        <p:nvSpPr>
          <p:cNvPr id="4" name="Прямоугольник 3"/>
          <p:cNvSpPr/>
          <p:nvPr/>
        </p:nvSpPr>
        <p:spPr>
          <a:xfrm>
            <a:off x="785786" y="3643314"/>
            <a:ext cx="8072494" cy="2554545"/>
          </a:xfrm>
          <a:prstGeom prst="rect">
            <a:avLst/>
          </a:prstGeom>
        </p:spPr>
        <p:txBody>
          <a:bodyPr wrap="square">
            <a:spAutoFit/>
          </a:bodyPr>
          <a:lstStyle/>
          <a:p>
            <a:r>
              <a:rPr lang="ru-RU" sz="3200" dirty="0" smtClean="0">
                <a:solidFill>
                  <a:schemeClr val="tx2">
                    <a:lumMod val="50000"/>
                  </a:schemeClr>
                </a:solidFill>
              </a:rPr>
              <a:t>Вследствие модификации трущихся поверхностей происходит улучшение эксплуатационных параметров работы механизмов, в первую очередь, </a:t>
            </a:r>
            <a:r>
              <a:rPr lang="ru-RU" sz="3200" dirty="0" err="1" smtClean="0">
                <a:solidFill>
                  <a:schemeClr val="tx2">
                    <a:lumMod val="50000"/>
                  </a:schemeClr>
                </a:solidFill>
              </a:rPr>
              <a:t>энерго</a:t>
            </a:r>
            <a:r>
              <a:rPr lang="ru-RU" sz="3200" dirty="0" smtClean="0">
                <a:solidFill>
                  <a:schemeClr val="tx2">
                    <a:lumMod val="50000"/>
                  </a:schemeClr>
                </a:solidFill>
              </a:rPr>
              <a:t>- и ресурсосбережение.</a:t>
            </a:r>
            <a:endParaRPr lang="ru-RU" sz="3200" dirty="0">
              <a:solidFill>
                <a:schemeClr val="tx2">
                  <a:lumMod val="50000"/>
                </a:schemeClr>
              </a:solidFill>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428596" y="428605"/>
            <a:ext cx="8429684" cy="5632311"/>
          </a:xfrm>
          <a:prstGeom prst="rect">
            <a:avLst/>
          </a:prstGeom>
        </p:spPr>
        <p:txBody>
          <a:bodyPr wrap="square">
            <a:spAutoFit/>
          </a:bodyPr>
          <a:lstStyle/>
          <a:p>
            <a:r>
              <a:rPr lang="ru-RU" sz="3600" dirty="0" smtClean="0">
                <a:solidFill>
                  <a:schemeClr val="accent2">
                    <a:lumMod val="75000"/>
                  </a:schemeClr>
                </a:solidFill>
              </a:rPr>
              <a:t>В частности, в двигателе внутреннего сгорания</a:t>
            </a:r>
            <a:r>
              <a:rPr lang="ru-RU" sz="3600" dirty="0" smtClean="0">
                <a:solidFill>
                  <a:schemeClr val="tx2">
                    <a:lumMod val="75000"/>
                  </a:schemeClr>
                </a:solidFill>
              </a:rPr>
              <a:t> снижается расход топлива, снижается содержание вредных веществ в выхлопных газах, увеличивается компрессия и увеличивается мощность. </a:t>
            </a:r>
            <a:r>
              <a:rPr lang="ru-RU" sz="3600" dirty="0" smtClean="0">
                <a:solidFill>
                  <a:schemeClr val="accent2">
                    <a:lumMod val="75000"/>
                  </a:schemeClr>
                </a:solidFill>
              </a:rPr>
              <a:t>Это происходит за счет </a:t>
            </a:r>
            <a:r>
              <a:rPr lang="ru-RU" sz="3600" dirty="0" smtClean="0">
                <a:solidFill>
                  <a:schemeClr val="tx2">
                    <a:lumMod val="75000"/>
                  </a:schemeClr>
                </a:solidFill>
              </a:rPr>
              <a:t>восстановления изношенных деталей, уменьшения их шероховатостей и снижения потерь на трение*.</a:t>
            </a:r>
            <a:endParaRPr lang="ru-RU" sz="3600" dirty="0">
              <a:solidFill>
                <a:schemeClr val="tx2">
                  <a:lumMod val="75000"/>
                </a:schemeClr>
              </a:solidFill>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85720" y="357167"/>
            <a:ext cx="8501122" cy="584775"/>
          </a:xfrm>
          <a:prstGeom prst="rect">
            <a:avLst/>
          </a:prstGeom>
        </p:spPr>
        <p:txBody>
          <a:bodyPr wrap="square">
            <a:spAutoFit/>
          </a:bodyPr>
          <a:lstStyle/>
          <a:p>
            <a:r>
              <a:rPr lang="ru-RU" sz="3200" b="1" dirty="0" smtClean="0">
                <a:solidFill>
                  <a:schemeClr val="accent2">
                    <a:lumMod val="60000"/>
                    <a:lumOff val="40000"/>
                  </a:schemeClr>
                </a:solidFill>
              </a:rPr>
              <a:t>  ГАРАНТИИ, СРОК ДЕЙСТВИЯ ЭФФЕКТА</a:t>
            </a:r>
            <a:endParaRPr lang="ru-RU" sz="3200" b="1" dirty="0">
              <a:solidFill>
                <a:schemeClr val="accent2">
                  <a:lumMod val="60000"/>
                  <a:lumOff val="40000"/>
                </a:schemeClr>
              </a:solidFill>
            </a:endParaRPr>
          </a:p>
        </p:txBody>
      </p:sp>
      <p:sp>
        <p:nvSpPr>
          <p:cNvPr id="3" name="Прямоугольник 2"/>
          <p:cNvSpPr/>
          <p:nvPr/>
        </p:nvSpPr>
        <p:spPr>
          <a:xfrm>
            <a:off x="285720" y="1443841"/>
            <a:ext cx="8572560" cy="4832092"/>
          </a:xfrm>
          <a:prstGeom prst="rect">
            <a:avLst/>
          </a:prstGeom>
        </p:spPr>
        <p:txBody>
          <a:bodyPr wrap="square">
            <a:spAutoFit/>
          </a:bodyPr>
          <a:lstStyle/>
          <a:p>
            <a:r>
              <a:rPr lang="ru-RU" sz="2800" dirty="0" smtClean="0">
                <a:solidFill>
                  <a:schemeClr val="tx2">
                    <a:lumMod val="75000"/>
                  </a:schemeClr>
                </a:solidFill>
              </a:rPr>
              <a:t>сохранение защитных свойств металлокерамического покрытия в автомобильных агрегатах (двигатель, трансмиссия и др.) не менее чем на 100 000 км пробега или эквивалентной часовой наработки механизма;</a:t>
            </a:r>
          </a:p>
          <a:p>
            <a:r>
              <a:rPr lang="ru-RU" sz="2800" dirty="0" smtClean="0">
                <a:solidFill>
                  <a:schemeClr val="tx2">
                    <a:lumMod val="75000"/>
                  </a:schemeClr>
                </a:solidFill>
              </a:rPr>
              <a:t>сохранение, в указанный промежуток пробега (времени) улучшенных эксплуатационных параметров механизма после применения </a:t>
            </a:r>
            <a:r>
              <a:rPr lang="ru-RU" sz="2800" b="1" dirty="0" err="1" smtClean="0">
                <a:solidFill>
                  <a:schemeClr val="accent2"/>
                </a:solidFill>
              </a:rPr>
              <a:t>ревитализанта</a:t>
            </a:r>
            <a:r>
              <a:rPr lang="ru-RU" sz="2800" dirty="0" smtClean="0">
                <a:solidFill>
                  <a:schemeClr val="tx2">
                    <a:lumMod val="75000"/>
                  </a:schemeClr>
                </a:solidFill>
              </a:rPr>
              <a:t>;</a:t>
            </a:r>
          </a:p>
          <a:p>
            <a:r>
              <a:rPr lang="ru-RU" sz="2800" dirty="0" smtClean="0">
                <a:solidFill>
                  <a:schemeClr val="tx2">
                    <a:lumMod val="75000"/>
                  </a:schemeClr>
                </a:solidFill>
              </a:rPr>
              <a:t>увеличение ресурса (срока службы) механизма обусловленного износом его деталей в 1,5 - 4 р.</a:t>
            </a:r>
            <a:endParaRPr lang="ru-RU" sz="2800" dirty="0">
              <a:solidFill>
                <a:schemeClr val="tx2">
                  <a:lumMod val="75000"/>
                </a:schemeClr>
              </a:solidFill>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152400"/>
            <a:ext cx="8229600" cy="4633922"/>
          </a:xfrm>
        </p:spPr>
        <p:txBody>
          <a:bodyPr>
            <a:normAutofit/>
          </a:bodyPr>
          <a:lstStyle/>
          <a:p>
            <a:pPr algn="ctr"/>
            <a:r>
              <a:rPr lang="ru-RU" sz="9600" b="1" dirty="0" smtClean="0">
                <a:solidFill>
                  <a:srgbClr val="FF0000"/>
                </a:solidFill>
              </a:rPr>
              <a:t>Спасибо </a:t>
            </a:r>
            <a:br>
              <a:rPr lang="ru-RU" sz="9600" b="1" dirty="0" smtClean="0">
                <a:solidFill>
                  <a:srgbClr val="FF0000"/>
                </a:solidFill>
              </a:rPr>
            </a:br>
            <a:r>
              <a:rPr lang="ru-RU" sz="9600" b="1" dirty="0" smtClean="0">
                <a:solidFill>
                  <a:srgbClr val="FF0000"/>
                </a:solidFill>
              </a:rPr>
              <a:t>за </a:t>
            </a:r>
            <a:br>
              <a:rPr lang="ru-RU" sz="9600" b="1" dirty="0" smtClean="0">
                <a:solidFill>
                  <a:srgbClr val="FF0000"/>
                </a:solidFill>
              </a:rPr>
            </a:br>
            <a:r>
              <a:rPr lang="ru-RU" sz="9600" b="1" dirty="0" smtClean="0">
                <a:solidFill>
                  <a:srgbClr val="FF0000"/>
                </a:solidFill>
              </a:rPr>
              <a:t>просмотр</a:t>
            </a:r>
            <a:endParaRPr lang="ru-RU" sz="9600" b="1" dirty="0">
              <a:solidFill>
                <a:srgbClr val="FF0000"/>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428596" y="357166"/>
            <a:ext cx="8429684" cy="2554545"/>
          </a:xfrm>
          <a:prstGeom prst="rect">
            <a:avLst/>
          </a:prstGeom>
        </p:spPr>
        <p:txBody>
          <a:bodyPr wrap="square">
            <a:spAutoFit/>
          </a:bodyPr>
          <a:lstStyle/>
          <a:p>
            <a:r>
              <a:rPr lang="ru-RU" sz="3200" dirty="0" smtClean="0">
                <a:solidFill>
                  <a:schemeClr val="tx2">
                    <a:lumMod val="75000"/>
                  </a:schemeClr>
                </a:solidFill>
              </a:rPr>
              <a:t>Открытие явления </a:t>
            </a:r>
            <a:r>
              <a:rPr lang="ru-RU" sz="3200" dirty="0" err="1" smtClean="0">
                <a:solidFill>
                  <a:schemeClr val="accent2"/>
                </a:solidFill>
              </a:rPr>
              <a:t>ревитализации</a:t>
            </a:r>
            <a:r>
              <a:rPr lang="ru-RU" sz="3200" dirty="0" smtClean="0">
                <a:solidFill>
                  <a:schemeClr val="tx2">
                    <a:lumMod val="75000"/>
                  </a:schemeClr>
                </a:solidFill>
              </a:rPr>
              <a:t> базируется на уникальных физико-химических процессах, которые при определенных условиях могут происходить в зоне трения.</a:t>
            </a:r>
            <a:endParaRPr lang="ru-RU" sz="3200" dirty="0">
              <a:solidFill>
                <a:schemeClr val="tx2">
                  <a:lumMod val="75000"/>
                </a:schemeClr>
              </a:solidFill>
            </a:endParaRPr>
          </a:p>
        </p:txBody>
      </p:sp>
      <p:sp>
        <p:nvSpPr>
          <p:cNvPr id="3" name="Прямоугольник 2"/>
          <p:cNvSpPr/>
          <p:nvPr/>
        </p:nvSpPr>
        <p:spPr>
          <a:xfrm>
            <a:off x="500034" y="3214686"/>
            <a:ext cx="8286808" cy="2554545"/>
          </a:xfrm>
          <a:prstGeom prst="rect">
            <a:avLst/>
          </a:prstGeom>
        </p:spPr>
        <p:txBody>
          <a:bodyPr wrap="square">
            <a:spAutoFit/>
          </a:bodyPr>
          <a:lstStyle/>
          <a:p>
            <a:r>
              <a:rPr lang="ru-RU" sz="3200" dirty="0" smtClean="0">
                <a:solidFill>
                  <a:schemeClr val="accent2">
                    <a:lumMod val="60000"/>
                    <a:lumOff val="40000"/>
                  </a:schemeClr>
                </a:solidFill>
              </a:rPr>
              <a:t>При работе механизма на парах трения возникают нагрузки. При </a:t>
            </a:r>
            <a:r>
              <a:rPr lang="ru-RU" sz="3200" dirty="0" err="1" smtClean="0">
                <a:solidFill>
                  <a:schemeClr val="accent2">
                    <a:lumMod val="60000"/>
                    <a:lumOff val="40000"/>
                  </a:schemeClr>
                </a:solidFill>
              </a:rPr>
              <a:t>сверхнагрузках</a:t>
            </a:r>
            <a:r>
              <a:rPr lang="ru-RU" sz="3200" dirty="0" smtClean="0">
                <a:solidFill>
                  <a:schemeClr val="accent2">
                    <a:lumMod val="60000"/>
                    <a:lumOff val="40000"/>
                  </a:schemeClr>
                </a:solidFill>
              </a:rPr>
              <a:t> выделяется избыточная тепловая энергия, направленная на разрушение — изнашивание деталей.</a:t>
            </a:r>
            <a:endParaRPr lang="ru-RU" sz="3200" dirty="0">
              <a:solidFill>
                <a:schemeClr val="accent2">
                  <a:lumMod val="60000"/>
                  <a:lumOff val="40000"/>
                </a:schemeClr>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57158" y="285728"/>
            <a:ext cx="8501122" cy="5509200"/>
          </a:xfrm>
          <a:prstGeom prst="rect">
            <a:avLst/>
          </a:prstGeom>
        </p:spPr>
        <p:txBody>
          <a:bodyPr wrap="square">
            <a:spAutoFit/>
          </a:bodyPr>
          <a:lstStyle/>
          <a:p>
            <a:r>
              <a:rPr lang="ru-RU" sz="3200" dirty="0" smtClean="0">
                <a:solidFill>
                  <a:schemeClr val="accent2">
                    <a:lumMod val="60000"/>
                    <a:lumOff val="40000"/>
                  </a:schemeClr>
                </a:solidFill>
              </a:rPr>
              <a:t>Если же внести в зону трения уникальный строительный материал — </a:t>
            </a:r>
            <a:r>
              <a:rPr lang="ru-RU" sz="3200" b="1" dirty="0" err="1" smtClean="0">
                <a:solidFill>
                  <a:schemeClr val="bg2">
                    <a:lumMod val="40000"/>
                    <a:lumOff val="60000"/>
                  </a:schemeClr>
                </a:solidFill>
              </a:rPr>
              <a:t>ревитализант</a:t>
            </a:r>
            <a:r>
              <a:rPr lang="ru-RU" sz="3200" dirty="0" smtClean="0">
                <a:solidFill>
                  <a:schemeClr val="accent2">
                    <a:lumMod val="60000"/>
                    <a:lumOff val="40000"/>
                  </a:schemeClr>
                </a:solidFill>
              </a:rPr>
              <a:t>, то он отбирает на себя избыточную энергию и использует ее для создания нового покрытия; таким образом, в перегруженной зоне создаются условия, при которых энергетически более выгодно строить новое, а не разрушать старое, т. е. знак меняется с «минуса» на «плюс». Энергия разрушения превращается в энергию созидания!</a:t>
            </a:r>
            <a:endParaRPr lang="ru-RU" sz="3200" dirty="0">
              <a:solidFill>
                <a:schemeClr val="accent2">
                  <a:lumMod val="60000"/>
                  <a:lumOff val="40000"/>
                </a:schemeClr>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sz="quarter" idx="1"/>
          </p:nvPr>
        </p:nvSpPr>
        <p:spPr>
          <a:xfrm>
            <a:off x="214282" y="500042"/>
            <a:ext cx="6248400" cy="5715000"/>
          </a:xfrm>
        </p:spPr>
        <p:txBody>
          <a:bodyPr>
            <a:normAutofit/>
          </a:bodyPr>
          <a:lstStyle/>
          <a:p>
            <a:pPr lvl="4"/>
            <a:endParaRPr lang="ru-RU" sz="1800" dirty="0">
              <a:solidFill>
                <a:schemeClr val="tx2">
                  <a:lumMod val="75000"/>
                </a:schemeClr>
              </a:solidFill>
            </a:endParaRPr>
          </a:p>
        </p:txBody>
      </p:sp>
      <p:sp>
        <p:nvSpPr>
          <p:cNvPr id="3" name="Текст 2"/>
          <p:cNvSpPr>
            <a:spLocks noGrp="1"/>
          </p:cNvSpPr>
          <p:nvPr>
            <p:ph type="body" idx="2"/>
          </p:nvPr>
        </p:nvSpPr>
        <p:spPr>
          <a:xfrm>
            <a:off x="6500826" y="1571612"/>
            <a:ext cx="2357454" cy="3733800"/>
          </a:xfrm>
        </p:spPr>
        <p:txBody>
          <a:bodyPr>
            <a:normAutofit fontScale="25000" lnSpcReduction="20000"/>
          </a:bodyPr>
          <a:lstStyle/>
          <a:p>
            <a:r>
              <a:rPr lang="ru-RU" sz="6400" dirty="0" smtClean="0">
                <a:solidFill>
                  <a:schemeClr val="tx2">
                    <a:lumMod val="75000"/>
                  </a:schemeClr>
                </a:solidFill>
              </a:rPr>
              <a:t>Для возникновения дефекта достаточно царапины или скола от твердых посторонних частиц (пыли, грязи, стружки). На их месте возникает зона аномальной поверхностной активности. Атомы металла здесь имеют </a:t>
            </a:r>
            <a:r>
              <a:rPr lang="ru-RU" sz="6400" dirty="0" err="1" smtClean="0">
                <a:solidFill>
                  <a:schemeClr val="tx2">
                    <a:lumMod val="75000"/>
                  </a:schemeClr>
                </a:solidFill>
              </a:rPr>
              <a:t>нескомпенсированные</a:t>
            </a:r>
            <a:r>
              <a:rPr lang="ru-RU" sz="6400" dirty="0" smtClean="0">
                <a:solidFill>
                  <a:schemeClr val="tx2">
                    <a:lumMod val="75000"/>
                  </a:schemeClr>
                </a:solidFill>
              </a:rPr>
              <a:t> связи и при увеличении нагрузки их легко «раскачать» и оторвать от матрицы. Металл начинает уходить в стружку.</a:t>
            </a:r>
          </a:p>
          <a:p>
            <a:endParaRPr lang="ru-RU" dirty="0"/>
          </a:p>
        </p:txBody>
      </p:sp>
      <p:sp>
        <p:nvSpPr>
          <p:cNvPr id="4" name="Заголовок 3"/>
          <p:cNvSpPr>
            <a:spLocks noGrp="1"/>
          </p:cNvSpPr>
          <p:nvPr>
            <p:ph type="title"/>
          </p:nvPr>
        </p:nvSpPr>
        <p:spPr>
          <a:xfrm>
            <a:off x="6572264" y="428604"/>
            <a:ext cx="2571736" cy="1066800"/>
          </a:xfrm>
        </p:spPr>
        <p:txBody>
          <a:bodyPr>
            <a:normAutofit/>
          </a:bodyPr>
          <a:lstStyle/>
          <a:p>
            <a:r>
              <a:rPr lang="ru-RU" sz="2000" dirty="0" smtClean="0">
                <a:solidFill>
                  <a:schemeClr val="accent2"/>
                </a:solidFill>
              </a:rPr>
              <a:t>Износ рабочей поверхности</a:t>
            </a:r>
            <a:r>
              <a:rPr lang="ru-RU" sz="2000" dirty="0" smtClean="0"/>
              <a:t/>
            </a:r>
            <a:br>
              <a:rPr lang="ru-RU" sz="2000" dirty="0" smtClean="0"/>
            </a:br>
            <a:endParaRPr lang="ru-RU" sz="2000" dirty="0"/>
          </a:p>
        </p:txBody>
      </p:sp>
      <p:pic>
        <p:nvPicPr>
          <p:cNvPr id="23554" name="Picture 2" descr="http://xado.info/image/data/img-info7.jpg"/>
          <p:cNvPicPr>
            <a:picLocks noChangeAspect="1" noChangeArrowheads="1"/>
          </p:cNvPicPr>
          <p:nvPr/>
        </p:nvPicPr>
        <p:blipFill>
          <a:blip r:embed="rId2" cstate="print"/>
          <a:srcRect/>
          <a:stretch>
            <a:fillRect/>
          </a:stretch>
        </p:blipFill>
        <p:spPr bwMode="auto">
          <a:xfrm>
            <a:off x="214282" y="428604"/>
            <a:ext cx="6143668" cy="5786478"/>
          </a:xfrm>
          <a:prstGeom prst="rect">
            <a:avLst/>
          </a:prstGeom>
          <a:noFill/>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215074" y="285728"/>
            <a:ext cx="2471726" cy="714380"/>
          </a:xfrm>
        </p:spPr>
        <p:txBody>
          <a:bodyPr/>
          <a:lstStyle/>
          <a:p>
            <a:r>
              <a:rPr lang="ru-RU" dirty="0" smtClean="0">
                <a:solidFill>
                  <a:schemeClr val="accent2"/>
                </a:solidFill>
              </a:rPr>
              <a:t>Начало </a:t>
            </a:r>
            <a:r>
              <a:rPr lang="ru-RU" dirty="0" err="1" smtClean="0">
                <a:solidFill>
                  <a:schemeClr val="accent2"/>
                </a:solidFill>
              </a:rPr>
              <a:t>ревитализации</a:t>
            </a:r>
            <a:endParaRPr lang="ru-RU" dirty="0">
              <a:solidFill>
                <a:schemeClr val="accent2"/>
              </a:solidFill>
            </a:endParaRPr>
          </a:p>
        </p:txBody>
      </p:sp>
      <p:sp>
        <p:nvSpPr>
          <p:cNvPr id="3" name="Рисунок 2"/>
          <p:cNvSpPr>
            <a:spLocks noGrp="1"/>
          </p:cNvSpPr>
          <p:nvPr>
            <p:ph type="pic" idx="1"/>
          </p:nvPr>
        </p:nvSpPr>
        <p:spPr>
          <a:xfrm>
            <a:off x="642910" y="428604"/>
            <a:ext cx="5234014" cy="5562600"/>
          </a:xfrm>
        </p:spPr>
      </p:sp>
      <p:sp>
        <p:nvSpPr>
          <p:cNvPr id="4" name="Текст 3"/>
          <p:cNvSpPr>
            <a:spLocks noGrp="1"/>
          </p:cNvSpPr>
          <p:nvPr>
            <p:ph type="body" sz="half" idx="2"/>
          </p:nvPr>
        </p:nvSpPr>
        <p:spPr>
          <a:xfrm>
            <a:off x="6143636" y="1285860"/>
            <a:ext cx="2543164" cy="4733940"/>
          </a:xfrm>
        </p:spPr>
        <p:txBody>
          <a:bodyPr>
            <a:noAutofit/>
          </a:bodyPr>
          <a:lstStyle/>
          <a:p>
            <a:r>
              <a:rPr lang="ru-RU" sz="1400" dirty="0" smtClean="0"/>
              <a:t>К рабочей поверхности </a:t>
            </a:r>
            <a:r>
              <a:rPr lang="ru-RU" sz="1400" dirty="0" err="1" smtClean="0"/>
              <a:t>ревитализант</a:t>
            </a:r>
            <a:r>
              <a:rPr lang="ru-RU" sz="1400" dirty="0" smtClean="0"/>
              <a:t> поступает вместе со смазочным материалом. </a:t>
            </a:r>
            <a:r>
              <a:rPr lang="ru-RU" sz="1400" dirty="0" err="1" smtClean="0"/>
              <a:t>Ревитализант</a:t>
            </a:r>
            <a:r>
              <a:rPr lang="ru-RU" sz="1400" dirty="0" smtClean="0"/>
              <a:t> начинает работать именно в зоне наибольшего износа, поскольку здесь достаточно избыточной энергии для начала процесса и атомы металла имеют наибольшее количество свободных (</a:t>
            </a:r>
            <a:r>
              <a:rPr lang="ru-RU" sz="1400" dirty="0" err="1" smtClean="0"/>
              <a:t>нескомпенсированных</a:t>
            </a:r>
            <a:r>
              <a:rPr lang="ru-RU" sz="1400" dirty="0" smtClean="0"/>
              <a:t>) связей. Эти связи, как магниты, захватывают и удерживают непосредственно в местах износа строительный материал — </a:t>
            </a:r>
            <a:r>
              <a:rPr lang="ru-RU" sz="1400" dirty="0" err="1" smtClean="0"/>
              <a:t>ревитализант</a:t>
            </a:r>
            <a:r>
              <a:rPr lang="ru-RU" sz="1400" dirty="0" smtClean="0"/>
              <a:t>.</a:t>
            </a:r>
            <a:endParaRPr lang="ru-RU" sz="1400" dirty="0"/>
          </a:p>
        </p:txBody>
      </p:sp>
      <p:sp>
        <p:nvSpPr>
          <p:cNvPr id="5" name="Рисунок 2"/>
          <p:cNvSpPr txBox="1">
            <a:spLocks/>
          </p:cNvSpPr>
          <p:nvPr/>
        </p:nvSpPr>
        <p:spPr>
          <a:xfrm>
            <a:off x="571472" y="357166"/>
            <a:ext cx="5286412" cy="5562600"/>
          </a:xfrm>
          <a:prstGeom prst="rect">
            <a:avLst/>
          </a:prstGeom>
          <a:solidFill>
            <a:schemeClr val="tx2">
              <a:tint val="40000"/>
            </a:schemeClr>
          </a:solidFill>
          <a:effectLst>
            <a:outerShdw blurRad="88900" sx="103000" sy="103000" algn="ctr" rotWithShape="0">
              <a:prstClr val="black">
                <a:alpha val="32000"/>
              </a:prstClr>
            </a:outerShdw>
            <a:softEdge rad="127000"/>
          </a:effectLst>
        </p:spPr>
        <p:txBody>
          <a:bodyPr vert="horz">
            <a:normAutofit/>
          </a:bodyPr>
          <a:lstStyle/>
          <a:p>
            <a:endParaRPr lang="ru-RU" dirty="0"/>
          </a:p>
        </p:txBody>
      </p:sp>
      <p:pic>
        <p:nvPicPr>
          <p:cNvPr id="44034" name="Picture 2" descr="http://xado.info/image/data/img-info8.jpg"/>
          <p:cNvPicPr>
            <a:picLocks noChangeAspect="1" noChangeArrowheads="1"/>
          </p:cNvPicPr>
          <p:nvPr/>
        </p:nvPicPr>
        <p:blipFill>
          <a:blip r:embed="rId2" cstate="print"/>
          <a:srcRect/>
          <a:stretch>
            <a:fillRect/>
          </a:stretch>
        </p:blipFill>
        <p:spPr bwMode="auto">
          <a:xfrm>
            <a:off x="714348" y="714356"/>
            <a:ext cx="5000660" cy="5072098"/>
          </a:xfrm>
          <a:prstGeom prst="rect">
            <a:avLst/>
          </a:prstGeom>
          <a:noFill/>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072198" y="457200"/>
            <a:ext cx="2614602" cy="1066800"/>
          </a:xfrm>
        </p:spPr>
        <p:txBody>
          <a:bodyPr>
            <a:normAutofit/>
          </a:bodyPr>
          <a:lstStyle/>
          <a:p>
            <a:r>
              <a:rPr lang="ru-RU" sz="2000" dirty="0" smtClean="0"/>
              <a:t>Формирование нового покрытия</a:t>
            </a:r>
            <a:r>
              <a:rPr lang="ru-RU" dirty="0" smtClean="0"/>
              <a:t/>
            </a:r>
            <a:br>
              <a:rPr lang="ru-RU" dirty="0" smtClean="0"/>
            </a:br>
            <a:endParaRPr lang="ru-RU" dirty="0"/>
          </a:p>
        </p:txBody>
      </p:sp>
      <p:sp>
        <p:nvSpPr>
          <p:cNvPr id="4" name="Текст 3"/>
          <p:cNvSpPr>
            <a:spLocks noGrp="1"/>
          </p:cNvSpPr>
          <p:nvPr>
            <p:ph type="body" sz="half" idx="2"/>
          </p:nvPr>
        </p:nvSpPr>
        <p:spPr>
          <a:xfrm>
            <a:off x="5857884" y="1600200"/>
            <a:ext cx="2828916" cy="4419600"/>
          </a:xfrm>
        </p:spPr>
        <p:txBody>
          <a:bodyPr>
            <a:noAutofit/>
          </a:bodyPr>
          <a:lstStyle/>
          <a:p>
            <a:r>
              <a:rPr lang="ru-RU" sz="1800" dirty="0" smtClean="0">
                <a:solidFill>
                  <a:schemeClr val="accent2">
                    <a:lumMod val="60000"/>
                    <a:lumOff val="40000"/>
                  </a:schemeClr>
                </a:solidFill>
              </a:rPr>
              <a:t>Через несколько минут после начала </a:t>
            </a:r>
            <a:r>
              <a:rPr lang="ru-RU" sz="1800" dirty="0" err="1" smtClean="0">
                <a:solidFill>
                  <a:schemeClr val="accent2">
                    <a:lumMod val="60000"/>
                    <a:lumOff val="40000"/>
                  </a:schemeClr>
                </a:solidFill>
              </a:rPr>
              <a:t>ревитализации</a:t>
            </a:r>
            <a:r>
              <a:rPr lang="ru-RU" sz="1800" dirty="0" smtClean="0">
                <a:solidFill>
                  <a:schemeClr val="accent2">
                    <a:lumMod val="60000"/>
                    <a:lumOff val="40000"/>
                  </a:schemeClr>
                </a:solidFill>
              </a:rPr>
              <a:t> на месте царапины появляется металлокерамическая заплата. Зона аномальной активности исчезает. Энергетические процессы стабилизируются, рост металлокерамического покрытия прекращается.</a:t>
            </a:r>
            <a:endParaRPr lang="ru-RU" sz="1800" dirty="0">
              <a:solidFill>
                <a:schemeClr val="accent2">
                  <a:lumMod val="60000"/>
                  <a:lumOff val="40000"/>
                </a:schemeClr>
              </a:solidFill>
            </a:endParaRPr>
          </a:p>
        </p:txBody>
      </p:sp>
      <p:pic>
        <p:nvPicPr>
          <p:cNvPr id="46082" name="Picture 2" descr="http://xado.info/image/data/Kover_3.png"/>
          <p:cNvPicPr>
            <a:picLocks noGrp="1" noChangeAspect="1" noChangeArrowheads="1"/>
          </p:cNvPicPr>
          <p:nvPr>
            <p:ph type="pic" idx="1"/>
          </p:nvPr>
        </p:nvPicPr>
        <p:blipFill>
          <a:blip r:embed="rId2" cstate="print"/>
          <a:srcRect l="20798" r="20798"/>
          <a:stretch>
            <a:fillRect/>
          </a:stretch>
        </p:blipFill>
        <p:spPr bwMode="auto">
          <a:xfrm>
            <a:off x="357158" y="285728"/>
            <a:ext cx="5357850" cy="5786478"/>
          </a:xfrm>
          <a:prstGeom prst="rect">
            <a:avLst/>
          </a:prstGeom>
          <a:noFill/>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r>
              <a:rPr lang="ru-RU" dirty="0" smtClean="0">
                <a:solidFill>
                  <a:schemeClr val="accent2"/>
                </a:solidFill>
              </a:rPr>
              <a:t>Завершение модификации поверхности</a:t>
            </a:r>
            <a:br>
              <a:rPr lang="ru-RU" dirty="0" smtClean="0">
                <a:solidFill>
                  <a:schemeClr val="accent2"/>
                </a:solidFill>
              </a:rPr>
            </a:br>
            <a:endParaRPr lang="ru-RU" dirty="0">
              <a:solidFill>
                <a:schemeClr val="accent2"/>
              </a:solidFill>
            </a:endParaRPr>
          </a:p>
        </p:txBody>
      </p:sp>
      <p:sp>
        <p:nvSpPr>
          <p:cNvPr id="4" name="Текст 3"/>
          <p:cNvSpPr>
            <a:spLocks noGrp="1"/>
          </p:cNvSpPr>
          <p:nvPr>
            <p:ph type="body" sz="half" idx="2"/>
          </p:nvPr>
        </p:nvSpPr>
        <p:spPr/>
        <p:txBody>
          <a:bodyPr>
            <a:normAutofit/>
          </a:bodyPr>
          <a:lstStyle/>
          <a:p>
            <a:r>
              <a:rPr lang="ru-RU" sz="1800" dirty="0" smtClean="0">
                <a:solidFill>
                  <a:schemeClr val="tx2">
                    <a:lumMod val="75000"/>
                  </a:schemeClr>
                </a:solidFill>
              </a:rPr>
              <a:t>Благодаря диффузии защитного слоя в металл образуется </a:t>
            </a:r>
            <a:r>
              <a:rPr lang="ru-RU" sz="1800" dirty="0" err="1" smtClean="0">
                <a:solidFill>
                  <a:schemeClr val="tx2">
                    <a:lumMod val="75000"/>
                  </a:schemeClr>
                </a:solidFill>
              </a:rPr>
              <a:t>суперпрочное</a:t>
            </a:r>
            <a:r>
              <a:rPr lang="ru-RU" sz="1800" dirty="0" smtClean="0">
                <a:solidFill>
                  <a:schemeClr val="tx2">
                    <a:lumMod val="75000"/>
                  </a:schemeClr>
                </a:solidFill>
              </a:rPr>
              <a:t> металлокерамическое градиентное покрытие с уникальными эксплуатационными свойствами.</a:t>
            </a:r>
            <a:endParaRPr lang="ru-RU" sz="1800" dirty="0">
              <a:solidFill>
                <a:schemeClr val="tx2">
                  <a:lumMod val="75000"/>
                </a:schemeClr>
              </a:solidFill>
            </a:endParaRPr>
          </a:p>
        </p:txBody>
      </p:sp>
      <p:pic>
        <p:nvPicPr>
          <p:cNvPr id="47106" name="Picture 2" descr="http://xado.info/image/data/img-info9.jpg"/>
          <p:cNvPicPr>
            <a:picLocks noGrp="1" noChangeAspect="1" noChangeArrowheads="1"/>
          </p:cNvPicPr>
          <p:nvPr>
            <p:ph type="pic" idx="1"/>
          </p:nvPr>
        </p:nvPicPr>
        <p:blipFill>
          <a:blip r:embed="rId2" cstate="print"/>
          <a:srcRect l="20798" r="20798"/>
          <a:stretch>
            <a:fillRect/>
          </a:stretch>
        </p:blipFill>
        <p:spPr bwMode="auto">
          <a:xfrm>
            <a:off x="457200" y="457200"/>
            <a:ext cx="5757874" cy="5562600"/>
          </a:xfrm>
          <a:prstGeom prst="rect">
            <a:avLst/>
          </a:prstGeom>
          <a:noFill/>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57158" y="357166"/>
            <a:ext cx="8501122" cy="830997"/>
          </a:xfrm>
          <a:prstGeom prst="rect">
            <a:avLst/>
          </a:prstGeom>
        </p:spPr>
        <p:txBody>
          <a:bodyPr wrap="square">
            <a:spAutoFit/>
          </a:bodyPr>
          <a:lstStyle/>
          <a:p>
            <a:r>
              <a:rPr lang="ru-RU" sz="4800" dirty="0" smtClean="0">
                <a:solidFill>
                  <a:schemeClr val="bg2">
                    <a:lumMod val="40000"/>
                    <a:lumOff val="60000"/>
                  </a:schemeClr>
                </a:solidFill>
              </a:rPr>
              <a:t>   Результаты </a:t>
            </a:r>
            <a:r>
              <a:rPr lang="ru-RU" sz="4800" dirty="0" err="1">
                <a:solidFill>
                  <a:schemeClr val="bg2">
                    <a:lumMod val="40000"/>
                    <a:lumOff val="60000"/>
                  </a:schemeClr>
                </a:solidFill>
              </a:rPr>
              <a:t>ревитализации</a:t>
            </a:r>
            <a:endParaRPr lang="ru-RU" sz="4800" dirty="0">
              <a:solidFill>
                <a:schemeClr val="bg2">
                  <a:lumMod val="40000"/>
                  <a:lumOff val="60000"/>
                </a:schemeClr>
              </a:solidFill>
            </a:endParaRPr>
          </a:p>
        </p:txBody>
      </p:sp>
      <p:sp>
        <p:nvSpPr>
          <p:cNvPr id="3" name="Прямоугольник 2"/>
          <p:cNvSpPr/>
          <p:nvPr/>
        </p:nvSpPr>
        <p:spPr>
          <a:xfrm>
            <a:off x="357158" y="1357298"/>
            <a:ext cx="8429684" cy="5262979"/>
          </a:xfrm>
          <a:prstGeom prst="rect">
            <a:avLst/>
          </a:prstGeom>
        </p:spPr>
        <p:txBody>
          <a:bodyPr wrap="square">
            <a:spAutoFit/>
          </a:bodyPr>
          <a:lstStyle/>
          <a:p>
            <a:r>
              <a:rPr lang="ru-RU" sz="2800" dirty="0" smtClean="0">
                <a:solidFill>
                  <a:schemeClr val="tx2">
                    <a:lumMod val="75000"/>
                  </a:schemeClr>
                </a:solidFill>
              </a:rPr>
              <a:t>В результате </a:t>
            </a:r>
            <a:r>
              <a:rPr lang="ru-RU" sz="2800" dirty="0" err="1" smtClean="0">
                <a:solidFill>
                  <a:schemeClr val="accent2">
                    <a:lumMod val="60000"/>
                    <a:lumOff val="40000"/>
                  </a:schemeClr>
                </a:solidFill>
              </a:rPr>
              <a:t>ревитализации</a:t>
            </a:r>
            <a:r>
              <a:rPr lang="ru-RU" sz="2800" dirty="0" smtClean="0">
                <a:solidFill>
                  <a:schemeClr val="tx2">
                    <a:lumMod val="75000"/>
                  </a:schemeClr>
                </a:solidFill>
              </a:rPr>
              <a:t> на поверхностях пар трения формируется новое покрытие — деталь наращивает в объеме и восстанавливает свою геометрию. Полученное покрытие обладает уникальными свойствами — удивительной прочностью (</a:t>
            </a:r>
            <a:r>
              <a:rPr lang="ru-RU" sz="2800" dirty="0" err="1" smtClean="0">
                <a:solidFill>
                  <a:schemeClr val="accent2">
                    <a:lumMod val="60000"/>
                    <a:lumOff val="40000"/>
                  </a:schemeClr>
                </a:solidFill>
              </a:rPr>
              <a:t>микротвердость</a:t>
            </a:r>
            <a:r>
              <a:rPr lang="ru-RU" sz="2800" dirty="0" smtClean="0">
                <a:solidFill>
                  <a:schemeClr val="accent2">
                    <a:lumMod val="60000"/>
                    <a:lumOff val="40000"/>
                  </a:schemeClr>
                </a:solidFill>
              </a:rPr>
              <a:t> 650–750 кг/мм2</a:t>
            </a:r>
            <a:r>
              <a:rPr lang="ru-RU" sz="2800" dirty="0" smtClean="0">
                <a:solidFill>
                  <a:schemeClr val="tx2">
                    <a:lumMod val="75000"/>
                  </a:schemeClr>
                </a:solidFill>
              </a:rPr>
              <a:t>), высокой стойкостью к коррозии, низкой шероховатостью (</a:t>
            </a:r>
            <a:r>
              <a:rPr lang="ru-RU" sz="2800" dirty="0" err="1" smtClean="0">
                <a:solidFill>
                  <a:schemeClr val="accent2">
                    <a:lumMod val="60000"/>
                    <a:lumOff val="40000"/>
                  </a:schemeClr>
                </a:solidFill>
              </a:rPr>
              <a:t>Ra</a:t>
            </a:r>
            <a:r>
              <a:rPr lang="ru-RU" sz="2800" dirty="0" smtClean="0">
                <a:solidFill>
                  <a:schemeClr val="accent2">
                    <a:lumMod val="60000"/>
                    <a:lumOff val="40000"/>
                  </a:schemeClr>
                </a:solidFill>
              </a:rPr>
              <a:t> до 0,06 мкм</a:t>
            </a:r>
            <a:r>
              <a:rPr lang="ru-RU" sz="2800" dirty="0" smtClean="0">
                <a:solidFill>
                  <a:schemeClr val="tx2">
                    <a:lumMod val="75000"/>
                  </a:schemeClr>
                </a:solidFill>
              </a:rPr>
              <a:t>). Поэтому после </a:t>
            </a:r>
            <a:r>
              <a:rPr lang="ru-RU" sz="2800" dirty="0" err="1" smtClean="0">
                <a:solidFill>
                  <a:schemeClr val="tx2">
                    <a:lumMod val="75000"/>
                  </a:schemeClr>
                </a:solidFill>
              </a:rPr>
              <a:t>ревитализации</a:t>
            </a:r>
            <a:r>
              <a:rPr lang="ru-RU" sz="2800" dirty="0" smtClean="0">
                <a:solidFill>
                  <a:schemeClr val="tx2">
                    <a:lumMod val="75000"/>
                  </a:schemeClr>
                </a:solidFill>
              </a:rPr>
              <a:t> деталь </a:t>
            </a:r>
            <a:r>
              <a:rPr lang="ru-RU" sz="2800" dirty="0" err="1" smtClean="0">
                <a:solidFill>
                  <a:schemeClr val="tx2">
                    <a:lumMod val="75000"/>
                  </a:schemeClr>
                </a:solidFill>
              </a:rPr>
              <a:t>гаратированно</a:t>
            </a:r>
            <a:r>
              <a:rPr lang="ru-RU" sz="2800" dirty="0" smtClean="0">
                <a:solidFill>
                  <a:schemeClr val="tx2">
                    <a:lumMod val="75000"/>
                  </a:schemeClr>
                </a:solidFill>
              </a:rPr>
              <a:t> прослужит в 2–4 раза дольше, а подвергнутый </a:t>
            </a:r>
            <a:r>
              <a:rPr lang="ru-RU" sz="2800" dirty="0" err="1" smtClean="0">
                <a:solidFill>
                  <a:schemeClr val="tx2">
                    <a:lumMod val="75000"/>
                  </a:schemeClr>
                </a:solidFill>
              </a:rPr>
              <a:t>ревитализации</a:t>
            </a:r>
            <a:r>
              <a:rPr lang="ru-RU" sz="2800" dirty="0" smtClean="0">
                <a:solidFill>
                  <a:schemeClr val="tx2">
                    <a:lumMod val="75000"/>
                  </a:schemeClr>
                </a:solidFill>
              </a:rPr>
              <a:t> механизм будет Вам благодарен и покажет все, на что он способен!</a:t>
            </a:r>
            <a:endParaRPr lang="ru-RU" sz="2800" dirty="0">
              <a:solidFill>
                <a:schemeClr val="tx2">
                  <a:lumMod val="75000"/>
                </a:schemeClr>
              </a:solidFill>
            </a:endParaRPr>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Бумажная">
  <a:themeElements>
    <a:clrScheme name="Бумажная">
      <a:dk1>
        <a:sysClr val="windowText" lastClr="000000"/>
      </a:dk1>
      <a:lt1>
        <a:sysClr val="window" lastClr="B4DC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fontScheme name="Бумажная">
      <a:maj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Бумажная">
      <a:fillStyleLst>
        <a:solidFill>
          <a:schemeClr val="phClr"/>
        </a:solidFill>
        <a:blipFill>
          <a:blip xmlns:r="http://schemas.openxmlformats.org/officeDocument/2006/relationships" r:embed="rId1">
            <a:duotone>
              <a:schemeClr val="phClr">
                <a:shade val="63000"/>
                <a:tint val="82000"/>
              </a:schemeClr>
              <a:schemeClr val="phClr">
                <a:tint val="10000"/>
                <a:satMod val="400000"/>
              </a:schemeClr>
            </a:duotone>
          </a:blip>
          <a:tile tx="0" ty="0" sx="40000" sy="40000" flip="none" algn="tl"/>
        </a:blipFill>
        <a:blipFill>
          <a:blip xmlns:r="http://schemas.openxmlformats.org/officeDocument/2006/relationships" r:embed="rId1">
            <a:duotone>
              <a:schemeClr val="phClr">
                <a:shade val="40000"/>
              </a:schemeClr>
              <a:schemeClr val="phClr">
                <a:tint val="42000"/>
              </a:schemeClr>
            </a:duotone>
          </a:blip>
          <a:tile tx="0" ty="0" sx="40000" sy="40000" flip="none" algn="tl"/>
        </a:blipFill>
      </a:fillStyleLst>
      <a:lnStyleLst>
        <a:ln w="12700" cap="flat" cmpd="sng" algn="ctr">
          <a:solidFill>
            <a:schemeClr val="phClr"/>
          </a:solidFill>
          <a:prstDash val="solid"/>
        </a:ln>
        <a:ln w="38100" cap="flat" cmpd="sng" algn="ctr">
          <a:solidFill>
            <a:schemeClr val="phClr"/>
          </a:solidFill>
          <a:prstDash val="solid"/>
        </a:ln>
        <a:ln w="63500" cap="flat" cmpd="sng" algn="ctr">
          <a:solidFill>
            <a:schemeClr val="phClr"/>
          </a:solidFill>
          <a:prstDash val="solid"/>
        </a:ln>
      </a:lnStyleLst>
      <a:effectStyleLst>
        <a:effectStyle>
          <a:effectLst>
            <a:outerShdw blurRad="95000" rotWithShape="0">
              <a:srgbClr val="000000">
                <a:alpha val="50000"/>
              </a:srgbClr>
            </a:outerShdw>
            <a:softEdge rad="12700"/>
          </a:effectLst>
        </a:effectStyle>
        <a:effectStyle>
          <a:effectLst>
            <a:outerShdw blurRad="95000" rotWithShape="0">
              <a:srgbClr val="000000">
                <a:alpha val="50000"/>
              </a:srgbClr>
            </a:outerShdw>
            <a:softEdge rad="12700"/>
          </a:effectLst>
        </a:effectStyle>
        <a:effectStyle>
          <a:effectLst>
            <a:outerShdw blurRad="95000" algn="tl" rotWithShape="0">
              <a:srgbClr val="000000">
                <a:alpha val="50000"/>
              </a:srgbClr>
            </a:outerShdw>
          </a:effectLst>
          <a:scene3d>
            <a:camera prst="orthographicFront"/>
            <a:lightRig rig="soft" dir="t">
              <a:rot lat="0" lon="0" rev="18000000"/>
            </a:lightRig>
          </a:scene3d>
          <a:sp3d prstMaterial="dkEdge">
            <a:bevelT w="73660" h="44450" prst="riblet"/>
          </a:sp3d>
        </a:effectStyle>
      </a:effectStyleLst>
      <a:bgFillStyleLst>
        <a:solidFill>
          <a:schemeClr val="phClr"/>
        </a:solidFill>
        <a:blipFill>
          <a:blip xmlns:r="http://schemas.openxmlformats.org/officeDocument/2006/relationships" r:embed="rId1">
            <a:duotone>
              <a:schemeClr val="phClr">
                <a:shade val="55000"/>
                <a:alpha val="20000"/>
              </a:schemeClr>
              <a:schemeClr val="phClr">
                <a:tint val="40000"/>
                <a:shade val="90000"/>
                <a:satMod val="60000"/>
                <a:alpha val="20000"/>
              </a:schemeClr>
            </a:duotone>
          </a:blip>
          <a:tile tx="0" ty="0" sx="58000" sy="38000" flip="none" algn="tl"/>
        </a:blipFill>
        <a:blipFill>
          <a:blip xmlns:r="http://schemas.openxmlformats.org/officeDocument/2006/relationships" r:embed="rId2">
            <a:duotone>
              <a:schemeClr val="phClr">
                <a:shade val="12000"/>
                <a:satMod val="240000"/>
              </a:schemeClr>
              <a:schemeClr val="phClr">
                <a:tint val="6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Paper</Template>
  <TotalTime>200</TotalTime>
  <Words>937</Words>
  <Application>Microsoft Office PowerPoint</Application>
  <PresentationFormat>Экран (4:3)</PresentationFormat>
  <Paragraphs>52</Paragraphs>
  <Slides>23</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23</vt:i4>
      </vt:variant>
    </vt:vector>
  </HeadingPairs>
  <TitlesOfParts>
    <vt:vector size="24" baseType="lpstr">
      <vt:lpstr>Бумажная</vt:lpstr>
      <vt:lpstr>ОГАПОУ «БАМТ» Ревитализация  МДК 02.01 «Технология слесарных работ по ремонту и техническому обслуживанию сельскохозяйственных машин и оборудования»  Выполнил студент группы 107 «Тракторист-машинист сельскохозяйственного производства»   Шершень Руслан Николаевич Руководитель: Понизенский В.В.</vt:lpstr>
      <vt:lpstr>Ревитализация — «возвращение» жизни</vt:lpstr>
      <vt:lpstr>Слайд 3</vt:lpstr>
      <vt:lpstr>Слайд 4</vt:lpstr>
      <vt:lpstr>Износ рабочей поверхности </vt:lpstr>
      <vt:lpstr>Начало ревитализации</vt:lpstr>
      <vt:lpstr>Формирование нового покрытия </vt:lpstr>
      <vt:lpstr>Завершение модификации поверхности </vt:lpstr>
      <vt:lpstr>Слайд 9</vt:lpstr>
      <vt:lpstr>Слайд 10</vt:lpstr>
      <vt:lpstr>         Ревитализант</vt:lpstr>
      <vt:lpstr>                 НАГЛЯДНОСТЬ</vt:lpstr>
      <vt:lpstr>Слайд 13</vt:lpstr>
      <vt:lpstr>Слайд 14</vt:lpstr>
      <vt:lpstr>Слайд 15</vt:lpstr>
      <vt:lpstr>Слайд 16</vt:lpstr>
      <vt:lpstr>Слайд 17</vt:lpstr>
      <vt:lpstr>Слайд 18</vt:lpstr>
      <vt:lpstr>Слайд 19</vt:lpstr>
      <vt:lpstr>Слайд 20</vt:lpstr>
      <vt:lpstr>Слайд 21</vt:lpstr>
      <vt:lpstr>Слайд 22</vt:lpstr>
      <vt:lpstr>Спасибо  за  просмотр</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User</dc:creator>
  <cp:lastModifiedBy>Admin</cp:lastModifiedBy>
  <cp:revision>23</cp:revision>
  <dcterms:created xsi:type="dcterms:W3CDTF">2014-05-11T17:04:41Z</dcterms:created>
  <dcterms:modified xsi:type="dcterms:W3CDTF">2020-11-06T07:11:05Z</dcterms:modified>
</cp:coreProperties>
</file>