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7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8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99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3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6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1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8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7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0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3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3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41FA-ECFB-4325-AB8E-82685994681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B59083-075B-4472-BE96-EC3D7EFC4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75" y="-85725"/>
            <a:ext cx="8591550" cy="172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_Monumento" pitchFamily="18" charset="-52"/>
              </a:rPr>
              <a:t>Трактор МТЗ-82</a:t>
            </a:r>
            <a:endParaRPr lang="ru-RU" alt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_Monumento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705100"/>
            <a:ext cx="4976000" cy="37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76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85775" y="282577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Тормозная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система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04800" y="1583116"/>
            <a:ext cx="5181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Тормоза, как  основные, так и стояночные, являются дисковыми, сухими, установленные на валах ведущих шестерён конечных передач задних колёс. Управление тормозами – механическое, от педалей, раздельное для правого и левого бортов. Предусмотрена блокировка педалей для транспортного режима движения. Привод тормозов прицепа – пневматический, сблокированный с управлением тормозами трактора (по заказу – двухпроводный). Питание </a:t>
            </a:r>
            <a:r>
              <a:rPr lang="ru-RU" altLang="ru-RU" sz="1600" dirty="0" err="1">
                <a:latin typeface="Constantia" panose="02030602050306030303" pitchFamily="18" charset="0"/>
              </a:rPr>
              <a:t>пневмосистемы</a:t>
            </a:r>
            <a:r>
              <a:rPr lang="ru-RU" altLang="ru-RU" sz="1600" dirty="0">
                <a:latin typeface="Constantia" panose="02030602050306030303" pitchFamily="18" charset="0"/>
              </a:rPr>
              <a:t> осуществляется от компрессора, установленного на двигателе. Давление в </a:t>
            </a:r>
            <a:r>
              <a:rPr lang="ru-RU" altLang="ru-RU" sz="1600" dirty="0" err="1">
                <a:latin typeface="Constantia" panose="02030602050306030303" pitchFamily="18" charset="0"/>
              </a:rPr>
              <a:t>пневмосистеме</a:t>
            </a:r>
            <a:r>
              <a:rPr lang="ru-RU" altLang="ru-RU" sz="1600" dirty="0">
                <a:latin typeface="Constantia" panose="02030602050306030303" pitchFamily="18" charset="0"/>
              </a:rPr>
              <a:t> поддерживается регулятором, в пределах 0,65-0,8 МПа. Максимальная масса буксируемого прицепа при сблокированных тормозах прицепа и трактора составляет 9 тонн.</a:t>
            </a:r>
            <a:endParaRPr lang="ru-RU" altLang="ru-RU" sz="1500" dirty="0">
              <a:latin typeface="Constantia" panose="02030602050306030303" pitchFamily="18" charset="0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03339"/>
            <a:ext cx="5124450" cy="431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8925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04800" y="344488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Электрооборудование</a:t>
            </a:r>
            <a:endParaRPr lang="ru-RU" altLang="ru-RU" sz="48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95300" y="1660525"/>
            <a:ext cx="45243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onstantia" panose="02030602050306030303" pitchFamily="18" charset="0"/>
              </a:rPr>
              <a:t>Электрооборудование трактора состоит из: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onstantia" panose="02030602050306030303" pitchFamily="18" charset="0"/>
              </a:rPr>
              <a:t>генераторной установка мощностью 700 Вт с выпрямленным напряжением 14 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onstantia" panose="02030602050306030303" pitchFamily="18" charset="0"/>
              </a:rPr>
              <a:t>пусковой системы со стартером 12 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onstantia" panose="02030602050306030303" pitchFamily="18" charset="0"/>
              </a:rPr>
              <a:t>мощностью 4 кВт,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onstantia" panose="02030602050306030303" pitchFamily="18" charset="0"/>
              </a:rPr>
              <a:t> </a:t>
            </a:r>
            <a:r>
              <a:rPr lang="ru-RU" altLang="ru-RU" sz="1800" dirty="0" err="1">
                <a:latin typeface="Constantia" panose="02030602050306030303" pitchFamily="18" charset="0"/>
              </a:rPr>
              <a:t>электрофакельным</a:t>
            </a:r>
            <a:r>
              <a:rPr lang="ru-RU" altLang="ru-RU" sz="1800" dirty="0">
                <a:latin typeface="Constantia" panose="02030602050306030303" pitchFamily="18" charset="0"/>
              </a:rPr>
              <a:t> подогревателем. По заказу комплектуются пусковой системой напряжением 24 В, со стартером мощностью в 6 кВт</a:t>
            </a:r>
            <a:endParaRPr lang="ru-RU" altLang="ru-RU" sz="16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3" y="1466850"/>
            <a:ext cx="5962887" cy="398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684036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14350" y="458788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Колеса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и привода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609600" y="1333500"/>
            <a:ext cx="88709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Одним из главных достоинств трактора МТЗ 82 является полный привод и повышенная проходимость, которая также зависит от типоразмера применяемых колес.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Стандартный размер шин передних колес МТЗ 82 составляет 11,2 – 20, где; 11,2 — ширина профиля; 20 — посадочный диаметр переднего диска (в дюймах).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Размер стандартных задних колес составляет 15,5R38.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Иногда в зависимости от специализации или использования трактора МТЗ 82, например, для обработки бахчевых культур, могут стоять колеса 9,5-42, при этом также меняются и передние колеса на более узкие.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Constantia" panose="02030602050306030303" pitchFamily="18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Constantia" panose="02030602050306030303" pitchFamily="18" charset="0"/>
              </a:rPr>
              <a:t>«Используемый полный привод на тракторе требует больших усилий на руле, несмотря на применение гидроусилителя. Поэтому рулевое управление старого образца МТЗ 82 очень часто самостоятельно переделывалось механизаторами на установку специального дозатора с насосом»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endParaRPr lang="ru-RU" altLang="ru-RU" sz="1600" b="1" i="1" dirty="0">
              <a:latin typeface="Constantia" panose="02030602050306030303" pitchFamily="18" charset="0"/>
            </a:endParaRP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Такая схема подключения снижала усилия на руле, а также упрощала обслуживание и увеличивала срок службы рулевой системы, трактора. Кроме того, переделанное устройство рулевого управления МТЗ 82 с ГУР на дозатор снижало возможность появления неисправностей. При выполнении работы по переоборудованию использовался специальный комплект для рулевого дозатора на МТЗ 82.</a:t>
            </a:r>
            <a:endParaRPr lang="ru-RU" altLang="ru-RU" sz="1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3372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9600" y="381000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Оглавление</a:t>
            </a:r>
            <a:endParaRPr lang="ru-RU" altLang="ru-RU" sz="4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09600" y="1200150"/>
            <a:ext cx="784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Технические характеристики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Двигатель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Расход топлива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Коробка передач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Гидросистема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Пневматическая система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Тормозная система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Электрооборудование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Колеса и привода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3800475"/>
            <a:ext cx="3756800" cy="281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6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14350" y="416720"/>
            <a:ext cx="845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Технические</a:t>
            </a:r>
            <a:r>
              <a:rPr lang="ru-RU" altLang="ru-RU" sz="48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характеристики</a:t>
            </a:r>
            <a:endParaRPr lang="ru-RU" altLang="ru-RU" sz="48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14350" y="154305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33"/>
                </a:solidFill>
                <a:latin typeface="Constantia" panose="02030602050306030303" pitchFamily="18" charset="0"/>
              </a:rPr>
              <a:t>Универсальность и многофункциональность в применении трактору МТЗ 82 обеспечили следующие технические характеристики (приведены параметры и описание для выпускаемой в настоящее время модификации трактора </a:t>
            </a:r>
            <a:r>
              <a:rPr lang="ru-RU" altLang="ru-RU" sz="1800" dirty="0" err="1">
                <a:solidFill>
                  <a:srgbClr val="333333"/>
                </a:solidFill>
                <a:latin typeface="Constantia" panose="02030602050306030303" pitchFamily="18" charset="0"/>
              </a:rPr>
              <a:t>Беларус</a:t>
            </a:r>
            <a:r>
              <a:rPr lang="ru-RU" altLang="ru-RU" sz="1800" dirty="0">
                <a:solidFill>
                  <a:srgbClr val="333333"/>
                </a:solidFill>
                <a:latin typeface="Constantia" panose="02030602050306030303" pitchFamily="18" charset="0"/>
              </a:rPr>
              <a:t> 82 МТЗ):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743200"/>
            <a:ext cx="4976000" cy="37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16400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09575" y="346869"/>
            <a:ext cx="845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Технические</a:t>
            </a:r>
            <a:r>
              <a:rPr lang="ru-RU" altLang="ru-RU" sz="48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характеристики</a:t>
            </a:r>
            <a:endParaRPr lang="ru-RU" altLang="ru-RU" sz="48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600075" y="1141413"/>
            <a:ext cx="88392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1.Тяговый класс – 1,4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2.Привод – полный (4х4).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3.Грузоподъемность – 3,2 т.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4.Двигатель: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модель – Д-243.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тип – четырехцилиндровый дизель, с непосредственным впрыском топлива, без </a:t>
            </a:r>
            <a:r>
              <a:rPr lang="ru-RU" altLang="ru-RU" sz="1600" dirty="0" err="1">
                <a:latin typeface="Constantia" panose="02030602050306030303" pitchFamily="18" charset="0"/>
              </a:rPr>
              <a:t>турбоннадува</a:t>
            </a:r>
            <a:r>
              <a:rPr lang="ru-RU" altLang="ru-RU" sz="1600" dirty="0">
                <a:latin typeface="Constantia" panose="02030602050306030303" pitchFamily="18" charset="0"/>
              </a:rPr>
              <a:t> и жидкостным охлаждением: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мощность – 81,0 л. с.,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объем двигателя – 4,75 л,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норма расхода топлива – 230 г/(</a:t>
            </a:r>
            <a:r>
              <a:rPr lang="ru-RU" altLang="ru-RU" sz="1600" dirty="0" err="1">
                <a:latin typeface="Constantia" panose="02030602050306030303" pitchFamily="18" charset="0"/>
              </a:rPr>
              <a:t>кВт·ч</a:t>
            </a:r>
            <a:r>
              <a:rPr lang="ru-RU" altLang="ru-RU" sz="1600" dirty="0">
                <a:latin typeface="Constantia" panose="02030602050306030303" pitchFamily="18" charset="0"/>
              </a:rPr>
              <a:t>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вес – 0,43 т.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5.Трансмиссия</a:t>
            </a:r>
            <a:r>
              <a:rPr lang="ru-RU" altLang="ru-RU" sz="1600" dirty="0">
                <a:latin typeface="Constantia" panose="02030602050306030303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КПП – механическая, ступенчатая,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количество передних передач – 18,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количество задних передач – 4,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сцепление – с одним диском, в сухом исполнении,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блокировка дифференциала заднего моста – гидравлическая,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скорость наибольшая (наименьшая):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переднего хода – 34,40 (1,90) км/час,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заднего </a:t>
            </a:r>
            <a:r>
              <a:rPr lang="ru-RU" altLang="ru-RU" sz="1600" dirty="0" smtClean="0">
                <a:latin typeface="Constantia" panose="02030602050306030303" pitchFamily="18" charset="0"/>
              </a:rPr>
              <a:t>ход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1600" dirty="0" smtClean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 smtClean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 smtClean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 smtClean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6.Гидравлическая система: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тип – универсальная, агрегатно-раздельная,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производительность – 45 л/мин,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наибольшее давление – 20 МПа,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объем – 25 л.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7.Стандартный размер шин: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на переднем мосту – 11,20-20.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на заднем мосту – 15,5R38.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8.Общие данные: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вес – 3,5 т,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объем баков – 130 л,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колея колес (мин., макс.);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передняя – 1,43 – 1,99 м,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задняя – 1,40 – 2,10 м.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1600" dirty="0" smtClean="0">
              <a:latin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Заложенные в конструкции технические характеристики и эксплуатационные параметры позволяют </a:t>
            </a:r>
            <a:r>
              <a:rPr lang="ru-RU" altLang="ru-RU" sz="1600" dirty="0" err="1" smtClean="0">
                <a:latin typeface="Constantia" panose="02030602050306030303" pitchFamily="18" charset="0"/>
              </a:rPr>
              <a:t>Беларус</a:t>
            </a:r>
            <a:r>
              <a:rPr lang="ru-RU" altLang="ru-RU" sz="1600" dirty="0" smtClean="0">
                <a:latin typeface="Constantia" panose="02030602050306030303" pitchFamily="18" charset="0"/>
              </a:rPr>
              <a:t> 82 МТЗ высококачественно выполнять самые различные сельскохозяйственные работы и другие механизированные операции.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onstantia" panose="02030602050306030303" pitchFamily="18" charset="0"/>
              </a:rPr>
              <a:t>а </a:t>
            </a:r>
            <a:r>
              <a:rPr lang="ru-RU" altLang="ru-RU" sz="1600" dirty="0">
                <a:latin typeface="Constantia" panose="02030602050306030303" pitchFamily="18" charset="0"/>
              </a:rPr>
              <a:t>– 9,22 (4,09) км/час. </a:t>
            </a:r>
          </a:p>
        </p:txBody>
      </p:sp>
    </p:spTree>
    <p:extLst>
      <p:ext uri="{BB962C8B-B14F-4D97-AF65-F5344CB8AC3E}">
        <p14:creationId xmlns:p14="http://schemas.microsoft.com/office/powerpoint/2010/main" val="253010140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47700" y="369888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Двигатель</a:t>
            </a:r>
            <a:endParaRPr lang="ru-RU" altLang="ru-RU" sz="48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933700"/>
            <a:ext cx="339883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476249" y="1428750"/>
            <a:ext cx="70580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Двигатель четырехтактный дизельный четырехцилиндровый, марки Д-243 или Д-240.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Имеет камеру сгорания </a:t>
            </a:r>
            <a:r>
              <a:rPr lang="ru-RU" altLang="ru-RU" sz="1600" dirty="0" err="1">
                <a:latin typeface="Constantia" panose="02030602050306030303" pitchFamily="18" charset="0"/>
              </a:rPr>
              <a:t>полуразделенного</a:t>
            </a:r>
            <a:r>
              <a:rPr lang="ru-RU" altLang="ru-RU" sz="1600" dirty="0">
                <a:latin typeface="Constantia" panose="02030602050306030303" pitchFamily="18" charset="0"/>
              </a:rPr>
              <a:t> типа, а некоторые модели оснащены предпусковым подогревателем марки ПЖБ-200Б.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Сцепление постоянно замкнутое, однодисковое, сухое. Для запуска двигателя трактора МТЗ 82 используется электрический стартер.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При этом несмотря на качественные характеристики и мощность двигателя МТЗ 82 для него характерны определенные трудности при запуске в холодное время года.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Для облегчения такого запуска используется предпусковой подогреватель двигателя.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Современные выпускаемые версии белорусских тракторов обладают специальным разъемом в блоке цилиндров ДВС для подключения такого обогревателя. </a:t>
            </a:r>
          </a:p>
          <a:p>
            <a:pPr indent="36195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Он имеет мощность 1,8 Ватт, работает от сети напряжением в 220 Вольт и осуществляет подогрев охлаждающей жидкости двигателя до 50-60 градусов за 20-25 минут.</a:t>
            </a:r>
          </a:p>
        </p:txBody>
      </p:sp>
    </p:spTree>
    <p:extLst>
      <p:ext uri="{BB962C8B-B14F-4D97-AF65-F5344CB8AC3E}">
        <p14:creationId xmlns:p14="http://schemas.microsoft.com/office/powerpoint/2010/main" val="1641061658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42925" y="388938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Расход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топлива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93952"/>
              </p:ext>
            </p:extLst>
          </p:nvPr>
        </p:nvGraphicFramePr>
        <p:xfrm>
          <a:off x="725486" y="1476375"/>
          <a:ext cx="8199438" cy="425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44"/>
                <a:gridCol w="3706829"/>
                <a:gridCol w="1793627"/>
                <a:gridCol w="1879038"/>
              </a:tblGrid>
              <a:tr h="69134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№ п\п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Эксплуатационный режим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Единица измерения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Расход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40048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Транспортный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 </a:t>
                      </a:r>
                      <a:r>
                        <a:rPr lang="ru-RU" sz="1600" b="1" cap="none" spc="0" dirty="0" err="1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моточас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7,0 л/ч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69134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Пахота (средняя группа почвы)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 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33,6 кг/га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69134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Посев (средняя группа почвы)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 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14,9 кг/га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69134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Культивация (средняя группа почвы)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r>
                        <a:rPr lang="ru-RU" sz="1600" b="1" cap="none" spc="0" baseline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 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9,5 кг/га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69134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Пропашка пожарных полос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 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210 кг (на 100 км)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  <a:tr h="400482"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Обработка</a:t>
                      </a:r>
                      <a:r>
                        <a:rPr lang="ru-RU" sz="1600" b="1" cap="none" spc="0" baseline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ru-RU" sz="1600" b="1" cap="none" spc="0" baseline="0" dirty="0" err="1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сельхозкультур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1 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600" b="1" i="0" kern="1200" cap="none" spc="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5,6 кг/га</a:t>
                      </a:r>
                      <a:endParaRPr lang="ru-RU" sz="1600" b="1" cap="none" spc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744232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52425" y="299244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Коробка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передач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52425" y="1562100"/>
            <a:ext cx="59563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Constantia" panose="02030602050306030303" pitchFamily="18" charset="0"/>
              </a:rPr>
              <a:t>Коробка передач </a:t>
            </a:r>
            <a:r>
              <a:rPr lang="ru-RU" altLang="ru-RU" sz="1500" dirty="0" err="1">
                <a:latin typeface="Constantia" panose="02030602050306030303" pitchFamily="18" charset="0"/>
              </a:rPr>
              <a:t>двухдиапазонная</a:t>
            </a:r>
            <a:r>
              <a:rPr lang="ru-RU" altLang="ru-RU" sz="1500" dirty="0">
                <a:latin typeface="Constantia" panose="02030602050306030303" pitchFamily="18" charset="0"/>
              </a:rPr>
              <a:t>, </a:t>
            </a:r>
            <a:r>
              <a:rPr lang="ru-RU" altLang="ru-RU" sz="1500" dirty="0" err="1">
                <a:latin typeface="Constantia" panose="02030602050306030303" pitchFamily="18" charset="0"/>
              </a:rPr>
              <a:t>девятиступенчатая</a:t>
            </a:r>
            <a:r>
              <a:rPr lang="ru-RU" altLang="ru-RU" sz="1500" dirty="0">
                <a:latin typeface="Constantia" panose="02030602050306030303" pitchFamily="18" charset="0"/>
              </a:rPr>
              <a:t> с понижающим редуктором.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Constantia" panose="02030602050306030303" pitchFamily="18" charset="0"/>
              </a:rPr>
              <a:t>КПП трактора МТЗ 82 обеспечивает возможность выбора 1 из 9 скоростей для движения вперед, и 1 из 2 – для движения назад.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Constantia" panose="02030602050306030303" pitchFamily="18" charset="0"/>
              </a:rPr>
              <a:t>Включение 1, 3, 4, 5, 9 передач для движения передним ходом и 1 задней скорости осуществляется при работе I ступени редуктора. II ступень позволяет включать 2, 6, 7, 8, 9 передние скорости и 2 заднюю.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Constantia" panose="02030602050306030303" pitchFamily="18" charset="0"/>
              </a:rPr>
              <a:t>Для включения нужной скорости необходимо сначала подключить требуемую ступень редуктора (схема соответствия степеней редуктора и скоростей находится в кабине трактора).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Constantia" panose="02030602050306030303" pitchFamily="18" charset="0"/>
              </a:rPr>
              <a:t>После того как нужная ступень будет задействована, рычаг КПП будет находиться в нейтральном положении. Из него и осуществляется включение требуемой передачи.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562100"/>
            <a:ext cx="5286883" cy="458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4481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76275" y="282577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Гидросистема</a:t>
            </a:r>
            <a:endParaRPr lang="ru-RU" alt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14350" y="1484314"/>
            <a:ext cx="52863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1950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Гидросистема трактора раздельно-агрегатная. Основными механизмами являются: гидравлический насос; распределитель; гидроцилиндры; </a:t>
            </a:r>
            <a:r>
              <a:rPr lang="ru-RU" altLang="ru-RU" sz="1600" dirty="0" err="1">
                <a:latin typeface="Constantia" panose="02030602050306030303" pitchFamily="18" charset="0"/>
              </a:rPr>
              <a:t>гидроувеличитель</a:t>
            </a:r>
            <a:r>
              <a:rPr lang="ru-RU" altLang="ru-RU" sz="1600" dirty="0">
                <a:latin typeface="Constantia" panose="02030602050306030303" pitchFamily="18" charset="0"/>
              </a:rPr>
              <a:t>; </a:t>
            </a:r>
            <a:r>
              <a:rPr lang="ru-RU" altLang="ru-RU" sz="1600" dirty="0" err="1">
                <a:latin typeface="Constantia" panose="02030602050306030303" pitchFamily="18" charset="0"/>
              </a:rPr>
              <a:t>гидроаккумулятор</a:t>
            </a:r>
            <a:r>
              <a:rPr lang="ru-RU" altLang="ru-RU" sz="1600" dirty="0">
                <a:latin typeface="Constantia" panose="02030602050306030303" pitchFamily="18" charset="0"/>
              </a:rPr>
              <a:t>; силовой регулятор; трубопроводы, арматура, фильтр гидравлики; бак для гидравлического масла. Одними из важных элементов гидросистемы МТЗ 82 является насос, который создает в системе необходимый поток рабочей жидкости. На МТЗ 82 установлен насос НШ 32, он обеспечивает производительность в 45 литров масла в минуту, с приводом от специальной шерсти заднего вала отбора мощности. Для надежной работы необходимо применять гидравлическое масло рекомендованное производителем, а также своевременно выполнять замену гидравлического фильтра, установленного на МТЗ 82.</a:t>
            </a:r>
            <a:endParaRPr lang="ru-RU" altLang="ru-RU" sz="15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143032"/>
            <a:ext cx="6067425" cy="303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45609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" y="273844"/>
            <a:ext cx="7848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Пневматическая </a:t>
            </a:r>
            <a:r>
              <a:rPr lang="ru-RU" alt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система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74650" y="2085975"/>
            <a:ext cx="3797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onstantia" panose="02030602050306030303" pitchFamily="18" charset="0"/>
              </a:rPr>
              <a:t>Пневматическая система – клапан-распределитель и компрессор, обеспечивает в </a:t>
            </a:r>
            <a:r>
              <a:rPr lang="ru-RU" altLang="ru-RU" sz="1600" dirty="0" err="1">
                <a:latin typeface="Constantia" panose="02030602050306030303" pitchFamily="18" charset="0"/>
              </a:rPr>
              <a:t>одноприводном</a:t>
            </a:r>
            <a:r>
              <a:rPr lang="ru-RU" altLang="ru-RU" sz="1600" dirty="0">
                <a:latin typeface="Constantia" panose="02030602050306030303" pitchFamily="18" charset="0"/>
              </a:rPr>
              <a:t> режиме управление и контроль над тормозами прицепов</a:t>
            </a:r>
            <a:endParaRPr lang="ru-RU" altLang="ru-RU" sz="1500" dirty="0">
              <a:latin typeface="Constantia" panose="02030602050306030303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06" y="1366044"/>
            <a:ext cx="6300788" cy="433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4725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949</Words>
  <Application>Microsoft Office PowerPoint</Application>
  <PresentationFormat>Широкоэкранный</PresentationFormat>
  <Paragraphs>122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a_Monumento</vt:lpstr>
      <vt:lpstr>Arial</vt:lpstr>
      <vt:lpstr>Arial Narrow</vt:lpstr>
      <vt:lpstr>Constantia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2</cp:revision>
  <dcterms:created xsi:type="dcterms:W3CDTF">2021-01-23T10:12:26Z</dcterms:created>
  <dcterms:modified xsi:type="dcterms:W3CDTF">2021-01-23T10:21:48Z</dcterms:modified>
</cp:coreProperties>
</file>