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301" r:id="rId4"/>
    <p:sldId id="281" r:id="rId5"/>
    <p:sldId id="259" r:id="rId6"/>
    <p:sldId id="260" r:id="rId7"/>
    <p:sldId id="261" r:id="rId8"/>
    <p:sldId id="290" r:id="rId9"/>
    <p:sldId id="264" r:id="rId10"/>
    <p:sldId id="262" r:id="rId11"/>
    <p:sldId id="263" r:id="rId12"/>
    <p:sldId id="269" r:id="rId13"/>
    <p:sldId id="266" r:id="rId14"/>
    <p:sldId id="273" r:id="rId15"/>
    <p:sldId id="276" r:id="rId16"/>
    <p:sldId id="279" r:id="rId17"/>
    <p:sldId id="275" r:id="rId18"/>
    <p:sldId id="277" r:id="rId19"/>
    <p:sldId id="271" r:id="rId20"/>
    <p:sldId id="280" r:id="rId21"/>
    <p:sldId id="282" r:id="rId22"/>
    <p:sldId id="286" r:id="rId23"/>
    <p:sldId id="283" r:id="rId24"/>
    <p:sldId id="284" r:id="rId25"/>
    <p:sldId id="285" r:id="rId26"/>
    <p:sldId id="289" r:id="rId27"/>
    <p:sldId id="287" r:id="rId28"/>
    <p:sldId id="267" r:id="rId29"/>
    <p:sldId id="292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0.65000000000000124</c:v>
                </c:pt>
                <c:pt idx="2">
                  <c:v>0.73000000000000065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45824"/>
        <c:axId val="50532352"/>
      </c:barChart>
      <c:catAx>
        <c:axId val="4604582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0532352"/>
        <c:crosses val="autoZero"/>
        <c:auto val="1"/>
        <c:lblAlgn val="ctr"/>
        <c:lblOffset val="100"/>
        <c:noMultiLvlLbl val="1"/>
      </c:catAx>
      <c:valAx>
        <c:axId val="50532352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4604582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0.65000000000000124</c:v>
                </c:pt>
                <c:pt idx="1">
                  <c:v>0.69000000000000061</c:v>
                </c:pt>
                <c:pt idx="2">
                  <c:v>0.73000000000000065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26368"/>
        <c:axId val="46436352"/>
      </c:barChart>
      <c:catAx>
        <c:axId val="4642636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46436352"/>
        <c:crosses val="autoZero"/>
        <c:auto val="1"/>
        <c:lblAlgn val="ctr"/>
        <c:lblOffset val="100"/>
        <c:noMultiLvlLbl val="1"/>
      </c:catAx>
      <c:valAx>
        <c:axId val="46436352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4642636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</c:v>
                </c:pt>
                <c:pt idx="2">
                  <c:v>3 четверть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0.33000000000000063</c:v>
                </c:pt>
                <c:pt idx="1">
                  <c:v>0.4</c:v>
                </c:pt>
                <c:pt idx="2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</c:v>
                </c:pt>
                <c:pt idx="2">
                  <c:v>3 четверть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1 четверть</c:v>
                </c:pt>
                <c:pt idx="1">
                  <c:v>2 четверт</c:v>
                </c:pt>
                <c:pt idx="2">
                  <c:v>3 четверть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04352"/>
        <c:axId val="50418432"/>
      </c:barChart>
      <c:catAx>
        <c:axId val="5040435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0418432"/>
        <c:crosses val="autoZero"/>
        <c:auto val="1"/>
        <c:lblAlgn val="ctr"/>
        <c:lblOffset val="100"/>
        <c:noMultiLvlLbl val="1"/>
      </c:catAx>
      <c:valAx>
        <c:axId val="50418432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5040435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E0287-5009-4FAA-A8CA-B70B68071796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BF3A-A98C-4543-BF66-B5F0424EC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2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BF3A-A98C-4543-BF66-B5F0424EC10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2016\&#1052;&#1086;&#1080;%20&#1076;&#1086;&#1082;&#1091;&#1084;&#1077;&#1085;&#1090;&#1099;\&#1052;&#1086;&#1103;%20&#1084;&#1091;&#1079;&#1099;&#1082;&#1072;\Aleksandr_Kulaev_-_Davnym_davno_byla_vojna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2016\&#1052;&#1086;&#1080;%20&#1076;&#1086;&#1082;&#1091;&#1084;&#1077;&#1085;&#1090;&#1099;\&#1052;&#1086;&#1103;%20&#1084;&#1091;&#1079;&#1099;&#1082;&#1072;\prokofev_-_aleksandr_nevskij_ledovoe_poboicshe_tema_krestonoscev.mp3" TargetMode="Externa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0;&#1056;&#1058;&#1087;&#1077;&#1076;&#1072;&#1075;&#1086;&#1075;&#1080;&#1082;&#1072;\&#1072;&#1088;&#1090;&#1087;&#1077;&#1076;&#1072;&#1075;&#1086;&#1075;&#1080;&#1082;&#1072;%20&#1074;&#1080;&#1076;&#1077;&#1086;\MOV05340.M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482181"/>
            <a:ext cx="7834368" cy="58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556792"/>
            <a:ext cx="7200800" cy="25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Лаборатория педагогического мастерства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Применение элементов </a:t>
            </a:r>
            <a:r>
              <a:rPr lang="ru-RU" sz="3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артпедагогики</a:t>
            </a:r>
            <a:r>
              <a:rPr lang="ru-RU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на уроках 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истории и обществознания </a:t>
            </a:r>
          </a:p>
          <a:p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5072074"/>
            <a:ext cx="437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Автор: Мосина Татьяна Павловна  </a:t>
            </a:r>
          </a:p>
          <a:p>
            <a:pPr algn="r"/>
            <a:r>
              <a:rPr lang="ru-RU" b="1" dirty="0" smtClean="0"/>
              <a:t>учитель истории и обществознания</a:t>
            </a:r>
          </a:p>
          <a:p>
            <a:pPr algn="r"/>
            <a:r>
              <a:rPr lang="ru-RU" b="1" dirty="0" smtClean="0"/>
              <a:t>МБОУ СОШ № 38 г. Калуги</a:t>
            </a:r>
          </a:p>
        </p:txBody>
      </p:sp>
      <p:pic>
        <p:nvPicPr>
          <p:cNvPr id="8" name="Picture 3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57321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429684" cy="22145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ТВОРЧЕСКАЯ МАСТЕРСКАЯ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Работа в группах по созданию страничек  книги на тему: «Школьное образование глазами пятиклассников» позволяет проявить мастерство и творчество, раскрепощает в проявлении эмоций  </a:t>
            </a: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428868"/>
            <a:ext cx="7000924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 арт уроки\DSC02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4071966" cy="4572032"/>
          </a:xfrm>
          <a:prstGeom prst="rect">
            <a:avLst/>
          </a:prstGeom>
          <a:noFill/>
        </p:spPr>
      </p:pic>
      <p:pic>
        <p:nvPicPr>
          <p:cNvPr id="6" name="Picture 1" descr="F:\фото арт уроки\DSC02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3116"/>
            <a:ext cx="414340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728"/>
            <a:ext cx="8297196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Редакторы отделов демонстрируют результаты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творческой работы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F:\фото арт уроки\DSC02760.JPG"/>
          <p:cNvPicPr>
            <a:picLocks noChangeAspect="1" noChangeArrowheads="1"/>
          </p:cNvPicPr>
          <p:nvPr/>
        </p:nvPicPr>
        <p:blipFill>
          <a:blip r:embed="rId3" cstate="print"/>
          <a:srcRect l="13233" t="9278" r="707"/>
          <a:stretch>
            <a:fillRect/>
          </a:stretch>
        </p:blipFill>
        <p:spPr bwMode="auto">
          <a:xfrm>
            <a:off x="714348" y="1412776"/>
            <a:ext cx="4429156" cy="3395686"/>
          </a:xfrm>
          <a:prstGeom prst="rect">
            <a:avLst/>
          </a:prstGeom>
          <a:noFill/>
        </p:spPr>
      </p:pic>
      <p:pic>
        <p:nvPicPr>
          <p:cNvPr id="7" name="Содержимое 4" descr="DSC02787.JPG"/>
          <p:cNvPicPr>
            <a:picLocks noChangeAspect="1"/>
          </p:cNvPicPr>
          <p:nvPr/>
        </p:nvPicPr>
        <p:blipFill>
          <a:blip r:embed="rId4" cstate="print"/>
          <a:srcRect l="14789" t="5243" r="23205"/>
          <a:stretch>
            <a:fillRect/>
          </a:stretch>
        </p:blipFill>
        <p:spPr>
          <a:xfrm>
            <a:off x="6142350" y="1384501"/>
            <a:ext cx="2571768" cy="3077690"/>
          </a:xfrm>
          <a:prstGeom prst="rect">
            <a:avLst/>
          </a:prstGeom>
        </p:spPr>
      </p:pic>
      <p:pic>
        <p:nvPicPr>
          <p:cNvPr id="6" name="Содержимое 5" descr="DSC027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500438"/>
            <a:ext cx="4143404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7858179" cy="13573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Урок истории в 5 классе на тему : « В афинском  театре»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этапе закрепления выполняется задание: Кого изображают маски и какие эмоции вызывают? Используя пластилин, выразите эмоции в лепке маски ( комедии или трагедии)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2071678"/>
            <a:ext cx="7834368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00372"/>
            <a:ext cx="3119436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357562"/>
            <a:ext cx="4071966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643050"/>
            <a:ext cx="4430376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642919"/>
            <a:ext cx="6143669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714488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арт уроки\DSC02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858180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8678768" cy="24288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900" b="1" dirty="0" smtClean="0">
                <a:solidFill>
                  <a:srgbClr val="C00000"/>
                </a:solidFill>
              </a:rPr>
              <a:t>ВИРТУАЛЬНАЯ ЭКСКУРСИЯ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Урок истории в 5 классе на тему : « В городе богини Афины»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 Представьте, что сейчас вы находитесь не в классе, а в Древней Греции. Вы не ученики, а афинский народ (демос). Среди вас есть </a:t>
            </a:r>
            <a:r>
              <a:rPr lang="ru-RU" sz="2200" b="1" i="1" dirty="0" smtClean="0">
                <a:solidFill>
                  <a:schemeClr val="tx1"/>
                </a:solidFill>
              </a:rPr>
              <a:t>гончары, архитекторы, торговцы</a:t>
            </a:r>
            <a:r>
              <a:rPr lang="ru-RU" sz="2200" dirty="0" smtClean="0">
                <a:solidFill>
                  <a:schemeClr val="tx1"/>
                </a:solidFill>
              </a:rPr>
              <a:t>.  Прибыли к вам и </a:t>
            </a:r>
            <a:r>
              <a:rPr lang="ru-RU" sz="2200" b="1" i="1" dirty="0" smtClean="0">
                <a:solidFill>
                  <a:schemeClr val="tx1"/>
                </a:solidFill>
              </a:rPr>
              <a:t>заморские купцы, </a:t>
            </a:r>
            <a:r>
              <a:rPr lang="ru-RU" sz="2200" i="1" dirty="0" smtClean="0">
                <a:solidFill>
                  <a:schemeClr val="tx1"/>
                </a:solidFill>
              </a:rPr>
              <a:t>которые просят рассказать о городе Афины. </a:t>
            </a:r>
            <a:r>
              <a:rPr lang="ru-RU" sz="2200" dirty="0" smtClean="0">
                <a:solidFill>
                  <a:schemeClr val="tx1"/>
                </a:solidFill>
              </a:rPr>
              <a:t>Используя элементы театрализации,  ученики от имени афинян представляют достопримечательности : Керамик, Агору, Акрополь, Парфенон.  </a:t>
            </a:r>
          </a:p>
          <a:p>
            <a:endParaRPr lang="ru-RU" sz="2200" dirty="0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14620"/>
            <a:ext cx="7834368" cy="41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Файл:Kerameikos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800600" cy="38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ерами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2357430"/>
            <a:ext cx="4859337" cy="3786190"/>
          </a:xfrm>
          <a:prstGeom prst="rect">
            <a:avLst/>
          </a:prstGeom>
          <a:noFill/>
        </p:spPr>
      </p:pic>
      <p:pic>
        <p:nvPicPr>
          <p:cNvPr id="8" name="Picture 7" descr="Рисунок1"/>
          <p:cNvPicPr>
            <a:picLocks noChangeAspect="1" noChangeArrowheads="1"/>
          </p:cNvPicPr>
          <p:nvPr/>
        </p:nvPicPr>
        <p:blipFill>
          <a:blip r:embed="rId5">
            <a:lum bright="-12000" contrast="36000"/>
          </a:blip>
          <a:srcRect/>
          <a:stretch>
            <a:fillRect/>
          </a:stretch>
        </p:blipFill>
        <p:spPr bwMode="auto">
          <a:xfrm>
            <a:off x="1928794" y="2571744"/>
            <a:ext cx="3908425" cy="364333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9" descr="Рисунок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786058"/>
            <a:ext cx="3702046" cy="3714776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6" descr="Рисунок1"/>
          <p:cNvPicPr>
            <a:picLocks noChangeAspect="1" noChangeArrowheads="1"/>
          </p:cNvPicPr>
          <p:nvPr/>
        </p:nvPicPr>
        <p:blipFill>
          <a:blip r:embed="rId7">
            <a:lum bright="-6000" contrast="18000"/>
          </a:blip>
          <a:srcRect/>
          <a:stretch>
            <a:fillRect/>
          </a:stretch>
        </p:blipFill>
        <p:spPr bwMode="auto">
          <a:xfrm>
            <a:off x="4429124" y="2786058"/>
            <a:ext cx="3325801" cy="37814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4" descr="каотиды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29258" y="3000324"/>
            <a:ext cx="3214742" cy="3857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500989" cy="19288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Урок ОДНКНР в 5 классе на тему: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«Жизнь ратными подвигами полна»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Ученики 9 класса  проводят виртуальную экскурсию по памятным местам Г.К.Жукова на тему «От крестьянского сына до маршала Победы»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2285992"/>
            <a:ext cx="7834368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 арт уроки\DSC02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670" y="1958877"/>
            <a:ext cx="5317476" cy="4291265"/>
          </a:xfrm>
          <a:prstGeom prst="rect">
            <a:avLst/>
          </a:prstGeom>
          <a:noFill/>
        </p:spPr>
      </p:pic>
      <p:pic>
        <p:nvPicPr>
          <p:cNvPr id="2051" name="Picture 3" descr="F:\фото арт уроки\DSC02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3643338" cy="3214710"/>
          </a:xfrm>
          <a:prstGeom prst="rect">
            <a:avLst/>
          </a:prstGeom>
          <a:noFill/>
        </p:spPr>
      </p:pic>
      <p:pic>
        <p:nvPicPr>
          <p:cNvPr id="2052" name="Picture 4" descr="F:\фото арт уроки\DSC02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00" y="3143248"/>
            <a:ext cx="3571900" cy="3286148"/>
          </a:xfrm>
          <a:prstGeom prst="rect">
            <a:avLst/>
          </a:prstGeom>
          <a:noFill/>
        </p:spPr>
      </p:pic>
      <p:pic>
        <p:nvPicPr>
          <p:cNvPr id="21" name="Aleksandr_Kulaev_-_Davnym_davno_byla_voj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5008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285728"/>
            <a:ext cx="7929618" cy="150019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Это мы - внуки и правнуки наших дедов и прадедов , погибших в великой войне, хотим знать и помнить о той роли, которую сыграл талантливый полководец  Г.К.Жуков в военной истории нашей страны.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714488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Жуков 2015\DSC01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6033978" cy="4524777"/>
          </a:xfrm>
          <a:prstGeom prst="ellipse">
            <a:avLst/>
          </a:prstGeom>
          <a:noFill/>
        </p:spPr>
      </p:pic>
      <p:pic>
        <p:nvPicPr>
          <p:cNvPr id="13" name="Picture 3" descr="F:\Жуков 2015\DSC01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5857916" cy="4392751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501122" cy="1857388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solidFill>
                  <a:srgbClr val="C00000"/>
                </a:solidFill>
              </a:rPr>
              <a:t>Интервью с историческими героями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Урок ОДНКНР в 5 классе на тему: «Героизм солдат в годы войны». </a:t>
            </a:r>
            <a:r>
              <a:rPr lang="ru-RU" sz="2400" dirty="0" smtClean="0">
                <a:solidFill>
                  <a:schemeClr val="tx1"/>
                </a:solidFill>
              </a:rPr>
              <a:t>Исторический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герой – Г.К.Жуков, собирается максимум информации ученики в классе – «корреспонденты» на пресс-конференции должны заранее подготовить  интересные вопросы</a:t>
            </a:r>
          </a:p>
          <a:p>
            <a:pPr algn="l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6929486" cy="45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F:\фото арт уроки\DSC02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786346" cy="4714908"/>
          </a:xfrm>
          <a:prstGeom prst="rect">
            <a:avLst/>
          </a:prstGeom>
          <a:noFill/>
        </p:spPr>
      </p:pic>
      <p:pic>
        <p:nvPicPr>
          <p:cNvPr id="6" name="Picture 2" descr="F:\фото арт уроки\DSC02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143116"/>
            <a:ext cx="3786214" cy="4429156"/>
          </a:xfrm>
          <a:prstGeom prst="rect">
            <a:avLst/>
          </a:prstGeom>
          <a:noFill/>
        </p:spPr>
      </p:pic>
      <p:pic>
        <p:nvPicPr>
          <p:cNvPr id="7" name="Picture 3" descr="F:\фото арт уроки\DSC02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143116"/>
            <a:ext cx="3357554" cy="450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290"/>
            <a:ext cx="8001056" cy="20002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Создание исторического альманаха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Урок  истории  в 11 классе на тему: «Боевые действия на фронтах Второй мировой войны». Выпуск боевого листка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714488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F:\фото арт уроки\DSC02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928802"/>
            <a:ext cx="4357718" cy="4324363"/>
          </a:xfrm>
          <a:prstGeom prst="rect">
            <a:avLst/>
          </a:prstGeom>
          <a:noFill/>
        </p:spPr>
      </p:pic>
      <p:pic>
        <p:nvPicPr>
          <p:cNvPr id="28676" name="Picture 4" descr="F:\фото арт уроки\DSC02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928802"/>
            <a:ext cx="3643338" cy="4357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142852"/>
            <a:ext cx="6143669" cy="8572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МУЗЫКА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643050"/>
            <a:ext cx="7834368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28728" y="1071546"/>
            <a:ext cx="69294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всех видов применения музыкальной  </a:t>
            </a:r>
            <a:r>
              <a:rPr kumimoji="0" lang="ru-RU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артпедагоги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использую на уроках истории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 музыки</a:t>
            </a:r>
            <a:r>
              <a:rPr kumimoji="0" lang="ru-RU" sz="2400" b="1" i="1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слушания. Оно основана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способности музыки регулировать и развивать эмоциональную сферу личности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учащегося,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тонус коры головного мозга, улучшает обмен веществ, стимулирует дыхание, кровообращение.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 музыкальные произведения в трёх основных направлениях: непосредственное слушание музыки, сочетание музыки и движений и использование музыки как фона при проведении уроков.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2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482181"/>
            <a:ext cx="7834368" cy="58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3042" y="642919"/>
            <a:ext cx="62151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«У </a:t>
            </a:r>
            <a:r>
              <a:rPr lang="ru-RU" sz="2800" b="1" dirty="0" smtClean="0"/>
              <a:t>артпедагогики</a:t>
            </a:r>
            <a:r>
              <a:rPr lang="ru-RU" sz="2800" dirty="0" smtClean="0"/>
              <a:t> есть свои специфические, только ей присущие цели – это формирование этического и эстетического иммунитета личности в процессе развития ее духовно-нравственной культуры»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(Т.А.Соколова. </a:t>
            </a:r>
            <a:r>
              <a:rPr lang="ru-RU" sz="2800" dirty="0" err="1" smtClean="0">
                <a:solidFill>
                  <a:srgbClr val="C00000"/>
                </a:solidFill>
              </a:rPr>
              <a:t>Артпедагогика</a:t>
            </a:r>
            <a:r>
              <a:rPr lang="ru-RU" sz="2800" dirty="0" smtClean="0">
                <a:solidFill>
                  <a:srgbClr val="C00000"/>
                </a:solidFill>
              </a:rPr>
              <a:t> – дидактика будущего) </a:t>
            </a:r>
          </a:p>
          <a:p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50043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72132" y="1428736"/>
            <a:ext cx="3571868" cy="5000660"/>
          </a:xfrm>
        </p:spPr>
        <p:txBody>
          <a:bodyPr>
            <a:normAutofit fontScale="70000" lnSpcReduction="20000"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Выполните задание: </a:t>
            </a:r>
            <a:r>
              <a:rPr lang="ru-RU" sz="2800" dirty="0" smtClean="0">
                <a:solidFill>
                  <a:schemeClr val="tx1"/>
                </a:solidFill>
              </a:rPr>
              <a:t>Рассмотрите картину худ. Дмитрия </a:t>
            </a:r>
            <a:r>
              <a:rPr lang="ru-RU" sz="2800" dirty="0" err="1" smtClean="0">
                <a:solidFill>
                  <a:schemeClr val="tx1"/>
                </a:solidFill>
              </a:rPr>
              <a:t>Костылева</a:t>
            </a:r>
            <a:r>
              <a:rPr lang="ru-RU" sz="2800" dirty="0" smtClean="0">
                <a:solidFill>
                  <a:schemeClr val="tx1"/>
                </a:solidFill>
              </a:rPr>
              <a:t> «Александр Невский» и прослушайте отрывок классической музыки из  Кантаты С.С.Прокофьева «Александр Невский. Крестоносцы»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1.Какую информацию о герое произведения формирует  музыкальное иллюстрирование художественной картины?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2.Что вас может удивить и по новому оценить историческое событие?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3. Охарактеризуйте стратегию и тактику Александра Невского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7891" name="Picture 3" descr="F:\ИСТОРИЯ\10 класс\Александр Невский Дмитрий Костыл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24" y="1357298"/>
            <a:ext cx="4948270" cy="49482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214291"/>
            <a:ext cx="8001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Урок истории в 6 классе на тему: «Северо-Западная Русь между Востоком и Западом»</a:t>
            </a:r>
          </a:p>
          <a:p>
            <a:pPr algn="just"/>
            <a:r>
              <a:rPr lang="ru-RU" sz="2000" dirty="0" smtClean="0"/>
              <a:t>Метод эмоционального воздействия и создания эффекта удивления</a:t>
            </a:r>
          </a:p>
        </p:txBody>
      </p:sp>
      <p:pic>
        <p:nvPicPr>
          <p:cNvPr id="11" name="prokofev_-_aleksandr_nevskij_ledovoe_poboicshe_tema_krestonosce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628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142853"/>
            <a:ext cx="6143669" cy="64294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ИГРОВЫЕ  ТЕХНОЛОГИИ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7" y="1383113"/>
            <a:ext cx="7286676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1375651"/>
            <a:ext cx="602188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своей практике я использую литературу и различные интернет ресурсы: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1.Л.П.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Борзова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«Игры на уроке истории». Методическое пособие для учителя, М., «ВЛАДОС», 2004г;</a:t>
            </a:r>
          </a:p>
          <a:p>
            <a:r>
              <a:rPr lang="ru-RU" sz="2000" i="1" dirty="0"/>
              <a:t>2</a:t>
            </a:r>
            <a:r>
              <a:rPr lang="ru-RU" sz="2000" i="1" dirty="0" smtClean="0"/>
              <a:t>. Т.А.Соколова. </a:t>
            </a:r>
            <a:r>
              <a:rPr lang="ru-RU" sz="2000" i="1" dirty="0" err="1" smtClean="0"/>
              <a:t>Артпедагогика</a:t>
            </a:r>
            <a:r>
              <a:rPr lang="ru-RU" sz="2000" i="1" dirty="0" smtClean="0"/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создает особые условия, при которых может развиваться память, внимание, быстрота реакции, гибкость мышления,  творчество, в игре происходит внутреннее раскрепощение.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214291"/>
            <a:ext cx="6143669" cy="5715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Игра  «Три направления»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8001056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4480" y="714357"/>
            <a:ext cx="7429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Игра особенно актуальна в 5 классе  при подготовке к выполнению работы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ВПР,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т.к. структура работы аналогична ходу игры.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 повторении темы «Передняя Азия в древности» ученики должны распределиться на три страны: «Финикия», «Ассирия», «Вавилон». Медленно называется слово, которое относится к истории одной из этих стран. Задача каждого ряда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сразу, как сказано слово, относящееся к стране.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Примеры заданий: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Хаммурапи, алфавит, железо, пурпурная краска, Вавилон, клинопись, колонии, таран, Ниневия, Библ, библиотека глиняных книг,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законы, Ливанские горы.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Игру можно проводить как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артпаузу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 время урока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428605"/>
            <a:ext cx="6143669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Игра  «Три предложения»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714488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7356" y="1643050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этой игре нужно внимательно прослушать и передать содержание рассказа (можно прочитать от имени героя) тремя простыми предложениями. Эту игру можно использовать при работе с текстом параграфа, записать три предложения в тетрадь.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Правила игры: кому удастся точнее и короче уложить содержание прочитанного, услышанного - побеждает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642919"/>
            <a:ext cx="6143669" cy="7858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«Найди ошибки»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232" y="1571612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«Найди ошибки» может применяться на самостоятельной работе. Эта игра проводится при закреплении и повторении материала. Правила игры: дается текст с ошибками (дата, имя, событие) кто первый найдет и исправит тот побеждает.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285729"/>
            <a:ext cx="6143669" cy="7143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«Вассал – сеньор»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714488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2976" y="1285861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Игра «Вассал – сеньор» проведена при изучении в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 классе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«Феодальная лестница».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нарисованную на доске схему феодальной лестницы, ученики должны назвать, кто является вассалом, кто сеньором.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говорю: «Граф», ученики: «барон».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называю: «Король», ученики: «Герцог, граф» и т.д. Игру можно изменить: учитель называет вассала, ученики – сеньора.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642919"/>
            <a:ext cx="6143669" cy="7858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Ролевые уроки - игры: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5" y="1785926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3042" y="1785926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«Путешествия», «Социальный опрос»,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«Здоровый образ жизни», «Репортаж с места событий»,  Блеф – клуб,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«Герой, дата, событие»,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«Найди ошибки», «Снежный ком».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00165" y="642919"/>
            <a:ext cx="6143669" cy="7858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задания: </a:t>
            </a:r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714488"/>
            <a:ext cx="783436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5918" y="1720840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составление кроссвордов,</a:t>
            </a: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викторин, головоломок, ребусов, шарад, криптограмм.</a:t>
            </a:r>
          </a:p>
          <a:p>
            <a:r>
              <a:rPr lang="ru-RU" sz="2400" i="1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прием позволяет не только обеспечить психологическую разгрузку учащихся, но и дать сведения развивающего и воспитательного плана, побудить к активизации самостоятельной познавательной деятельности.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438487"/>
            <a:ext cx="878684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3600" b="1" dirty="0" smtClean="0">
                <a:solidFill>
                  <a:srgbClr val="C00000"/>
                </a:solidFill>
                <a:ea typeface="SimSun" charset="-122"/>
                <a:cs typeface="Times New Roman" pitchFamily="18" charset="0"/>
              </a:rPr>
              <a:t>РИСУНОК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400" b="1" dirty="0" smtClean="0">
                <a:latin typeface="Times New Roman" pitchFamily="18" charset="0"/>
                <a:ea typeface="SimSun" charset="-122"/>
                <a:cs typeface="Times New Roman" pitchFamily="18" charset="0"/>
              </a:rPr>
              <a:t>Урок истории в 6 классе «Повседневная жизнь населения Древней Руси»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400" dirty="0" smtClean="0">
                <a:latin typeface="Times New Roman" pitchFamily="18" charset="0"/>
                <a:ea typeface="SimSun" charset="-122"/>
                <a:cs typeface="Times New Roman" pitchFamily="18" charset="0"/>
              </a:rPr>
              <a:t>Нарисуйте мужскую или женскую одежду , используя три основных цвета : красный , белый и синий. Какое значение  имели эти цвета на Руси 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800" dirty="0" smtClean="0">
              <a:ea typeface="SimSun" charset="-12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800" b="1" dirty="0" smtClean="0">
                <a:solidFill>
                  <a:srgbClr val="7030A0"/>
                </a:solidFill>
                <a:ea typeface="SimSun" charset="-122"/>
                <a:cs typeface="Times New Roman" pitchFamily="18" charset="0"/>
              </a:rPr>
              <a:t>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 descr="http://sv-sidorov.ucoz.com/Diya-statei/Dlya-statei_1/interaktivnye_tekhnologii_obuchenij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928934"/>
            <a:ext cx="3571900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F:\фото 2013 2014краевед музей Новый год юбилей Ирины\DSC005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496"/>
            <a:ext cx="2739071" cy="326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27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239183" cy="61793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99792" y="476672"/>
            <a:ext cx="374441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учащихся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642918"/>
            <a:ext cx="5643602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8" y="428604"/>
            <a:ext cx="7905804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31640" y="437358"/>
            <a:ext cx="66967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АКТУАЛЬНОСТЬ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dirty="0"/>
              <a:t>Актуальность проекта состоит в том, что он сочетает в себе средства и способы развития творческих и речевых способностей </a:t>
            </a:r>
            <a:r>
              <a:rPr lang="ru-RU" sz="2800" dirty="0" smtClean="0"/>
              <a:t>обучающихся, </a:t>
            </a:r>
            <a:r>
              <a:rPr lang="ru-RU" sz="2800" dirty="0"/>
              <a:t>фантазию и воображение, повлияет на духовное развитие, научит определенным </a:t>
            </a:r>
            <a:r>
              <a:rPr lang="ru-RU" sz="2800" dirty="0" smtClean="0"/>
              <a:t>нравственным нормам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30129027"/>
      </p:ext>
    </p:extLst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27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20128" y="1294790"/>
            <a:ext cx="5786478" cy="4339859"/>
          </a:xfrm>
        </p:spPr>
      </p:pic>
      <p:pic>
        <p:nvPicPr>
          <p:cNvPr id="10" name="Содержимое 9" descr="DSC027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428660" y="1357298"/>
            <a:ext cx="5715040" cy="4286280"/>
          </a:xfrm>
        </p:spPr>
      </p:pic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027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41978" y="1249145"/>
            <a:ext cx="5992823" cy="4494617"/>
          </a:xfrm>
        </p:spPr>
      </p:pic>
      <p:pic>
        <p:nvPicPr>
          <p:cNvPr id="6" name="Содержимое 5" descr="DSC027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29147" y="1300863"/>
            <a:ext cx="5942825" cy="4457119"/>
          </a:xfrm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875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 результатов  учащихся 6 класса </a:t>
            </a:r>
            <a:br>
              <a:rPr lang="ru-RU" dirty="0" smtClean="0"/>
            </a:br>
            <a:r>
              <a:rPr lang="ru-RU" dirty="0" smtClean="0"/>
              <a:t>по истории (1-3 четверти)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981200"/>
          <a:ext cx="8591872" cy="461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968"/>
                <a:gridCol w="2147968"/>
                <a:gridCol w="2147968"/>
                <a:gridCol w="2147968"/>
              </a:tblGrid>
              <a:tr h="715454">
                <a:tc>
                  <a:txBody>
                    <a:bodyPr/>
                    <a:lstStyle/>
                    <a:p>
                      <a:r>
                        <a:rPr lang="ru-RU" dirty="0" smtClean="0"/>
                        <a:t>26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четверть</a:t>
                      </a:r>
                      <a:endParaRPr lang="ru-RU" dirty="0"/>
                    </a:p>
                  </a:txBody>
                  <a:tcPr/>
                </a:tc>
              </a:tr>
              <a:tr h="1234894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Успевают</a:t>
                      </a:r>
                    </a:p>
                    <a:p>
                      <a:r>
                        <a:rPr lang="ru-RU" dirty="0" smtClean="0"/>
                        <a:t> на «4» и 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715454">
                <a:tc>
                  <a:txBody>
                    <a:bodyPr/>
                    <a:lstStyle/>
                    <a:p>
                      <a:r>
                        <a:rPr lang="ru-RU" dirty="0" smtClean="0"/>
                        <a:t>Неуспевающие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234894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ru-RU" dirty="0" err="1" smtClean="0"/>
                        <a:t>обученности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715454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знаний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63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качества знаний учащихся 6 класса </a:t>
            </a:r>
            <a:br>
              <a:rPr lang="ru-RU" dirty="0" smtClean="0"/>
            </a:br>
            <a:r>
              <a:rPr lang="ru-RU" dirty="0" smtClean="0"/>
              <a:t>по истории (1-3 четверти)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981200"/>
          <a:ext cx="8375848" cy="45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447856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 результатов  учащихся 6 класса по обществознанию</a:t>
            </a:r>
            <a:br>
              <a:rPr lang="ru-RU" dirty="0" smtClean="0"/>
            </a:br>
            <a:r>
              <a:rPr lang="ru-RU" dirty="0" smtClean="0"/>
              <a:t> (1-3 четверти)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981200"/>
          <a:ext cx="7772400" cy="375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845940"/>
                <a:gridCol w="2040260"/>
                <a:gridCol w="1943100"/>
              </a:tblGrid>
              <a:tr h="581529">
                <a:tc>
                  <a:txBody>
                    <a:bodyPr/>
                    <a:lstStyle/>
                    <a:p>
                      <a:r>
                        <a:rPr lang="ru-RU" dirty="0" smtClean="0"/>
                        <a:t>26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четверть</a:t>
                      </a:r>
                      <a:endParaRPr lang="ru-RU" dirty="0"/>
                    </a:p>
                  </a:txBody>
                  <a:tcPr/>
                </a:tc>
              </a:tr>
              <a:tr h="1003735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Успевают</a:t>
                      </a:r>
                    </a:p>
                    <a:p>
                      <a:r>
                        <a:rPr lang="ru-RU" dirty="0" smtClean="0"/>
                        <a:t> на «4» и 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581529">
                <a:tc>
                  <a:txBody>
                    <a:bodyPr/>
                    <a:lstStyle/>
                    <a:p>
                      <a:r>
                        <a:rPr lang="ru-RU" dirty="0" smtClean="0"/>
                        <a:t>Неуспевающие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003735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ru-RU" dirty="0" err="1" smtClean="0"/>
                        <a:t>обученности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81529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8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качества знаний учащихся</a:t>
            </a:r>
            <a:br>
              <a:rPr lang="ru-RU" dirty="0" smtClean="0"/>
            </a:br>
            <a:r>
              <a:rPr lang="ru-RU" dirty="0" smtClean="0"/>
              <a:t> 6 класса </a:t>
            </a:r>
            <a:br>
              <a:rPr lang="ru-RU" dirty="0" smtClean="0"/>
            </a:br>
            <a:r>
              <a:rPr lang="ru-RU" dirty="0" smtClean="0"/>
              <a:t>по обществознанию (1-3 четверти)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91872" cy="1635968"/>
          </a:xfrm>
        </p:spPr>
        <p:txBody>
          <a:bodyPr/>
          <a:lstStyle/>
          <a:p>
            <a:r>
              <a:rPr lang="ru-RU" dirty="0" smtClean="0"/>
              <a:t>Динамика  результатов  учащихся 7 класса по истории  (1-3 четверти)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981200"/>
          <a:ext cx="7772400" cy="324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17948"/>
                <a:gridCol w="1968252"/>
                <a:gridCol w="1943100"/>
              </a:tblGrid>
              <a:tr h="503406">
                <a:tc>
                  <a:txBody>
                    <a:bodyPr/>
                    <a:lstStyle/>
                    <a:p>
                      <a:r>
                        <a:rPr lang="ru-RU" dirty="0" smtClean="0"/>
                        <a:t>15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четверть</a:t>
                      </a:r>
                      <a:endParaRPr lang="ru-RU" dirty="0"/>
                    </a:p>
                  </a:txBody>
                  <a:tcPr/>
                </a:tc>
              </a:tr>
              <a:tr h="868892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Успевают</a:t>
                      </a:r>
                    </a:p>
                    <a:p>
                      <a:r>
                        <a:rPr lang="ru-RU" dirty="0" smtClean="0"/>
                        <a:t> на «4» и 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503406">
                <a:tc>
                  <a:txBody>
                    <a:bodyPr/>
                    <a:lstStyle/>
                    <a:p>
                      <a:r>
                        <a:rPr lang="ru-RU" dirty="0" smtClean="0"/>
                        <a:t>Неуспевающие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68892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ru-RU" dirty="0" err="1" smtClean="0"/>
                        <a:t>обученности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03406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7772400" cy="1635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качества знаний учащихся 7 класса </a:t>
            </a:r>
            <a:br>
              <a:rPr lang="ru-RU" dirty="0" smtClean="0"/>
            </a:br>
            <a:r>
              <a:rPr lang="ru-RU" dirty="0" smtClean="0"/>
              <a:t>по истории  (1-3 четверти)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642918"/>
            <a:ext cx="5643602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8" y="428604"/>
            <a:ext cx="7905804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28794" y="868245"/>
            <a:ext cx="550072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</a:rPr>
              <a:t>ЦЕЛЬ </a:t>
            </a:r>
            <a:r>
              <a:rPr lang="ru-RU" sz="3600" b="1" dirty="0" smtClean="0">
                <a:solidFill>
                  <a:srgbClr val="C00000"/>
                </a:solidFill>
              </a:rPr>
              <a:t>ПРОЕКТА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dirty="0" smtClean="0"/>
              <a:t>Развитие  познавательной активности старшеклассников,  повышение мотивации и самооценки через использование </a:t>
            </a:r>
            <a:r>
              <a:rPr lang="ru-RU" sz="2800" dirty="0" err="1" smtClean="0"/>
              <a:t>артпедагогических</a:t>
            </a:r>
            <a:r>
              <a:rPr lang="ru-RU" sz="2800" dirty="0" smtClean="0"/>
              <a:t> технологий на уроках истории и обществознания </a:t>
            </a: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642918"/>
            <a:ext cx="5643602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8" y="428604"/>
            <a:ext cx="7905804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85918" y="437357"/>
            <a:ext cx="70723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</a:rPr>
              <a:t>ЭТАПЫ РАБОТЫ</a:t>
            </a:r>
          </a:p>
          <a:p>
            <a:r>
              <a:rPr lang="ru-RU" sz="2400" dirty="0" smtClean="0"/>
              <a:t>1. </a:t>
            </a:r>
            <a:r>
              <a:rPr lang="ru-RU" sz="2800" dirty="0" smtClean="0"/>
              <a:t>Определить методы использования  элементов артпедагогики на различных этапах урока;</a:t>
            </a:r>
          </a:p>
          <a:p>
            <a:r>
              <a:rPr lang="ru-RU" sz="2800" dirty="0" smtClean="0"/>
              <a:t>2. Провести анализ применения игровых технологий в практической деятельности;</a:t>
            </a:r>
          </a:p>
          <a:p>
            <a:r>
              <a:rPr lang="ru-RU" sz="2800" dirty="0" smtClean="0"/>
              <a:t>3.  Исследовать динамику результатов   и качества знаний учащихся при использовании элементов артпедагогики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696495"/>
            <a:ext cx="7548616" cy="56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2976" y="553999"/>
            <a:ext cx="700092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3600" b="1" dirty="0" smtClean="0">
                <a:solidFill>
                  <a:srgbClr val="C00000"/>
                </a:solidFill>
                <a:ea typeface="SimSun" charset="-122"/>
                <a:cs typeface="Times New Roman" pitchFamily="18" charset="0"/>
              </a:rPr>
              <a:t>МЕТОДЫ   АРТПЕДАГОГИКИ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театрализация;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творческая мастерская;</a:t>
            </a:r>
          </a:p>
          <a:p>
            <a:pPr lvl="0">
              <a:buFontTx/>
              <a:buChar char="-"/>
            </a:pP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формулирование  и решение проблемы урока;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уальная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экскурсия;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интервью с историческими героями;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исторического альманаха;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рассказ от имени героя;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живопись;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музыкальные фрагменты;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рисунком;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Tx/>
              <a:buChar char="-"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800" b="1" dirty="0" smtClean="0">
              <a:solidFill>
                <a:srgbClr val="7030A0"/>
              </a:solidFill>
              <a:ea typeface="SimSun" charset="-12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800" b="1" dirty="0" smtClean="0">
                <a:solidFill>
                  <a:srgbClr val="7030A0"/>
                </a:solidFill>
                <a:ea typeface="SimSun" charset="-122"/>
                <a:cs typeface="Times New Roman" pitchFamily="18" charset="0"/>
              </a:rPr>
              <a:t>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143116"/>
            <a:ext cx="3929090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атыр и Айсылу\Pictures\фон для презентации 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" y="1178702"/>
            <a:ext cx="6905674" cy="517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193395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3600" b="1" dirty="0" smtClean="0">
                <a:solidFill>
                  <a:srgbClr val="C00000"/>
                </a:solidFill>
                <a:ea typeface="SimSun" charset="-122"/>
                <a:cs typeface="Times New Roman" pitchFamily="18" charset="0"/>
              </a:rPr>
              <a:t>ТЕАТРАЛИЗАЦИЯ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ea typeface="SimSun" charset="-122"/>
                <a:cs typeface="Times New Roman" pitchFamily="18" charset="0"/>
              </a:rPr>
              <a:t>Урок обществознания в 5 классе  «Школьное образование»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 smtClean="0">
                <a:ea typeface="SimSun" charset="-122"/>
                <a:cs typeface="Times New Roman" pitchFamily="18" charset="0"/>
              </a:rPr>
              <a:t>Элемент артпедагогики используется в начале урока для снятия эмоционального напряжения и стресса.</a:t>
            </a:r>
            <a:r>
              <a:rPr lang="ru-RU" sz="2000" dirty="0" smtClean="0"/>
              <a:t> Театрализация переделанной  басни Крылова «Стрекоза и муравей» позволяет определить проблему урока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000" dirty="0" smtClean="0">
              <a:solidFill>
                <a:schemeClr val="accent2">
                  <a:lumMod val="50000"/>
                </a:schemeClr>
              </a:solidFill>
              <a:ea typeface="SimSun" charset="-12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400" dirty="0" smtClean="0">
                <a:solidFill>
                  <a:schemeClr val="accent2">
                    <a:lumMod val="50000"/>
                  </a:schemeClr>
                </a:solidFill>
                <a:ea typeface="SimSun" charset="-122"/>
                <a:cs typeface="Times New Roman" pitchFamily="18" charset="0"/>
              </a:rPr>
              <a:t>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9" name="Picture 2" descr="F:\фото арт уроки\DSC02752.JPG"/>
          <p:cNvPicPr>
            <a:picLocks noChangeAspect="1" noChangeArrowheads="1"/>
          </p:cNvPicPr>
          <p:nvPr/>
        </p:nvPicPr>
        <p:blipFill>
          <a:blip r:embed="rId3" cstate="print"/>
          <a:srcRect l="3636"/>
          <a:stretch>
            <a:fillRect/>
          </a:stretch>
        </p:blipFill>
        <p:spPr bwMode="auto">
          <a:xfrm>
            <a:off x="571472" y="2214554"/>
            <a:ext cx="3857652" cy="4106932"/>
          </a:xfrm>
          <a:prstGeom prst="rect">
            <a:avLst/>
          </a:prstGeom>
          <a:noFill/>
        </p:spPr>
      </p:pic>
      <p:pic>
        <p:nvPicPr>
          <p:cNvPr id="10" name="Picture 4" descr="F:\фото арт уроки\DSC02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58" y="2214554"/>
            <a:ext cx="4000560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0001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ТЕАТРАЛИЗАЦИЯ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MOV05340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946513"/>
            <a:ext cx="7429573" cy="5572179"/>
          </a:xfrm>
          <a:prstGeom prst="rect">
            <a:avLst/>
          </a:prstGeom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358246" cy="192882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Урок обществознания в 6 классе на тему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«Почему законы нарушают?»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Театрализация  рассказа А.П.Чехова «Злоумышленник» помогает  умению выразительно говорить, вести диалог.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69" name="Picture 1" descr="F:\фото арт уроки\DSC0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358114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492996"/>
      </p:ext>
    </p:extLst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1294</Words>
  <Application>Microsoft Office PowerPoint</Application>
  <PresentationFormat>Экран (4:3)</PresentationFormat>
  <Paragraphs>206</Paragraphs>
  <Slides>37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ТЕАТРАЛИЗАЦИЯ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Динамика  результатов  учащихся 6 класса  по истории (1-3 четверти)</vt:lpstr>
      <vt:lpstr>Динамика качества знаний учащихся 6 класса  по истории (1-3 четверти)</vt:lpstr>
      <vt:lpstr>Динамика  результатов  учащихся 6 класса по обществознанию  (1-3 четверти)</vt:lpstr>
      <vt:lpstr>Динамика качества знаний учащихся  6 класса  по обществознанию (1-3 четверти)</vt:lpstr>
      <vt:lpstr>Динамика  результатов  учащихся 7 класса по истории  (1-3 четверти)</vt:lpstr>
      <vt:lpstr>Динамика качества знаний учащихся 7 класса  по истории  (1-3 четверти)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247</cp:revision>
  <dcterms:modified xsi:type="dcterms:W3CDTF">2020-12-13T20:58:48Z</dcterms:modified>
</cp:coreProperties>
</file>