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89" r:id="rId11"/>
    <p:sldId id="269" r:id="rId12"/>
    <p:sldId id="288" r:id="rId13"/>
    <p:sldId id="290" r:id="rId14"/>
    <p:sldId id="291" r:id="rId15"/>
    <p:sldId id="292" r:id="rId16"/>
    <p:sldId id="265" r:id="rId17"/>
    <p:sldId id="274" r:id="rId18"/>
    <p:sldId id="275" r:id="rId19"/>
    <p:sldId id="266" r:id="rId20"/>
    <p:sldId id="283" r:id="rId21"/>
    <p:sldId id="284" r:id="rId22"/>
    <p:sldId id="285" r:id="rId23"/>
    <p:sldId id="287" r:id="rId24"/>
    <p:sldId id="267" r:id="rId25"/>
    <p:sldId id="270" r:id="rId26"/>
    <p:sldId id="271" r:id="rId27"/>
    <p:sldId id="272" r:id="rId28"/>
    <p:sldId id="273" r:id="rId29"/>
    <p:sldId id="276" r:id="rId30"/>
    <p:sldId id="277" r:id="rId31"/>
    <p:sldId id="278" r:id="rId32"/>
    <p:sldId id="280" r:id="rId33"/>
    <p:sldId id="281" r:id="rId34"/>
    <p:sldId id="282" r:id="rId35"/>
    <p:sldId id="27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CF7B-683F-4BD5-B05D-6CFB0C6BDFC5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E075-DF18-4F83-A615-71C957689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B0F-3A7D-45CD-BEFF-1E7D008ED780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1293-15BB-4276-BD56-4046CA73E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C025-422A-48A6-BA1D-D0DC0574D837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CB9E-5B8C-4458-BB58-E822EEB5B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40B2-C1E1-4C42-9916-3BA4B7C65E6E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EE47-FB2D-4A21-B1A4-80948ED68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9725-934A-4B2B-AAC1-975B39CE9B95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02D4-BEC9-45A9-8C69-00DEB65BA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299A-BABD-4A68-821D-3F3226D020EF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0A4B-26F2-4940-8119-1E4A207C9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7450-7FB0-46AE-8760-7548D85A14D0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5283-E7EF-4287-BA0D-896DEACA6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2609-E0BD-4E70-8D2F-E8D69219541C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F4CE-7D0A-4D39-B480-36AEB31AB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6745-9DD8-45AC-91A7-945A749F21D5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5248-6BC5-4214-B879-8D4F22126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BE33-C134-4E40-A60B-AB2306A79A93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3B71-EC5E-448A-909C-D12A8585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DF18-D226-4B5E-B005-A467D5ECA603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D0E8-F0A5-4EE5-B845-3C42DB23A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537478-3FDB-4905-B8E7-A1ECF707B4E4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350BE-CA24-44DE-90A0-99FDB57D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400" i="1" dirty="0">
                <a:latin typeface="Constantia" pitchFamily="18" charset="0"/>
              </a:rPr>
              <a:t>Презентация к уроку по теме:</a:t>
            </a:r>
            <a:br>
              <a:rPr lang="ru-RU" sz="2400" i="1" dirty="0">
                <a:latin typeface="Constantia" pitchFamily="18" charset="0"/>
              </a:rPr>
            </a:br>
            <a:r>
              <a:rPr lang="ru-RU" sz="2400" i="1" dirty="0">
                <a:latin typeface="Constantia" pitchFamily="18" charset="0"/>
              </a:rPr>
              <a:t>«Города России. Брянск- город боевой и трудовой славы».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2000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000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000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000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dirty="0">
                <a:latin typeface="Times New Roman" pitchFamily="18" charset="0"/>
              </a:rPr>
              <a:t>00000000000000</a:t>
            </a:r>
          </a:p>
          <a:p>
            <a:pPr algn="ctr">
              <a:buFont typeface="Arial" charset="0"/>
              <a:buNone/>
            </a:pPr>
            <a:endParaRPr lang="ru-RU" sz="2000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000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dirty="0">
                <a:latin typeface="Constantia" pitchFamily="18" charset="0"/>
              </a:rPr>
              <a:t>Выполнила: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latin typeface="Constantia" pitchFamily="18" charset="0"/>
              </a:rPr>
              <a:t>преподаватель иностранного языка ГАПОУ</a:t>
            </a:r>
          </a:p>
          <a:p>
            <a:pPr algn="ctr">
              <a:buFont typeface="Arial" charset="0"/>
              <a:buNone/>
            </a:pPr>
            <a:r>
              <a:rPr lang="ru-RU" sz="2000" dirty="0">
                <a:latin typeface="Constantia" pitchFamily="18" charset="0"/>
              </a:rPr>
              <a:t>«Унечский техникум отраслевых технологий и транспорта имени Героя России А.В. Рассказы» </a:t>
            </a:r>
          </a:p>
          <a:p>
            <a:pPr algn="ctr">
              <a:buFont typeface="Arial" charset="0"/>
              <a:buNone/>
            </a:pPr>
            <a:r>
              <a:rPr lang="ru-RU" sz="2000" dirty="0" err="1">
                <a:latin typeface="Constantia" pitchFamily="18" charset="0"/>
              </a:rPr>
              <a:t>Довженок</a:t>
            </a:r>
            <a:r>
              <a:rPr lang="ru-RU" sz="2000" dirty="0">
                <a:latin typeface="Constantia" pitchFamily="18" charset="0"/>
              </a:rPr>
              <a:t> Елена Николаевна.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252028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Constantia" pitchFamily="18" charset="0"/>
              </a:rPr>
              <a:t>Die </a:t>
            </a:r>
            <a:r>
              <a:rPr lang="en-US" b="1" dirty="0" err="1">
                <a:latin typeface="Constantia" pitchFamily="18" charset="0"/>
              </a:rPr>
              <a:t>Tierwelt</a:t>
            </a:r>
            <a:r>
              <a:rPr lang="en-US" b="1" dirty="0">
                <a:latin typeface="Constantia" pitchFamily="18" charset="0"/>
              </a:rPr>
              <a:t> in </a:t>
            </a:r>
            <a:r>
              <a:rPr lang="en-US" b="1" dirty="0" err="1">
                <a:latin typeface="Constantia" pitchFamily="18" charset="0"/>
              </a:rPr>
              <a:t>unserem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Gebiet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ist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sehr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reich</a:t>
            </a:r>
            <a:r>
              <a:rPr lang="en-US" b="1" dirty="0">
                <a:latin typeface="Constantia" pitchFamily="18" charset="0"/>
              </a:rPr>
              <a:t> und </a:t>
            </a:r>
            <a:r>
              <a:rPr lang="en-US" b="1" dirty="0" err="1">
                <a:latin typeface="Constantia" pitchFamily="18" charset="0"/>
              </a:rPr>
              <a:t>verschieden</a:t>
            </a:r>
            <a:r>
              <a:rPr lang="en-US" b="1" dirty="0">
                <a:latin typeface="Constantia" pitchFamily="18" charset="0"/>
              </a:rPr>
              <a:t>.</a:t>
            </a:r>
            <a:endParaRPr lang="ru-RU" dirty="0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3600">
                <a:latin typeface="Constantia" pitchFamily="18" charset="0"/>
              </a:rPr>
              <a:t>Der Wolf</a:t>
            </a:r>
            <a:endParaRPr lang="ru-RU" sz="3600">
              <a:latin typeface="Constantia" pitchFamily="18" charset="0"/>
            </a:endParaRPr>
          </a:p>
        </p:txBody>
      </p:sp>
      <p:sp>
        <p:nvSpPr>
          <p:cNvPr id="2253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z="3600">
                <a:latin typeface="Constantia" pitchFamily="18" charset="0"/>
              </a:rPr>
              <a:t>Der Kauz</a:t>
            </a:r>
            <a:endParaRPr lang="ru-RU" sz="3600">
              <a:latin typeface="Constantia" pitchFamily="18" charset="0"/>
            </a:endParaRPr>
          </a:p>
        </p:txBody>
      </p:sp>
      <p:pic>
        <p:nvPicPr>
          <p:cNvPr id="22532" name="Содержимое 8" descr="3f8d985c27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46350"/>
            <a:ext cx="4040188" cy="3208338"/>
          </a:xfrm>
        </p:spPr>
      </p:pic>
      <p:pic>
        <p:nvPicPr>
          <p:cNvPr id="22533" name="Содержимое 9" descr="0d1e12830a5876ac146dc0498b29712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822575"/>
            <a:ext cx="4041775" cy="26558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2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4040188" cy="647700"/>
          </a:xfrm>
        </p:spPr>
        <p:txBody>
          <a:bodyPr/>
          <a:lstStyle/>
          <a:p>
            <a:pPr algn="ctr" eaLnBrk="1" hangingPunct="1"/>
            <a:r>
              <a:rPr lang="en-US" sz="3600">
                <a:latin typeface="Constantia" pitchFamily="18" charset="0"/>
              </a:rPr>
              <a:t>Der Fuchs</a:t>
            </a:r>
            <a:endParaRPr lang="ru-RU" sz="3600">
              <a:latin typeface="Constantia" pitchFamily="18" charset="0"/>
            </a:endParaRPr>
          </a:p>
        </p:txBody>
      </p:sp>
      <p:pic>
        <p:nvPicPr>
          <p:cNvPr id="23554" name="Содержимое 6" descr="0_97401_8da8cd3b_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4040187" cy="4119563"/>
          </a:xfrm>
        </p:spPr>
      </p:pic>
      <p:sp>
        <p:nvSpPr>
          <p:cNvPr id="2355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04813"/>
            <a:ext cx="4041775" cy="720725"/>
          </a:xfrm>
        </p:spPr>
        <p:txBody>
          <a:bodyPr/>
          <a:lstStyle/>
          <a:p>
            <a:pPr algn="ctr" eaLnBrk="1" hangingPunct="1"/>
            <a:r>
              <a:rPr lang="en-US" sz="3600">
                <a:latin typeface="Constantia" pitchFamily="18" charset="0"/>
              </a:rPr>
              <a:t>Der Bär</a:t>
            </a:r>
            <a:endParaRPr lang="ru-RU" sz="3600">
              <a:latin typeface="Constantia" pitchFamily="18" charset="0"/>
            </a:endParaRPr>
          </a:p>
        </p:txBody>
      </p:sp>
      <p:pic>
        <p:nvPicPr>
          <p:cNvPr id="23556" name="Содержимое 7" descr="mish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989138"/>
            <a:ext cx="4321175" cy="31384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2"/>
          <p:cNvSpPr>
            <a:spLocks noGrp="1"/>
          </p:cNvSpPr>
          <p:nvPr>
            <p:ph type="body" idx="1"/>
          </p:nvPr>
        </p:nvSpPr>
        <p:spPr>
          <a:xfrm>
            <a:off x="611188" y="765175"/>
            <a:ext cx="4040187" cy="1193800"/>
          </a:xfrm>
        </p:spPr>
        <p:txBody>
          <a:bodyPr/>
          <a:lstStyle/>
          <a:p>
            <a:pPr algn="ctr" eaLnBrk="1" hangingPunct="1"/>
            <a:r>
              <a:rPr lang="en-US" sz="3600">
                <a:latin typeface="Constantia" pitchFamily="18" charset="0"/>
              </a:rPr>
              <a:t>Die Ricke</a:t>
            </a:r>
            <a:endParaRPr lang="ru-RU" sz="3600"/>
          </a:p>
        </p:txBody>
      </p:sp>
      <p:sp>
        <p:nvSpPr>
          <p:cNvPr id="2457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5538"/>
            <a:ext cx="4041775" cy="790575"/>
          </a:xfrm>
        </p:spPr>
        <p:txBody>
          <a:bodyPr/>
          <a:lstStyle/>
          <a:p>
            <a:pPr algn="ctr" eaLnBrk="1" hangingPunct="1"/>
            <a:r>
              <a:rPr lang="en-US" sz="3600">
                <a:latin typeface="Constantia" pitchFamily="18" charset="0"/>
              </a:rPr>
              <a:t>Das   Wisent</a:t>
            </a:r>
            <a:endParaRPr lang="ru-RU" sz="3600">
              <a:latin typeface="Constantia" pitchFamily="18" charset="0"/>
            </a:endParaRPr>
          </a:p>
        </p:txBody>
      </p:sp>
      <p:pic>
        <p:nvPicPr>
          <p:cNvPr id="24579" name="Содержимое 8" descr="phoca_thumb_l_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25725"/>
            <a:ext cx="4040188" cy="3049588"/>
          </a:xfrm>
        </p:spPr>
      </p:pic>
      <p:pic>
        <p:nvPicPr>
          <p:cNvPr id="24580" name="Содержимое 9" descr="zubrenok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19375"/>
            <a:ext cx="4041775" cy="30622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mbria" pitchFamily="18" charset="0"/>
              </a:rPr>
              <a:t>Die </a:t>
            </a:r>
            <a:r>
              <a:rPr lang="en-US" b="1" dirty="0" err="1">
                <a:latin typeface="Cambria" pitchFamily="18" charset="0"/>
              </a:rPr>
              <a:t>K</a:t>
            </a:r>
            <a:r>
              <a:rPr lang="en-US" b="1" dirty="0" err="1">
                <a:latin typeface="Constantia" pitchFamily="18" charset="0"/>
              </a:rPr>
              <a:t>ü</a:t>
            </a:r>
            <a:r>
              <a:rPr lang="en-US" b="1" dirty="0" err="1">
                <a:latin typeface="Cambria" pitchFamily="18" charset="0"/>
              </a:rPr>
              <a:t>chenschelle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25602" name="Содержимое 8" descr="2487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Die Seerose weiß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26626" name="Содержимое 3" descr="kuvshin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Der Maiglöckchen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27650" name="Содержимое 3" descr="3475291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7777163" cy="48244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Brjansk ist ein großes</a:t>
            </a:r>
            <a:br>
              <a:rPr lang="en-US" sz="3600" b="1">
                <a:latin typeface="Constantia" pitchFamily="18" charset="0"/>
              </a:rPr>
            </a:br>
            <a:r>
              <a:rPr lang="en-US" sz="3600" b="1">
                <a:latin typeface="Constantia" pitchFamily="18" charset="0"/>
              </a:rPr>
              <a:t> Industriezentrum. 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2867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833563"/>
            <a:ext cx="6096000" cy="40576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In Brjansk befinden sich die größten Industriebetriebe des Gebiets. </a:t>
            </a:r>
            <a:endParaRPr lang="ru-RU" sz="3600" b="1">
              <a:latin typeface="Constantia" pitchFamily="18" charset="0"/>
            </a:endParaRPr>
          </a:p>
        </p:txBody>
      </p:sp>
      <p:sp>
        <p:nvSpPr>
          <p:cNvPr id="2969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Constantia" pitchFamily="18" charset="0"/>
              </a:rPr>
              <a:t>Das Autowerk</a:t>
            </a:r>
            <a:endParaRPr lang="ru-RU">
              <a:latin typeface="Constantia" pitchFamily="18" charset="0"/>
            </a:endParaRPr>
          </a:p>
        </p:txBody>
      </p:sp>
      <p:pic>
        <p:nvPicPr>
          <p:cNvPr id="29699" name="Содержимое 11" descr="wpid-x_4c0253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</p:spPr>
      </p:pic>
      <p:sp>
        <p:nvSpPr>
          <p:cNvPr id="2970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Constantia" pitchFamily="18" charset="0"/>
              </a:rPr>
              <a:t>Das Werk "Arsenal" </a:t>
            </a:r>
            <a:endParaRPr lang="ru-RU">
              <a:latin typeface="Constantia" pitchFamily="18" charset="0"/>
            </a:endParaRPr>
          </a:p>
        </p:txBody>
      </p:sp>
      <p:pic>
        <p:nvPicPr>
          <p:cNvPr id="29701" name="Содержимое 12" descr="c21hcnRuZXdzLnJ1L3N0b3JhZ2UvYy8yMDEzLzAyLzIyLzEzNjE1MzE2MDVfOTYwNjE0XzIzLmpwZz9fX2lkPTI5NDk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420938"/>
            <a:ext cx="3671888" cy="33115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Constantia" pitchFamily="18" charset="0"/>
              </a:rPr>
              <a:t>Die </a:t>
            </a:r>
            <a:r>
              <a:rPr lang="en-US" sz="3600" b="1" dirty="0" err="1">
                <a:latin typeface="Constantia" pitchFamily="18" charset="0"/>
              </a:rPr>
              <a:t>größte</a:t>
            </a:r>
            <a:r>
              <a:rPr lang="en-US" sz="3600" b="1" dirty="0">
                <a:latin typeface="Constantia" pitchFamily="18" charset="0"/>
              </a:rPr>
              <a:t> Rolle </a:t>
            </a:r>
            <a:r>
              <a:rPr lang="en-US" sz="3600" b="1" dirty="0" err="1">
                <a:latin typeface="Constantia" pitchFamily="18" charset="0"/>
              </a:rPr>
              <a:t>spielt</a:t>
            </a:r>
            <a:r>
              <a:rPr lang="en-US" sz="3600" b="1" dirty="0">
                <a:latin typeface="Constantia" pitchFamily="18" charset="0"/>
              </a:rPr>
              <a:t> </a:t>
            </a:r>
            <a:br>
              <a:rPr lang="en-US" sz="3600" b="1" dirty="0">
                <a:latin typeface="Constantia" pitchFamily="18" charset="0"/>
              </a:rPr>
            </a:br>
            <a:r>
              <a:rPr lang="en-US" sz="3600" b="1" dirty="0">
                <a:latin typeface="Constantia" pitchFamily="18" charset="0"/>
              </a:rPr>
              <a:t>der </a:t>
            </a:r>
            <a:r>
              <a:rPr lang="en-US" sz="3600" b="1" dirty="0" err="1">
                <a:latin typeface="Constantia" pitchFamily="18" charset="0"/>
              </a:rPr>
              <a:t>Autotransport</a:t>
            </a:r>
            <a:r>
              <a:rPr lang="ru-RU" sz="3600" b="1" dirty="0">
                <a:latin typeface="Constantia" pitchFamily="18" charset="0"/>
              </a:rPr>
              <a:t>.</a:t>
            </a:r>
          </a:p>
        </p:txBody>
      </p:sp>
      <p:pic>
        <p:nvPicPr>
          <p:cNvPr id="30722" name="Содержимое 11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700213"/>
            <a:ext cx="5905500" cy="42497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Brjansk ist ein großes Ausbildungs-  und Kulturzentrum. 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31746" name="Содержимое 3" descr="драмтеатр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2675" y="1600200"/>
            <a:ext cx="697865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008062"/>
          </a:xfrm>
        </p:spPr>
        <p:txBody>
          <a:bodyPr/>
          <a:lstStyle/>
          <a:p>
            <a:pPr eaLnBrk="1" hangingPunct="1"/>
            <a:br>
              <a:rPr lang="ru-RU" sz="5400">
                <a:latin typeface="Constantia" pitchFamily="18" charset="0"/>
              </a:rPr>
            </a:br>
            <a:r>
              <a:rPr lang="en-US" sz="5400" b="1" i="1">
                <a:latin typeface="Constantia" pitchFamily="18" charset="0"/>
              </a:rPr>
              <a:t>Brjansk und sein Gebiet.</a:t>
            </a:r>
            <a:br>
              <a:rPr lang="ru-RU" sz="5400" b="1" i="1">
                <a:latin typeface="Constantia" pitchFamily="18" charset="0"/>
              </a:rPr>
            </a:br>
            <a:endParaRPr lang="ru-RU" sz="5400" b="1" i="1">
              <a:latin typeface="Constantia" pitchFamily="18" charset="0"/>
            </a:endParaRPr>
          </a:p>
        </p:txBody>
      </p:sp>
      <p:pic>
        <p:nvPicPr>
          <p:cNvPr id="13314" name="Содержимое 8" descr="7b3b31c8c9a2b7aa2607978675e7f39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8351838" cy="54006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Der Hügel der Unsterblichkeit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32770" name="Содержимое 3" descr="курга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4750" y="1600200"/>
            <a:ext cx="6794500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Die Hauptstraße der Stadt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33794" name="Содержимое 3" descr="брянск город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00213"/>
            <a:ext cx="6624638" cy="46815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nstantia" pitchFamily="18" charset="0"/>
              </a:rPr>
              <a:t>Der Partisanen Platz</a:t>
            </a:r>
            <a:endParaRPr lang="ru-RU" b="1">
              <a:latin typeface="Constantia" pitchFamily="18" charset="0"/>
            </a:endParaRPr>
          </a:p>
        </p:txBody>
      </p:sp>
      <p:pic>
        <p:nvPicPr>
          <p:cNvPr id="34818" name="Содержимое 3" descr="площадь партиза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719263"/>
            <a:ext cx="5715000" cy="42862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Der Denkmal für die Piloten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35842" name="Содержимое 3" descr="самоле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9700" y="1600200"/>
            <a:ext cx="6324600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Die Brjansker Staatliche Universität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36866" name="Содержимое 5" descr="6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5038" y="1852613"/>
            <a:ext cx="4733925" cy="40195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Die Brjansker Staatliche Technische Universität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37890" name="Содержимое 3" descr="073442300135961743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Die Brjansker Staatliche Ingenieur-Technologische Akademie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38914" name="Содержимое 3" descr="DSC0088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Die Brjansker Staatliche Landwirtschaftliche Akademie 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39938" name="Содержимое 3" descr="39_b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957388"/>
            <a:ext cx="5715000" cy="3810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Constantia" pitchFamily="18" charset="0"/>
              </a:rPr>
              <a:t>Zahlreiche Gäste der Stadt besuchen gern  den Zirkus und dieKonzerthalle "Drushba"</a:t>
            </a:r>
            <a:endParaRPr lang="ru-RU" sz="3600" b="1">
              <a:latin typeface="Constantia" pitchFamily="18" charset="0"/>
            </a:endParaRPr>
          </a:p>
        </p:txBody>
      </p:sp>
      <p:pic>
        <p:nvPicPr>
          <p:cNvPr id="40962" name="Содержимое 7" descr="цир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33600"/>
            <a:ext cx="4186238" cy="3532188"/>
          </a:xfrm>
        </p:spPr>
      </p:pic>
      <p:pic>
        <p:nvPicPr>
          <p:cNvPr id="40963" name="Содержимое 8" descr="m28027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133600"/>
            <a:ext cx="3671888" cy="35988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r>
              <a:rPr lang="en-US" sz="3100" b="1" dirty="0" err="1">
                <a:latin typeface="Constantia" pitchFamily="18" charset="0"/>
              </a:rPr>
              <a:t>Eisenbahnmagistralen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begünstigen</a:t>
            </a:r>
            <a:r>
              <a:rPr lang="en-US" sz="3100" b="1" dirty="0">
                <a:latin typeface="Constantia" pitchFamily="18" charset="0"/>
              </a:rPr>
              <a:t> die </a:t>
            </a:r>
            <a:r>
              <a:rPr lang="en-US" sz="3100" b="1" dirty="0" err="1">
                <a:latin typeface="Constantia" pitchFamily="18" charset="0"/>
              </a:rPr>
              <a:t>Entwicklung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der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wirtschaftlichen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Beziehungen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der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Stadt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mit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vielen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Städten</a:t>
            </a:r>
            <a:r>
              <a:rPr lang="en-US" sz="3100" b="1" dirty="0">
                <a:latin typeface="Constantia" pitchFamily="18" charset="0"/>
              </a:rPr>
              <a:t> des </a:t>
            </a:r>
            <a:r>
              <a:rPr lang="en-US" sz="3100" b="1" dirty="0" err="1">
                <a:latin typeface="Constantia" pitchFamily="18" charset="0"/>
              </a:rPr>
              <a:t>Landes</a:t>
            </a:r>
            <a:r>
              <a:rPr lang="en-US" sz="3100" b="1" dirty="0">
                <a:latin typeface="Constantia" pitchFamily="18" charset="0"/>
              </a:rPr>
              <a:t>.</a:t>
            </a:r>
            <a:endParaRPr lang="ru-RU" sz="3100" dirty="0"/>
          </a:p>
        </p:txBody>
      </p:sp>
      <p:pic>
        <p:nvPicPr>
          <p:cNvPr id="41986" name="Содержимое 3" descr="вокзал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916113"/>
            <a:ext cx="6035675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latin typeface="Constantia" pitchFamily="18" charset="0"/>
              </a:rPr>
              <a:t>Brjansk</a:t>
            </a:r>
            <a:r>
              <a:rPr lang="en-US" sz="3600" b="1" dirty="0">
                <a:latin typeface="Constantia" pitchFamily="18" charset="0"/>
              </a:rPr>
              <a:t> </a:t>
            </a:r>
            <a:r>
              <a:rPr lang="en-US" sz="3600" b="1" dirty="0" err="1">
                <a:latin typeface="Constantia" pitchFamily="18" charset="0"/>
              </a:rPr>
              <a:t>ist</a:t>
            </a:r>
            <a:r>
              <a:rPr lang="en-US" sz="3600" b="1" dirty="0">
                <a:latin typeface="Constantia" pitchFamily="18" charset="0"/>
              </a:rPr>
              <a:t> </a:t>
            </a:r>
            <a:r>
              <a:rPr lang="en-US" sz="3600" b="1" dirty="0" err="1">
                <a:latin typeface="Constantia" pitchFamily="18" charset="0"/>
              </a:rPr>
              <a:t>eine</a:t>
            </a:r>
            <a:r>
              <a:rPr lang="en-US" sz="3600" b="1" dirty="0">
                <a:latin typeface="Constantia" pitchFamily="18" charset="0"/>
              </a:rPr>
              <a:t> </a:t>
            </a:r>
            <a:r>
              <a:rPr lang="en-US" sz="3600" b="1" dirty="0" err="1">
                <a:latin typeface="Constantia" pitchFamily="18" charset="0"/>
              </a:rPr>
              <a:t>alte</a:t>
            </a:r>
            <a:r>
              <a:rPr lang="en-US" sz="3600" b="1" dirty="0">
                <a:latin typeface="Constantia" pitchFamily="18" charset="0"/>
              </a:rPr>
              <a:t> </a:t>
            </a:r>
            <a:r>
              <a:rPr lang="en-US" sz="3600" b="1" dirty="0" err="1">
                <a:latin typeface="Constantia" pitchFamily="18" charset="0"/>
              </a:rPr>
              <a:t>russische</a:t>
            </a:r>
            <a:r>
              <a:rPr lang="en-US" sz="3600" b="1" dirty="0">
                <a:latin typeface="Constantia" pitchFamily="18" charset="0"/>
              </a:rPr>
              <a:t> </a:t>
            </a:r>
            <a:r>
              <a:rPr lang="en-US" sz="3600" b="1" dirty="0" err="1">
                <a:latin typeface="Constantia" pitchFamily="18" charset="0"/>
              </a:rPr>
              <a:t>Stadt</a:t>
            </a:r>
            <a:r>
              <a:rPr lang="en-US" sz="3600" b="1" dirty="0">
                <a:latin typeface="Constantia" pitchFamily="18" charset="0"/>
              </a:rPr>
              <a:t>. </a:t>
            </a:r>
            <a:r>
              <a:rPr lang="en-US" sz="3600" b="1" dirty="0" err="1">
                <a:latin typeface="Constantia" pitchFamily="18" charset="0"/>
              </a:rPr>
              <a:t>Sie</a:t>
            </a:r>
            <a:r>
              <a:rPr lang="en-US" sz="3600" b="1" dirty="0">
                <a:latin typeface="Constantia" pitchFamily="18" charset="0"/>
              </a:rPr>
              <a:t> </a:t>
            </a:r>
            <a:r>
              <a:rPr lang="en-US" sz="3600" b="1" dirty="0" err="1">
                <a:latin typeface="Constantia" pitchFamily="18" charset="0"/>
              </a:rPr>
              <a:t>wurde</a:t>
            </a:r>
            <a:r>
              <a:rPr lang="en-US" sz="3600" b="1" dirty="0">
                <a:latin typeface="Constantia" pitchFamily="18" charset="0"/>
              </a:rPr>
              <a:t> </a:t>
            </a:r>
            <a:r>
              <a:rPr lang="en-US" sz="3600" b="1" dirty="0" err="1">
                <a:latin typeface="Constantia" pitchFamily="18" charset="0"/>
              </a:rPr>
              <a:t>im</a:t>
            </a:r>
            <a:r>
              <a:rPr lang="en-US" sz="3600" b="1" dirty="0">
                <a:latin typeface="Constantia" pitchFamily="18" charset="0"/>
              </a:rPr>
              <a:t> </a:t>
            </a:r>
            <a:r>
              <a:rPr lang="en-US" sz="3600" b="1" dirty="0" err="1">
                <a:latin typeface="Constantia" pitchFamily="18" charset="0"/>
              </a:rPr>
              <a:t>Jahre</a:t>
            </a:r>
            <a:r>
              <a:rPr lang="en-US" sz="3600" b="1" dirty="0">
                <a:latin typeface="Constantia" pitchFamily="18" charset="0"/>
              </a:rPr>
              <a:t> 985 </a:t>
            </a:r>
            <a:r>
              <a:rPr lang="en-US" sz="3600" b="1" dirty="0" err="1">
                <a:latin typeface="Constantia" pitchFamily="18" charset="0"/>
              </a:rPr>
              <a:t>gegründet</a:t>
            </a:r>
            <a:r>
              <a:rPr lang="en-US" sz="3600" b="1" dirty="0">
                <a:latin typeface="Constantia" pitchFamily="18" charset="0"/>
              </a:rPr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15362" name="Содержимое 3" descr="m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719263"/>
            <a:ext cx="7343775" cy="428625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Constantia" pitchFamily="18" charset="0"/>
              </a:rPr>
              <a:t>Die Landwirtschaft spielt im Brjansker Gebiet auch eine wichtige Rolle. </a:t>
            </a:r>
            <a:endParaRPr lang="ru-RU" sz="2800" b="1">
              <a:latin typeface="Constantia" pitchFamily="18" charset="0"/>
            </a:endParaRPr>
          </a:p>
        </p:txBody>
      </p:sp>
      <p:pic>
        <p:nvPicPr>
          <p:cNvPr id="43010" name="Содержимое 3" descr="520.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Constantia" pitchFamily="18" charset="0"/>
              </a:rPr>
              <a:t>Das Gebiet Brjansk ist auch bekannt für seine Schriftsteller, Dichter und Komponisten. </a:t>
            </a:r>
            <a:endParaRPr lang="ru-RU" sz="2800" b="1">
              <a:latin typeface="Constantia" pitchFamily="18" charset="0"/>
            </a:endParaRPr>
          </a:p>
        </p:txBody>
      </p:sp>
      <p:sp>
        <p:nvSpPr>
          <p:cNvPr id="4403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Constantia" pitchFamily="18" charset="0"/>
              </a:rPr>
              <a:t>Alexej Tolstoi</a:t>
            </a:r>
            <a:endParaRPr lang="ru-RU">
              <a:latin typeface="Constantia" pitchFamily="18" charset="0"/>
            </a:endParaRPr>
          </a:p>
        </p:txBody>
      </p:sp>
      <p:pic>
        <p:nvPicPr>
          <p:cNvPr id="44035" name="Содержимое 7" descr="prt_11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41400" y="2174875"/>
            <a:ext cx="2871788" cy="3951288"/>
          </a:xfrm>
        </p:spPr>
      </p:pic>
      <p:sp>
        <p:nvSpPr>
          <p:cNvPr id="4403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Constantia" pitchFamily="18" charset="0"/>
              </a:rPr>
              <a:t>Fjodor Tüttschew</a:t>
            </a:r>
            <a:endParaRPr lang="ru-RU">
              <a:latin typeface="Constantia" pitchFamily="18" charset="0"/>
            </a:endParaRPr>
          </a:p>
        </p:txBody>
      </p:sp>
      <p:pic>
        <p:nvPicPr>
          <p:cNvPr id="44037" name="Содержимое 8" descr="KMO_090981_02858_1_t20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49838" y="2174875"/>
            <a:ext cx="3232150" cy="395128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Текст 10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4040188" cy="647700"/>
          </a:xfrm>
        </p:spPr>
        <p:txBody>
          <a:bodyPr/>
          <a:lstStyle/>
          <a:p>
            <a:pPr algn="ctr" eaLnBrk="1" hangingPunct="1"/>
            <a:r>
              <a:rPr lang="en-US" sz="2800">
                <a:latin typeface="Constantia" pitchFamily="18" charset="0"/>
              </a:rPr>
              <a:t>Matwej Blanter</a:t>
            </a:r>
            <a:endParaRPr lang="ru-RU" sz="2800">
              <a:latin typeface="Constantia" pitchFamily="18" charset="0"/>
            </a:endParaRPr>
          </a:p>
        </p:txBody>
      </p:sp>
      <p:pic>
        <p:nvPicPr>
          <p:cNvPr id="45058" name="Содержимое 14" descr="0_5056e_3ec852c2_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25538"/>
            <a:ext cx="2636837" cy="3951287"/>
          </a:xfrm>
        </p:spPr>
      </p:pic>
      <p:sp>
        <p:nvSpPr>
          <p:cNvPr id="45059" name="Текст 12"/>
          <p:cNvSpPr>
            <a:spLocks noGrp="1"/>
          </p:cNvSpPr>
          <p:nvPr>
            <p:ph type="body" sz="quarter" idx="3"/>
          </p:nvPr>
        </p:nvSpPr>
        <p:spPr>
          <a:xfrm>
            <a:off x="4716463" y="1557338"/>
            <a:ext cx="4041775" cy="431800"/>
          </a:xfrm>
        </p:spPr>
        <p:txBody>
          <a:bodyPr/>
          <a:lstStyle/>
          <a:p>
            <a:pPr algn="ctr" eaLnBrk="1" hangingPunct="1"/>
            <a:r>
              <a:rPr lang="en-US" sz="2800">
                <a:latin typeface="Constantia" pitchFamily="18" charset="0"/>
              </a:rPr>
              <a:t>Pjotr Kamozin</a:t>
            </a:r>
            <a:endParaRPr lang="ru-RU" sz="2800">
              <a:latin typeface="Constantia" pitchFamily="18" charset="0"/>
            </a:endParaRPr>
          </a:p>
        </p:txBody>
      </p:sp>
      <p:pic>
        <p:nvPicPr>
          <p:cNvPr id="45060" name="Содержимое 15" descr="Kamozin_Pavel_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2276475"/>
            <a:ext cx="2952750" cy="396081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800">
                <a:latin typeface="Constantia" pitchFamily="18" charset="0"/>
              </a:rPr>
              <a:t>Nikolai Gribatschjow</a:t>
            </a:r>
            <a:endParaRPr lang="ru-RU" sz="2800">
              <a:latin typeface="Constantia" pitchFamily="18" charset="0"/>
            </a:endParaRPr>
          </a:p>
        </p:txBody>
      </p:sp>
      <p:pic>
        <p:nvPicPr>
          <p:cNvPr id="46082" name="Содержимое 9" descr="20101216-e9b7ed9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3088" y="2713038"/>
            <a:ext cx="3810000" cy="2876550"/>
          </a:xfrm>
        </p:spPr>
      </p:pic>
      <p:sp>
        <p:nvSpPr>
          <p:cNvPr id="46083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476250"/>
            <a:ext cx="4041775" cy="649288"/>
          </a:xfrm>
        </p:spPr>
        <p:txBody>
          <a:bodyPr/>
          <a:lstStyle/>
          <a:p>
            <a:pPr algn="ctr" eaLnBrk="1" hangingPunct="1"/>
            <a:r>
              <a:rPr lang="en-US" sz="2800">
                <a:latin typeface="Constantia" pitchFamily="18" charset="0"/>
              </a:rPr>
              <a:t>Pjotr Proskurin</a:t>
            </a:r>
            <a:endParaRPr lang="ru-RU" sz="2800">
              <a:latin typeface="Constantia" pitchFamily="18" charset="0"/>
            </a:endParaRPr>
          </a:p>
        </p:txBody>
      </p:sp>
      <p:pic>
        <p:nvPicPr>
          <p:cNvPr id="46084" name="Содержимое 10" descr="220px-Proskurin_P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484313"/>
            <a:ext cx="2794000" cy="34544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Текст 2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4040188" cy="1079500"/>
          </a:xfrm>
        </p:spPr>
        <p:txBody>
          <a:bodyPr/>
          <a:lstStyle/>
          <a:p>
            <a:pPr algn="ctr" eaLnBrk="1" hangingPunct="1"/>
            <a:r>
              <a:rPr lang="en-US"/>
              <a:t> </a:t>
            </a:r>
            <a:r>
              <a:rPr lang="en-US" sz="2800">
                <a:latin typeface="Constantia" pitchFamily="18" charset="0"/>
              </a:rPr>
              <a:t>Ivan Petrowskij</a:t>
            </a:r>
            <a:endParaRPr lang="ru-RU" sz="2800">
              <a:latin typeface="Constantia" pitchFamily="18" charset="0"/>
            </a:endParaRPr>
          </a:p>
        </p:txBody>
      </p:sp>
      <p:pic>
        <p:nvPicPr>
          <p:cNvPr id="47106" name="Содержимое 6" descr="fu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7838" y="2649538"/>
            <a:ext cx="4000500" cy="3000375"/>
          </a:xfrm>
        </p:spPr>
      </p:pic>
      <p:sp>
        <p:nvSpPr>
          <p:cNvPr id="47107" name="Текст 4"/>
          <p:cNvSpPr>
            <a:spLocks noGrp="1"/>
          </p:cNvSpPr>
          <p:nvPr>
            <p:ph type="body" sz="quarter" idx="3"/>
          </p:nvPr>
        </p:nvSpPr>
        <p:spPr>
          <a:xfrm>
            <a:off x="4716463" y="1052513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sz="2800">
                <a:latin typeface="Constantia" pitchFamily="18" charset="0"/>
              </a:rPr>
              <a:t>Brüder Tkatschjow </a:t>
            </a:r>
            <a:endParaRPr lang="ru-RU" sz="2800">
              <a:latin typeface="Constantia" pitchFamily="18" charset="0"/>
            </a:endParaRPr>
          </a:p>
        </p:txBody>
      </p:sp>
      <p:pic>
        <p:nvPicPr>
          <p:cNvPr id="47108" name="Содержимое 7" descr="f17-cv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60913" y="2655888"/>
            <a:ext cx="3810000" cy="29908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Constantia" pitchFamily="18" charset="0"/>
              </a:rPr>
              <a:t>Man reist nach Osten, man reist nach Westen, </a:t>
            </a:r>
            <a:br>
              <a:rPr lang="en-US" sz="2800" b="1">
                <a:latin typeface="Constantia" pitchFamily="18" charset="0"/>
              </a:rPr>
            </a:br>
            <a:r>
              <a:rPr lang="en-US" sz="2800" b="1">
                <a:latin typeface="Constantia" pitchFamily="18" charset="0"/>
              </a:rPr>
              <a:t>aber zu Hause  ist es am besten!</a:t>
            </a:r>
            <a:endParaRPr lang="ru-RU" sz="2800" b="1">
              <a:latin typeface="Constantia" pitchFamily="18" charset="0"/>
            </a:endParaRPr>
          </a:p>
        </p:txBody>
      </p:sp>
      <p:pic>
        <p:nvPicPr>
          <p:cNvPr id="48130" name="Содержимое 3" descr="современный брянс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2550" y="1600200"/>
            <a:ext cx="64389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Constantia" pitchFamily="18" charset="0"/>
              </a:rPr>
              <a:t>Alexander Pereswet war der erste Kämpfer des russischen Heeres, der im Zweikampf den tatarischen Krieger Tschelubej besiegte.</a:t>
            </a:r>
            <a:endParaRPr lang="ru-RU" sz="2800" b="1">
              <a:latin typeface="Constantia" pitchFamily="18" charset="0"/>
            </a:endParaRPr>
          </a:p>
        </p:txBody>
      </p:sp>
      <p:pic>
        <p:nvPicPr>
          <p:cNvPr id="16386" name="Содержимое 5" descr="пересвет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2838" y="1600200"/>
            <a:ext cx="691832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Constantia" pitchFamily="18" charset="0"/>
              </a:rPr>
              <a:t>Pereswet war ein Mönch des Swensker Klosters</a:t>
            </a:r>
            <a:endParaRPr lang="ru-RU" sz="3200" b="1">
              <a:latin typeface="Constantia" pitchFamily="18" charset="0"/>
            </a:endParaRPr>
          </a:p>
        </p:txBody>
      </p:sp>
      <p:pic>
        <p:nvPicPr>
          <p:cNvPr id="17410" name="Содержимое 3" descr="dZtjq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Constantia" pitchFamily="18" charset="0"/>
              </a:rPr>
              <a:t>Von 1941 bis 1943 war die Stadt Brjansk durch die deutschen Soldaten besetzt. Eine große Partisanenarmee kämpfte heldenhaft gegen die Faschisten. </a:t>
            </a:r>
            <a:endParaRPr lang="ru-RU" sz="2800" b="1">
              <a:latin typeface="Constantia" pitchFamily="18" charset="0"/>
            </a:endParaRPr>
          </a:p>
        </p:txBody>
      </p:sp>
      <p:pic>
        <p:nvPicPr>
          <p:cNvPr id="18434" name="Содержимое 3" descr="phoca_thumb_l_polya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>
                <a:latin typeface="Constantia" pitchFamily="18" charset="0"/>
              </a:rPr>
              <a:t>Am 17. September 1943 </a:t>
            </a:r>
            <a:r>
              <a:rPr lang="en-US" sz="3100" b="1" dirty="0" err="1">
                <a:latin typeface="Constantia" pitchFamily="18" charset="0"/>
              </a:rPr>
              <a:t>wurde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Brjansk</a:t>
            </a:r>
            <a:r>
              <a:rPr lang="en-US" sz="3100" b="1" dirty="0">
                <a:latin typeface="Constantia" pitchFamily="18" charset="0"/>
              </a:rPr>
              <a:t> von den </a:t>
            </a:r>
            <a:r>
              <a:rPr lang="en-US" sz="3100" b="1" dirty="0" err="1">
                <a:latin typeface="Constantia" pitchFamily="18" charset="0"/>
              </a:rPr>
              <a:t>deutschen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Eroberern</a:t>
            </a:r>
            <a:r>
              <a:rPr lang="en-US" sz="3100" b="1" dirty="0">
                <a:latin typeface="Constantia" pitchFamily="18" charset="0"/>
              </a:rPr>
              <a:t> </a:t>
            </a:r>
            <a:r>
              <a:rPr lang="en-US" sz="3100" b="1" dirty="0" err="1">
                <a:latin typeface="Constantia" pitchFamily="18" charset="0"/>
              </a:rPr>
              <a:t>befreit</a:t>
            </a:r>
            <a:r>
              <a:rPr lang="en-US" sz="3100" b="1" dirty="0">
                <a:latin typeface="Constantia" pitchFamily="18" charset="0"/>
              </a:rPr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19458" name="Содержимое 3" descr="партизанская слав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600200"/>
            <a:ext cx="613092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Constantia" pitchFamily="18" charset="0"/>
              </a:rPr>
              <a:t>Das Brjansker Gebiet grenzt mit Ukraine und Weißrussland</a:t>
            </a:r>
            <a:endParaRPr lang="ru-RU" sz="2800" b="1">
              <a:latin typeface="Constantia" pitchFamily="18" charset="0"/>
            </a:endParaRPr>
          </a:p>
        </p:txBody>
      </p:sp>
      <p:pic>
        <p:nvPicPr>
          <p:cNvPr id="20482" name="Содержимое 3" descr="1341074483_dsc_739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Constantia" pitchFamily="18" charset="0"/>
              </a:rPr>
              <a:t>Das Brjansker Gebiet ist reich an Wäldern, Feldern, Flüssen und Seen. </a:t>
            </a:r>
            <a:endParaRPr lang="ru-RU" sz="2800" b="1">
              <a:latin typeface="Constantia" pitchFamily="18" charset="0"/>
            </a:endParaRPr>
          </a:p>
        </p:txBody>
      </p:sp>
      <p:pic>
        <p:nvPicPr>
          <p:cNvPr id="21506" name="Содержимое 3" descr="467704_ma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1600200"/>
            <a:ext cx="681672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348</Words>
  <Application>Microsoft Office PowerPoint</Application>
  <PresentationFormat>Экран (4:3)</PresentationFormat>
  <Paragraphs>57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</vt:lpstr>
      <vt:lpstr>Constantia</vt:lpstr>
      <vt:lpstr>Times New Roman</vt:lpstr>
      <vt:lpstr>Тема Office</vt:lpstr>
      <vt:lpstr>Презентация к уроку по теме: «Города России. Брянск- город боевой и трудовой славы».</vt:lpstr>
      <vt:lpstr> Brjansk und sein Gebiet. </vt:lpstr>
      <vt:lpstr>Brjansk ist eine alte russische Stadt. Sie wurde im Jahre 985 gegründet.  </vt:lpstr>
      <vt:lpstr>Alexander Pereswet war der erste Kämpfer des russischen Heeres, der im Zweikampf den tatarischen Krieger Tschelubej besiegte.</vt:lpstr>
      <vt:lpstr>Pereswet war ein Mönch des Swensker Klosters</vt:lpstr>
      <vt:lpstr>Von 1941 bis 1943 war die Stadt Brjansk durch die deutschen Soldaten besetzt. Eine große Partisanenarmee kämpfte heldenhaft gegen die Faschisten. </vt:lpstr>
      <vt:lpstr>Am 17. September 1943 wurde Brjansk von den deutschen Eroberern befreit.  </vt:lpstr>
      <vt:lpstr>Das Brjansker Gebiet grenzt mit Ukraine und Weißrussland</vt:lpstr>
      <vt:lpstr>Das Brjansker Gebiet ist reich an Wäldern, Feldern, Flüssen und Seen. </vt:lpstr>
      <vt:lpstr>Die Tierwelt in unserem Gebiet ist sehr reich und verschieden.</vt:lpstr>
      <vt:lpstr>Презентация PowerPoint</vt:lpstr>
      <vt:lpstr>Презентация PowerPoint</vt:lpstr>
      <vt:lpstr>Die Küchenschelle</vt:lpstr>
      <vt:lpstr>Die Seerose weiß</vt:lpstr>
      <vt:lpstr>Der Maiglöckchen</vt:lpstr>
      <vt:lpstr>Brjansk ist ein großes  Industriezentrum. </vt:lpstr>
      <vt:lpstr>In Brjansk befinden sich die größten Industriebetriebe des Gebiets. </vt:lpstr>
      <vt:lpstr>Die größte Rolle spielt  der Autotransport.</vt:lpstr>
      <vt:lpstr>Brjansk ist ein großes Ausbildungs-  und Kulturzentrum. </vt:lpstr>
      <vt:lpstr>Der Hügel der Unsterblichkeit</vt:lpstr>
      <vt:lpstr>Die Hauptstraße der Stadt</vt:lpstr>
      <vt:lpstr>Der Partisanen Platz</vt:lpstr>
      <vt:lpstr>Der Denkmal für die Piloten</vt:lpstr>
      <vt:lpstr>Die Brjansker Staatliche Universität</vt:lpstr>
      <vt:lpstr>Die Brjansker Staatliche Technische Universität</vt:lpstr>
      <vt:lpstr>Die Brjansker Staatliche Ingenieur-Technologische Akademie</vt:lpstr>
      <vt:lpstr>Die Brjansker Staatliche Landwirtschaftliche Akademie </vt:lpstr>
      <vt:lpstr>Zahlreiche Gäste der Stadt besuchen gern  den Zirkus und dieKonzerthalle "Drushba"</vt:lpstr>
      <vt:lpstr> Eisenbahnmagistralen begünstigen die Entwicklung der wirtschaftlichen Beziehungen der Stadt mit vielen Städten des Landes.</vt:lpstr>
      <vt:lpstr>Die Landwirtschaft spielt im Brjansker Gebiet auch eine wichtige Rolle. </vt:lpstr>
      <vt:lpstr>Das Gebiet Brjansk ist auch bekannt für seine Schriftsteller, Dichter und Komponisten. </vt:lpstr>
      <vt:lpstr>Презентация PowerPoint</vt:lpstr>
      <vt:lpstr>Презентация PowerPoint</vt:lpstr>
      <vt:lpstr>Презентация PowerPoint</vt:lpstr>
      <vt:lpstr>Man reist nach Osten, man reist nach Westen,  aber zu Hause  ist es am besten!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Brjansk und sein Gebiet.</dc:title>
  <dc:creator>Админ</dc:creator>
  <cp:lastModifiedBy>elena32</cp:lastModifiedBy>
  <cp:revision>26</cp:revision>
  <dcterms:created xsi:type="dcterms:W3CDTF">2014-11-29T17:05:08Z</dcterms:created>
  <dcterms:modified xsi:type="dcterms:W3CDTF">2020-12-07T17:02:10Z</dcterms:modified>
</cp:coreProperties>
</file>