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B8468C-0ACF-456F-9C89-3064DD4277E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E0A0B5-073F-4351-95AF-4EF6B592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10.xml"/><Relationship Id="rId7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571612"/>
            <a:ext cx="6286512" cy="2571768"/>
          </a:xfrm>
        </p:spPr>
        <p:txBody>
          <a:bodyPr>
            <a:noAutofit/>
          </a:bodyPr>
          <a:lstStyle/>
          <a:p>
            <a:pPr algn="ctr"/>
            <a:r>
              <a:rPr lang="ru-RU" sz="4000" cap="small" dirty="0" smtClean="0">
                <a:solidFill>
                  <a:srgbClr val="FFFFFF"/>
                </a:solidFill>
                <a:cs typeface="Aharoni" pitchFamily="2" charset="-79"/>
              </a:rPr>
              <a:t>Тема: Классификация цветочно-декоративных культур</a:t>
            </a:r>
            <a:endParaRPr lang="ru-RU" sz="4000" cap="small" dirty="0">
              <a:solidFill>
                <a:srgbClr val="FFFFFF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572008"/>
            <a:ext cx="6215106" cy="14287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МДК 01.01. «Выращивание цветочно-декоративных культур в открытом и защищенном грунте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14612" y="5643578"/>
            <a:ext cx="6215106" cy="100013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lv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</a:t>
            </a:r>
            <a:r>
              <a:rPr lang="ru-RU" sz="2000" dirty="0" smtClean="0">
                <a:solidFill>
                  <a:srgbClr val="FFFFFF"/>
                </a:solidFill>
              </a:rPr>
              <a:t>:  Иванченко Ксения  группа №3 Мастер садово-паркового и ландшафтного </a:t>
            </a:r>
            <a:r>
              <a:rPr lang="ru-RU" sz="2000" dirty="0" smtClean="0">
                <a:solidFill>
                  <a:srgbClr val="FFFFFF"/>
                </a:solidFill>
              </a:rPr>
              <a:t>строительства</a:t>
            </a:r>
          </a:p>
          <a:p>
            <a:pPr lvl="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Преподаватель: Щербина Елена Ивановна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5933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ОГАПОУ «Борисовский агромеханический техникум»</a:t>
            </a:r>
            <a:endParaRPr lang="ru-RU" b="1" dirty="0"/>
          </a:p>
        </p:txBody>
      </p:sp>
      <p:pic>
        <p:nvPicPr>
          <p:cNvPr id="7" name="Picture 2" descr="http://img-fotki.yandex.ru/get/9815/58581001.20f/0_cddd1_aed2960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275880" cy="1643074"/>
          </a:xfrm>
          <a:prstGeom prst="rect">
            <a:avLst/>
          </a:prstGeom>
          <a:noFill/>
        </p:spPr>
      </p:pic>
      <p:pic>
        <p:nvPicPr>
          <p:cNvPr id="10" name="Picture 4" descr="http://econet.by/media/covers/72516/original.jpg?1439109788"/>
          <p:cNvPicPr>
            <a:picLocks noChangeAspect="1" noChangeArrowheads="1"/>
          </p:cNvPicPr>
          <p:nvPr/>
        </p:nvPicPr>
        <p:blipFill>
          <a:blip r:embed="rId3" cstate="print"/>
          <a:srcRect b="16161"/>
          <a:stretch>
            <a:fillRect/>
          </a:stretch>
        </p:blipFill>
        <p:spPr bwMode="auto">
          <a:xfrm>
            <a:off x="214282" y="2571744"/>
            <a:ext cx="2286015" cy="1714512"/>
          </a:xfrm>
          <a:prstGeom prst="rect">
            <a:avLst/>
          </a:prstGeom>
          <a:noFill/>
        </p:spPr>
      </p:pic>
      <p:pic>
        <p:nvPicPr>
          <p:cNvPr id="12" name="Picture 2" descr="http://images.forwallpaper.com/files/images/2/2fca/2fcaaf41/63384/white-orange-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465738"/>
            <a:ext cx="8072462" cy="6772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Декоративно-лиственные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001056" cy="2248212"/>
          </a:xfrm>
        </p:spPr>
        <p:txBody>
          <a:bodyPr/>
          <a:lstStyle/>
          <a:p>
            <a:pPr marL="3175" indent="446088">
              <a:buNone/>
            </a:pPr>
            <a:r>
              <a:rPr lang="ru-RU" dirty="0" smtClean="0"/>
              <a:t> К ним относятся виды с невзрачными  цветками, не зацветающие в год посева, но имеющие декоративные листья (кохия, перилла, клещевина, декоративная капуста, цинерария).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2857496"/>
            <a:ext cx="3101960" cy="2726786"/>
            <a:chOff x="285720" y="2500306"/>
            <a:chExt cx="3101960" cy="2726786"/>
          </a:xfrm>
        </p:grpSpPr>
        <p:pic>
          <p:nvPicPr>
            <p:cNvPr id="8194" name="Picture 2" descr="http://images.forwallpaper.com/files/images/2/2fca/2fcaaf41/63384/white-orange-flower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2500306"/>
              <a:ext cx="3101960" cy="232647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85720" y="4857760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Цинерария</a:t>
              </a:r>
              <a:endParaRPr lang="ru-RU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14612" y="4286256"/>
            <a:ext cx="2857520" cy="2357454"/>
            <a:chOff x="3428992" y="3714752"/>
            <a:chExt cx="2214578" cy="1940968"/>
          </a:xfrm>
        </p:grpSpPr>
        <p:pic>
          <p:nvPicPr>
            <p:cNvPr id="8196" name="Picture 4" descr="http://3.bp.blogspot.com/-xzHVCrcqzn0/VWbzdrsXpSI/AAAAAAAABhk/oNxzeRukNcg/s1600/%D0%BA%D0%BE%D1%85%D0%B8%D1%8F++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3714752"/>
              <a:ext cx="2198092" cy="157163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428992" y="5286388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Кохия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86380" y="2714620"/>
            <a:ext cx="3000396" cy="3369728"/>
            <a:chOff x="5286380" y="2500306"/>
            <a:chExt cx="3000396" cy="3369728"/>
          </a:xfrm>
        </p:grpSpPr>
        <p:pic>
          <p:nvPicPr>
            <p:cNvPr id="8198" name="Picture 6" descr="http://www.asienda.ru/data/originals/2014sep/23/28/93043_5993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2500306"/>
              <a:ext cx="3000396" cy="30003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286380" y="5500702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Перилла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5720" y="1857364"/>
            <a:ext cx="3143272" cy="4643446"/>
            <a:chOff x="214282" y="2214554"/>
            <a:chExt cx="2191937" cy="3298290"/>
          </a:xfrm>
        </p:grpSpPr>
        <p:pic>
          <p:nvPicPr>
            <p:cNvPr id="7170" name="Picture 2" descr="http://zvetki.ru/gimage/49_1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214554"/>
              <a:ext cx="2191937" cy="292258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14282" y="5143512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Клещевина</a:t>
              </a:r>
              <a:endParaRPr lang="ru-RU" b="1" dirty="0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7929618" cy="18573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 них низкие растения и хорошо переносящие стрижку используют в бордюрах и как фоновые в цветниках. Высокие растения высаживают группами и как солитеры.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43306" y="2571744"/>
            <a:ext cx="4357718" cy="3857652"/>
            <a:chOff x="4071934" y="1785927"/>
            <a:chExt cx="3929090" cy="3369727"/>
          </a:xfrm>
        </p:grpSpPr>
        <p:pic>
          <p:nvPicPr>
            <p:cNvPr id="7172" name="Picture 4" descr="http://my.badgood.info/photos/notes/1/13/12460/12460_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1785927"/>
              <a:ext cx="3929090" cy="294681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071934" y="4786322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Декоративная капуста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6" y="500042"/>
            <a:ext cx="7858148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Вьющиеся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37912"/>
            <a:ext cx="7858180" cy="1748146"/>
          </a:xfrm>
        </p:spPr>
        <p:txBody>
          <a:bodyPr/>
          <a:lstStyle/>
          <a:p>
            <a:pPr marL="0" indent="539750">
              <a:buNone/>
            </a:pPr>
            <a:r>
              <a:rPr lang="ru-RU" dirty="0" smtClean="0"/>
              <a:t>К ним относятся виды с длинными стеблями, требующими опоры (настурция, ипомея, душистый горошек, </a:t>
            </a:r>
            <a:r>
              <a:rPr lang="ru-RU" dirty="0" err="1" smtClean="0"/>
              <a:t>кобея</a:t>
            </a:r>
            <a:r>
              <a:rPr lang="ru-RU" dirty="0" smtClean="0"/>
              <a:t>, </a:t>
            </a:r>
            <a:r>
              <a:rPr lang="ru-RU" dirty="0" err="1" smtClean="0"/>
              <a:t>тунбергия</a:t>
            </a:r>
            <a:r>
              <a:rPr lang="ru-RU" dirty="0" smtClean="0"/>
              <a:t>, </a:t>
            </a:r>
            <a:r>
              <a:rPr lang="ru-RU" dirty="0" err="1" smtClean="0"/>
              <a:t>долихос</a:t>
            </a:r>
            <a:r>
              <a:rPr lang="ru-RU" dirty="0" smtClean="0"/>
              <a:t>, декоративная фасоль)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2714620"/>
            <a:ext cx="2643206" cy="3000396"/>
            <a:chOff x="357158" y="3286124"/>
            <a:chExt cx="2286016" cy="2655348"/>
          </a:xfrm>
        </p:grpSpPr>
        <p:pic>
          <p:nvPicPr>
            <p:cNvPr id="6146" name="Picture 2" descr="http://flowers-of.ru/wp-content/uploads/2013/04/%D0%9D%D0%B0%D1%81%D1%82%D1%83%D1%80%D1%86%D0%B8%D1%8F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3286124"/>
              <a:ext cx="2279641" cy="227964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57158" y="557214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Настурция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84985" y="3643314"/>
            <a:ext cx="3515775" cy="3012538"/>
            <a:chOff x="2857488" y="3286124"/>
            <a:chExt cx="3515775" cy="3012538"/>
          </a:xfrm>
        </p:grpSpPr>
        <p:pic>
          <p:nvPicPr>
            <p:cNvPr id="6148" name="Picture 4" descr="http://kvedomosti.com/uploads/posts/2014-07/yaponskie-uchenye-obnaruzhili-gen-stareniya-u-rasteniy_341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488" y="3286124"/>
              <a:ext cx="3515775" cy="263683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857488" y="5929330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Ипомея</a:t>
              </a:r>
              <a:endParaRPr lang="ru-RU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9256" y="2488164"/>
            <a:ext cx="2656284" cy="3584042"/>
            <a:chOff x="6143636" y="3143248"/>
            <a:chExt cx="1870466" cy="2869662"/>
          </a:xfrm>
        </p:grpSpPr>
        <p:pic>
          <p:nvPicPr>
            <p:cNvPr id="6150" name="Picture 6" descr="http://gallery.forum-grad.ru/files/4/8/3/6/4/untitled_228348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3636" y="3143248"/>
              <a:ext cx="1870466" cy="249395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43636" y="5643578"/>
              <a:ext cx="1857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Кобея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37846"/>
            <a:ext cx="7929618" cy="13909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Основное назначение вьющихся растений – это вертикальное озеленение арок, </a:t>
            </a:r>
            <a:r>
              <a:rPr lang="ru-RU" dirty="0" err="1" smtClean="0"/>
              <a:t>пергол</a:t>
            </a:r>
            <a:r>
              <a:rPr lang="ru-RU" dirty="0" smtClean="0"/>
              <a:t>, заборов, стен.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1643050"/>
            <a:ext cx="2571768" cy="3357586"/>
            <a:chOff x="214282" y="1643050"/>
            <a:chExt cx="2000264" cy="2655348"/>
          </a:xfrm>
        </p:grpSpPr>
        <p:pic>
          <p:nvPicPr>
            <p:cNvPr id="5122" name="Picture 2" descr="http://shop-static.mein-schoener-garten.de/chameleon/mediapool/ffd7a530-c4c0-efb3-5ef6-1405508cd5c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643050"/>
              <a:ext cx="1952603" cy="225525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14282" y="3929066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Тунбергия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28860" y="4143380"/>
            <a:ext cx="3286148" cy="2500330"/>
            <a:chOff x="2714612" y="1643050"/>
            <a:chExt cx="2857488" cy="2512472"/>
          </a:xfrm>
        </p:grpSpPr>
        <p:pic>
          <p:nvPicPr>
            <p:cNvPr id="5124" name="Picture 4" descr="http://www.asienda.ru/data/cache/2014apr/30/15/17148_8464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4612" y="1643050"/>
              <a:ext cx="2857488" cy="214311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714612" y="3786190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Долихос</a:t>
              </a:r>
              <a:endParaRPr lang="ru-RU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857752" y="1571612"/>
            <a:ext cx="3286148" cy="3288186"/>
            <a:chOff x="4143372" y="3071810"/>
            <a:chExt cx="4071966" cy="4046156"/>
          </a:xfrm>
        </p:grpSpPr>
        <p:pic>
          <p:nvPicPr>
            <p:cNvPr id="5126" name="Picture 6" descr="http://kamnu.net/image/stories/0001/decorativnaya_fasol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67213" y="3071810"/>
              <a:ext cx="4048125" cy="32385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143372" y="6286520"/>
              <a:ext cx="4071966" cy="83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Декоративная </a:t>
              </a:r>
            </a:p>
            <a:p>
              <a:pPr algn="ctr"/>
              <a:r>
                <a:rPr lang="ru-RU" b="1" dirty="0" smtClean="0"/>
                <a:t>фасоль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481918" cy="6058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Сухоцветы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000108"/>
            <a:ext cx="8143900" cy="1857388"/>
          </a:xfrm>
        </p:spPr>
        <p:txBody>
          <a:bodyPr>
            <a:normAutofit/>
          </a:bodyPr>
          <a:lstStyle/>
          <a:p>
            <a:pPr marL="0" indent="539750" algn="ctr">
              <a:buNone/>
            </a:pPr>
            <a:r>
              <a:rPr lang="ru-RU" dirty="0" smtClean="0"/>
              <a:t>К ним относятся растения, способные сохранять окраску и форму соцветий после высушивания. Используют в цветниках как красивоцветущие растения или для сухих букетов.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2786058"/>
            <a:ext cx="3286148" cy="3500462"/>
            <a:chOff x="285720" y="3357562"/>
            <a:chExt cx="2857520" cy="3226852"/>
          </a:xfrm>
        </p:grpSpPr>
        <p:pic>
          <p:nvPicPr>
            <p:cNvPr id="4098" name="Picture 2" descr="http://flowerekt.ru/wp-content/uploads/2012/02/ammobium-300x3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357562"/>
              <a:ext cx="2857500" cy="28575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85720" y="6215082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Аммобиум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43306" y="2786058"/>
            <a:ext cx="4286280" cy="3571900"/>
            <a:chOff x="3714744" y="3429000"/>
            <a:chExt cx="3500462" cy="3012538"/>
          </a:xfrm>
        </p:grpSpPr>
        <p:pic>
          <p:nvPicPr>
            <p:cNvPr id="4100" name="Picture 4" descr="http://www.flowerbank.ru/wp-content/uploads/2012/07/helichrysum-1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4744" y="3429000"/>
              <a:ext cx="3500462" cy="262534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714744" y="6072206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Гелихризум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929618" cy="2143140"/>
          </a:xfrm>
        </p:spPr>
        <p:txBody>
          <a:bodyPr/>
          <a:lstStyle/>
          <a:p>
            <a:pPr marL="7938" indent="-7938" algn="ctr">
              <a:buNone/>
            </a:pPr>
            <a:r>
              <a:rPr lang="ru-RU" dirty="0" smtClean="0"/>
              <a:t>Их чаще  выращивают в специально отведенных местах для срезки в </a:t>
            </a:r>
            <a:r>
              <a:rPr lang="ru-RU" dirty="0" err="1" smtClean="0"/>
              <a:t>полуроспуске</a:t>
            </a:r>
            <a:r>
              <a:rPr lang="ru-RU" dirty="0" smtClean="0"/>
              <a:t> соцветий, чтобы они не осыпались во время просушки (</a:t>
            </a:r>
            <a:r>
              <a:rPr lang="ru-RU" dirty="0" err="1" smtClean="0"/>
              <a:t>аммобиум</a:t>
            </a:r>
            <a:r>
              <a:rPr lang="ru-RU" dirty="0" smtClean="0"/>
              <a:t>, </a:t>
            </a:r>
            <a:r>
              <a:rPr lang="ru-RU" dirty="0" err="1" smtClean="0"/>
              <a:t>гелихризум</a:t>
            </a:r>
            <a:r>
              <a:rPr lang="ru-RU" dirty="0" smtClean="0"/>
              <a:t>, </a:t>
            </a:r>
            <a:r>
              <a:rPr lang="ru-RU" dirty="0" err="1" smtClean="0"/>
              <a:t>гомфрена</a:t>
            </a:r>
            <a:r>
              <a:rPr lang="ru-RU" dirty="0" smtClean="0"/>
              <a:t>, </a:t>
            </a:r>
            <a:r>
              <a:rPr lang="ru-RU" dirty="0" err="1" smtClean="0"/>
              <a:t>целлозия,лимониум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72000" y="2214554"/>
            <a:ext cx="3500462" cy="2941100"/>
            <a:chOff x="4429124" y="2143116"/>
            <a:chExt cx="3500462" cy="2941100"/>
          </a:xfrm>
        </p:grpSpPr>
        <p:pic>
          <p:nvPicPr>
            <p:cNvPr id="3076" name="Picture 4" descr="http://img0.liveinternet.ru/images/attach/c/8/102/768/102768516_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2143116"/>
              <a:ext cx="3479586" cy="262337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429124" y="4714884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Целлозия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28860" y="4000504"/>
            <a:ext cx="3214710" cy="2571768"/>
            <a:chOff x="1714480" y="3929066"/>
            <a:chExt cx="3476544" cy="2726786"/>
          </a:xfrm>
        </p:grpSpPr>
        <p:pic>
          <p:nvPicPr>
            <p:cNvPr id="3078" name="Picture 6" descr="http://planta39.ru/upload/resize_cache/iblock/b70/150_0_16a9cdfeb475445909b854c588a1af844/b70a968c16e1fca843742b9328a6b36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3929066"/>
              <a:ext cx="3333668" cy="242889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714480" y="6286520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Лимониум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4282" y="2357431"/>
            <a:ext cx="3000396" cy="2714643"/>
            <a:chOff x="285720" y="2357431"/>
            <a:chExt cx="2395499" cy="2226719"/>
          </a:xfrm>
        </p:grpSpPr>
        <p:pic>
          <p:nvPicPr>
            <p:cNvPr id="3074" name="Picture 2" descr="http://flowerekt.ru/wp-content/uploads/2012/02/Gomphren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1" y="2357431"/>
              <a:ext cx="2395498" cy="185738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85720" y="4214818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Гомфрена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7858180" cy="1857388"/>
          </a:xfrm>
        </p:spPr>
        <p:txBody>
          <a:bodyPr/>
          <a:lstStyle/>
          <a:p>
            <a:pPr marL="7938" indent="-7938" algn="ctr">
              <a:buNone/>
              <a:tabLst>
                <a:tab pos="180975" algn="l"/>
              </a:tabLst>
            </a:pPr>
            <a:r>
              <a:rPr lang="ru-RU" dirty="0" smtClean="0"/>
              <a:t>Ассортимент летников настолько богат, что из него всегда можно выбрать необходимые растения для конкретной цветочной композиции растение по форме и цвету.</a:t>
            </a:r>
            <a:endParaRPr lang="ru-RU" dirty="0"/>
          </a:p>
        </p:txBody>
      </p:sp>
      <p:pic>
        <p:nvPicPr>
          <p:cNvPr id="2050" name="Picture 2" descr="http://designland.in.ua/pics/news/Border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20929"/>
            <a:ext cx="3154056" cy="2208203"/>
          </a:xfrm>
          <a:prstGeom prst="rect">
            <a:avLst/>
          </a:prstGeom>
          <a:noFill/>
        </p:spPr>
      </p:pic>
      <p:pic>
        <p:nvPicPr>
          <p:cNvPr id="2054" name="Picture 6" descr="http://kvetki.com/files/catalog1/288_PETUNIA%20Cascadias%20Bicolor%20Caber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3427"/>
            <a:ext cx="3143272" cy="2211721"/>
          </a:xfrm>
          <a:prstGeom prst="rect">
            <a:avLst/>
          </a:prstGeom>
          <a:noFill/>
        </p:spPr>
      </p:pic>
      <p:pic>
        <p:nvPicPr>
          <p:cNvPr id="2056" name="Picture 8" descr="http://www.gardener.ru/gallery/parki/luks-garden/15.jpg"/>
          <p:cNvPicPr>
            <a:picLocks noChangeAspect="1" noChangeArrowheads="1"/>
          </p:cNvPicPr>
          <p:nvPr/>
        </p:nvPicPr>
        <p:blipFill>
          <a:blip r:embed="rId4" cstate="print"/>
          <a:srcRect t="21378"/>
          <a:stretch>
            <a:fillRect/>
          </a:stretch>
        </p:blipFill>
        <p:spPr bwMode="auto">
          <a:xfrm>
            <a:off x="4000496" y="4428658"/>
            <a:ext cx="3643338" cy="2148350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07181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Цветочные композиции летников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65738"/>
            <a:ext cx="7543824" cy="6058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Двулетние растения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786742" cy="31054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Жизненный цикл проходят за два года. В первый год – </a:t>
            </a:r>
            <a:r>
              <a:rPr lang="ru-RU" dirty="0" err="1" smtClean="0"/>
              <a:t>год</a:t>
            </a:r>
            <a:r>
              <a:rPr lang="ru-RU" dirty="0" smtClean="0"/>
              <a:t> посева семян – растения развивают вегетативную часть (розетку листьев), которая сохраняет живой в зимний период и корневую систему. На следующий год образуются стебли с цветами, которые после образования семян отмирают вместе с корнями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42910" y="4000504"/>
            <a:ext cx="2722550" cy="2583910"/>
            <a:chOff x="642910" y="4000504"/>
            <a:chExt cx="2722550" cy="2583910"/>
          </a:xfrm>
        </p:grpSpPr>
        <p:pic>
          <p:nvPicPr>
            <p:cNvPr id="10242" name="Picture 2" descr="http://www.porjati.ru/uploads/posts/2011-05/thumbs/1304706771_e77eeccabd8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000504"/>
              <a:ext cx="2722550" cy="217199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42910" y="6215082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Анютины глазки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143372" y="4071942"/>
            <a:ext cx="3313152" cy="2583910"/>
            <a:chOff x="4143372" y="4000504"/>
            <a:chExt cx="3313152" cy="2583910"/>
          </a:xfrm>
        </p:grpSpPr>
        <p:pic>
          <p:nvPicPr>
            <p:cNvPr id="10244" name="Picture 4" descr="http://zerno-nn.ru/upload/iblock/696/6968360328f427c50fb7e43b2ef30c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72" y="4000504"/>
              <a:ext cx="3313152" cy="221613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143372" y="6215082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Маргаритка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62916"/>
            <a:ext cx="7715304" cy="15373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зависимости от сроков цветения двулетники подразделяются </a:t>
            </a:r>
            <a:r>
              <a:rPr lang="ru-RU" sz="3200" dirty="0" smtClean="0">
                <a:solidFill>
                  <a:srgbClr val="FF0000"/>
                </a:solidFill>
              </a:rPr>
              <a:t>на группы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8286808" cy="1000132"/>
          </a:xfrm>
        </p:spPr>
        <p:txBody>
          <a:bodyPr/>
          <a:lstStyle/>
          <a:p>
            <a:r>
              <a:rPr lang="ru-RU" dirty="0" smtClean="0"/>
              <a:t>Двулетники весеннего цветения (виола </a:t>
            </a:r>
            <a:r>
              <a:rPr lang="ru-RU" dirty="0" err="1" smtClean="0"/>
              <a:t>Виттрока</a:t>
            </a:r>
            <a:r>
              <a:rPr lang="ru-RU" dirty="0" smtClean="0"/>
              <a:t>, маргаритка, незабудка);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3000372"/>
            <a:ext cx="2816203" cy="3155414"/>
            <a:chOff x="428596" y="2857496"/>
            <a:chExt cx="2816203" cy="3155414"/>
          </a:xfrm>
        </p:grpSpPr>
        <p:pic>
          <p:nvPicPr>
            <p:cNvPr id="9218" name="Picture 2" descr="http://fotoham.ru/img/picture/Nov/14/a1936a54559b4de7eb285a783f3c1023/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2857496"/>
              <a:ext cx="2816203" cy="2816203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28596" y="5643578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Виола </a:t>
              </a:r>
              <a:r>
                <a:rPr lang="ru-RU" b="1" dirty="0" err="1" smtClean="0"/>
                <a:t>Виттрока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786050" y="3857628"/>
            <a:ext cx="3071834" cy="2798224"/>
            <a:chOff x="3143240" y="3000372"/>
            <a:chExt cx="2643206" cy="2726786"/>
          </a:xfrm>
        </p:grpSpPr>
        <p:pic>
          <p:nvPicPr>
            <p:cNvPr id="9220" name="Picture 4" descr="http://1.bp.blogspot.com/-Z05afbgDgSE/Uf4ja8Y7K4I/AAAAAAAAveI/70oj4Y__xiM/s1600/bellis-perennis-speedstar-mix-d2250-1.jpg"/>
            <p:cNvPicPr>
              <a:picLocks noChangeAspect="1" noChangeArrowheads="1"/>
            </p:cNvPicPr>
            <p:nvPr/>
          </p:nvPicPr>
          <p:blipFill>
            <a:blip r:embed="rId4" cstate="print"/>
            <a:srcRect r="15909"/>
            <a:stretch>
              <a:fillRect/>
            </a:stretch>
          </p:blipFill>
          <p:spPr bwMode="auto">
            <a:xfrm>
              <a:off x="3143240" y="3000372"/>
              <a:ext cx="2643206" cy="235745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143240" y="5357826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Маргаритка</a:t>
              </a:r>
              <a:endParaRPr lang="ru-RU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00694" y="2786058"/>
            <a:ext cx="2643206" cy="2643206"/>
            <a:chOff x="5143504" y="3000372"/>
            <a:chExt cx="3214710" cy="3226852"/>
          </a:xfrm>
        </p:grpSpPr>
        <p:pic>
          <p:nvPicPr>
            <p:cNvPr id="9222" name="Picture 6" descr="http://media.nn.ru/data/ufiles/2015-08/d2/1c/02/55d4f8418b766_nezabudka3.jpg"/>
            <p:cNvPicPr>
              <a:picLocks noChangeAspect="1" noChangeArrowheads="1"/>
            </p:cNvPicPr>
            <p:nvPr/>
          </p:nvPicPr>
          <p:blipFill>
            <a:blip r:embed="rId5"/>
            <a:srcRect l="5124" t="9109" r="18016"/>
            <a:stretch>
              <a:fillRect/>
            </a:stretch>
          </p:blipFill>
          <p:spPr bwMode="auto">
            <a:xfrm>
              <a:off x="5143504" y="3000372"/>
              <a:ext cx="3214710" cy="285114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214942" y="5857892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Незабудка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858180" cy="14287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зависимости от сроков цветения двулетники подразделяются </a:t>
            </a:r>
            <a:r>
              <a:rPr lang="ru-RU" sz="3200" dirty="0" smtClean="0">
                <a:solidFill>
                  <a:srgbClr val="FF0000"/>
                </a:solidFill>
              </a:rPr>
              <a:t>на группы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7929618" cy="1500198"/>
          </a:xfrm>
        </p:spPr>
        <p:txBody>
          <a:bodyPr/>
          <a:lstStyle/>
          <a:p>
            <a:r>
              <a:rPr lang="ru-RU" dirty="0" smtClean="0"/>
              <a:t>Двулетники летнего цветения (гвоздика турецкая, колокольчик средний, наперстянка, </a:t>
            </a:r>
            <a:r>
              <a:rPr lang="ru-RU" dirty="0" err="1" smtClean="0"/>
              <a:t>гесперис</a:t>
            </a:r>
            <a:r>
              <a:rPr lang="ru-RU" dirty="0" smtClean="0"/>
              <a:t>, мальва, </a:t>
            </a:r>
            <a:r>
              <a:rPr lang="ru-RU" dirty="0" err="1" smtClean="0"/>
              <a:t>хейрантус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282" y="3357562"/>
            <a:ext cx="2571768" cy="2786082"/>
            <a:chOff x="214282" y="3357562"/>
            <a:chExt cx="2897186" cy="3012538"/>
          </a:xfrm>
        </p:grpSpPr>
        <p:sp>
          <p:nvSpPr>
            <p:cNvPr id="6" name="TextBox 5"/>
            <p:cNvSpPr txBox="1"/>
            <p:nvPr/>
          </p:nvSpPr>
          <p:spPr>
            <a:xfrm>
              <a:off x="214282" y="6000768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Гвоздика турецкая</a:t>
              </a:r>
              <a:endParaRPr lang="ru-RU" b="1" dirty="0"/>
            </a:p>
          </p:txBody>
        </p:sp>
        <p:pic>
          <p:nvPicPr>
            <p:cNvPr id="8194" name="Picture 2" descr="https://atthemanse.files.wordpress.com/2012/07/sweetwillia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3357562"/>
              <a:ext cx="2897186" cy="2669033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2857488" y="3357562"/>
            <a:ext cx="2714644" cy="2786082"/>
            <a:chOff x="3286116" y="3286124"/>
            <a:chExt cx="3165406" cy="3083976"/>
          </a:xfrm>
        </p:grpSpPr>
        <p:sp>
          <p:nvSpPr>
            <p:cNvPr id="7" name="TextBox 6"/>
            <p:cNvSpPr txBox="1"/>
            <p:nvPr/>
          </p:nvSpPr>
          <p:spPr>
            <a:xfrm>
              <a:off x="3286116" y="6000768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Гесперис</a:t>
              </a:r>
              <a:endParaRPr lang="ru-RU" b="1" dirty="0"/>
            </a:p>
          </p:txBody>
        </p:sp>
        <p:pic>
          <p:nvPicPr>
            <p:cNvPr id="8196" name="Picture 4" descr="http://www.bdkr.ru/Mamkina/%D0%A4%D0%BB%D0%BE%D0%BA%D1%81%20%D0%BC%D0%B5%D1%82%D0%B5%D0%BB%D1%8C%D1%87%D0%B0%D1%82%D1%8B%D0%B9%20Hesperi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6116" y="3286124"/>
              <a:ext cx="3165406" cy="2720979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5643570" y="3357562"/>
            <a:ext cx="2428892" cy="2786082"/>
            <a:chOff x="5572132" y="3643314"/>
            <a:chExt cx="2600292" cy="2941100"/>
          </a:xfrm>
        </p:grpSpPr>
        <p:sp>
          <p:nvSpPr>
            <p:cNvPr id="9" name="TextBox 8"/>
            <p:cNvSpPr txBox="1"/>
            <p:nvPr/>
          </p:nvSpPr>
          <p:spPr>
            <a:xfrm>
              <a:off x="5572132" y="6215082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Хейрантус</a:t>
              </a:r>
              <a:endParaRPr lang="ru-RU" b="1" dirty="0"/>
            </a:p>
          </p:txBody>
        </p:sp>
        <p:pic>
          <p:nvPicPr>
            <p:cNvPr id="8198" name="Picture 6" descr="http://flowers.cveti-sadi.ru/files/2010/04/17Cheiranthus2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132" y="3643314"/>
              <a:ext cx="2600292" cy="26002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90" y="500066"/>
            <a:ext cx="8215338" cy="1857364"/>
          </a:xfrm>
        </p:spPr>
        <p:txBody>
          <a:bodyPr/>
          <a:lstStyle/>
          <a:p>
            <a:pPr marL="7938" indent="-7938" algn="ctr">
              <a:buNone/>
            </a:pPr>
            <a:r>
              <a:rPr lang="ru-RU" dirty="0" smtClean="0"/>
              <a:t>Травянистые цветочно-декоративные растения разделяются по биологическим особенностям (сроку жизни) на </a:t>
            </a:r>
            <a:r>
              <a:rPr lang="ru-RU" dirty="0" smtClean="0">
                <a:hlinkClick r:id="rId2" action="ppaction://hlinksldjump"/>
              </a:rPr>
              <a:t>однолетние</a:t>
            </a:r>
            <a:r>
              <a:rPr lang="ru-RU" dirty="0" smtClean="0"/>
              <a:t>, </a:t>
            </a:r>
            <a:r>
              <a:rPr lang="ru-RU" dirty="0" smtClean="0">
                <a:hlinkClick r:id="rId3" action="ppaction://hlinksldjump"/>
              </a:rPr>
              <a:t>двулетние</a:t>
            </a:r>
            <a:r>
              <a:rPr lang="ru-RU" dirty="0" smtClean="0"/>
              <a:t> и </a:t>
            </a:r>
            <a:r>
              <a:rPr lang="ru-RU" dirty="0" smtClean="0">
                <a:hlinkClick r:id="rId4" action="ppaction://hlinksldjump"/>
              </a:rPr>
              <a:t>многолетние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5720" y="1840563"/>
            <a:ext cx="3000396" cy="3731577"/>
            <a:chOff x="214282" y="1785927"/>
            <a:chExt cx="2510536" cy="3250694"/>
          </a:xfrm>
        </p:grpSpPr>
        <p:pic>
          <p:nvPicPr>
            <p:cNvPr id="18434" name="Picture 2" descr="http://the100.ru/images/gardening/id1849/margaritki--njezhnyje-podruzhki-vjesny-gardening-324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1785927"/>
              <a:ext cx="2510536" cy="292895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14282" y="4714884"/>
              <a:ext cx="2500330" cy="32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Акроклинум</a:t>
              </a:r>
              <a:endParaRPr lang="ru-RU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86050" y="2556152"/>
            <a:ext cx="3357586" cy="3658930"/>
            <a:chOff x="2786050" y="1857364"/>
            <a:chExt cx="2928958" cy="3178341"/>
          </a:xfrm>
        </p:grpSpPr>
        <p:pic>
          <p:nvPicPr>
            <p:cNvPr id="18438" name="Picture 6" descr="http://img1.liveinternet.ru/images/attach/c/8/101/542/101542135_LYUPINUY_1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6050" y="1857364"/>
              <a:ext cx="2896135" cy="285752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786050" y="4714884"/>
              <a:ext cx="2928958" cy="32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Люпин</a:t>
              </a:r>
              <a:endParaRPr lang="ru-RU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29256" y="3691306"/>
            <a:ext cx="3357586" cy="2952404"/>
            <a:chOff x="2571736" y="2857496"/>
            <a:chExt cx="3048021" cy="2612875"/>
          </a:xfrm>
        </p:grpSpPr>
        <p:pic>
          <p:nvPicPr>
            <p:cNvPr id="18436" name="Picture 4" descr="http://allflowerspot.ru/cache/37/BingImages_3465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857496"/>
              <a:ext cx="3048021" cy="228601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928926" y="5143512"/>
              <a:ext cx="2428892" cy="32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Гвоздика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37846"/>
            <a:ext cx="7929618" cy="1748146"/>
          </a:xfrm>
        </p:spPr>
        <p:txBody>
          <a:bodyPr>
            <a:normAutofit/>
          </a:bodyPr>
          <a:lstStyle/>
          <a:p>
            <a:pPr marL="3175" indent="446088" algn="ctr">
              <a:buNone/>
            </a:pPr>
            <a:r>
              <a:rPr lang="ru-RU" dirty="0" smtClean="0"/>
              <a:t>В профессиональном озеленении культура двулетников признана нетехнологичной. Поэтому в основном растения этой группы используют в любительском садоводстве.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img-fotki.yandex.ru/get/6600/120961352.22/0_75deb_caa4122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4095779" cy="3071834"/>
          </a:xfrm>
          <a:prstGeom prst="rect">
            <a:avLst/>
          </a:prstGeom>
          <a:noFill/>
        </p:spPr>
      </p:pic>
      <p:pic>
        <p:nvPicPr>
          <p:cNvPr id="7172" name="Picture 4" descr="http://soprettyflowers.com/img/26490.o.jpg"/>
          <p:cNvPicPr>
            <a:picLocks noChangeAspect="1" noChangeArrowheads="1"/>
          </p:cNvPicPr>
          <p:nvPr/>
        </p:nvPicPr>
        <p:blipFill>
          <a:blip r:embed="rId4"/>
          <a:srcRect l="4130" t="12391"/>
          <a:stretch>
            <a:fillRect/>
          </a:stretch>
        </p:blipFill>
        <p:spPr bwMode="auto">
          <a:xfrm>
            <a:off x="4286248" y="3255346"/>
            <a:ext cx="3744896" cy="34222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57214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Композиции двулетников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50"/>
            <a:ext cx="78581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Многолетние травянистые цветочные растения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66606"/>
            <a:ext cx="7715304" cy="39627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Цветут и образуют семена ежегодно. Период роста у них чередуется с периодом покоя, который наступает всякий раз после образования семян. Зимуют многолетники в виде корневищ, луковиц, клубнелуковиц и клубней, сохраняющихся под землей. На этих частях растения формируют почки возобновления, из которых каждый год вырастают новые побеги.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4354"/>
            <a:ext cx="7858180" cy="168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зависимости от особенностей строения и развития стеблей и корней многолетники различают </a:t>
            </a:r>
            <a:r>
              <a:rPr lang="ru-RU" sz="3200" dirty="0" smtClean="0">
                <a:solidFill>
                  <a:srgbClr val="FF0000"/>
                </a:solidFill>
              </a:rPr>
              <a:t>на группы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072494" cy="2143140"/>
          </a:xfrm>
        </p:spPr>
        <p:txBody>
          <a:bodyPr/>
          <a:lstStyle/>
          <a:p>
            <a:pPr marL="3175" indent="446088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Почвопокровные</a:t>
            </a:r>
            <a:r>
              <a:rPr lang="ru-RU" b="1" dirty="0" smtClean="0"/>
              <a:t> </a:t>
            </a:r>
            <a:r>
              <a:rPr lang="ru-RU" dirty="0" smtClean="0"/>
              <a:t>– невысокие растения со слабыми стелющимися по поверхности или прорастающими в верхний слой почвы и укореняющимися в почве по мере разрастания стеблями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4214818"/>
            <a:ext cx="2857520" cy="2214578"/>
            <a:chOff x="357158" y="3500438"/>
            <a:chExt cx="3357586" cy="2941100"/>
          </a:xfrm>
        </p:grpSpPr>
        <p:pic>
          <p:nvPicPr>
            <p:cNvPr id="5122" name="Picture 2" descr="бересклет вьющийся фот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3500438"/>
              <a:ext cx="3357586" cy="2589073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57158" y="6072206"/>
              <a:ext cx="3357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Бересклет вьющийся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714744" y="4214818"/>
            <a:ext cx="4000528" cy="2398129"/>
            <a:chOff x="4000496" y="4186285"/>
            <a:chExt cx="4000528" cy="2398129"/>
          </a:xfrm>
        </p:grpSpPr>
        <p:pic>
          <p:nvPicPr>
            <p:cNvPr id="5124" name="Picture 4" descr="обриета фото"/>
            <p:cNvPicPr>
              <a:picLocks noChangeAspect="1" noChangeArrowheads="1"/>
            </p:cNvPicPr>
            <p:nvPr/>
          </p:nvPicPr>
          <p:blipFill>
            <a:blip r:embed="rId4"/>
            <a:srcRect l="10500" t="67130" r="5499"/>
            <a:stretch>
              <a:fillRect/>
            </a:stretch>
          </p:blipFill>
          <p:spPr bwMode="auto">
            <a:xfrm>
              <a:off x="4000496" y="4186285"/>
              <a:ext cx="4000528" cy="202879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000496" y="6215082"/>
              <a:ext cx="400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Обриета</a:t>
              </a:r>
              <a:r>
                <a:rPr lang="ru-RU" b="1" dirty="0" smtClean="0"/>
                <a:t> (</a:t>
              </a:r>
              <a:r>
                <a:rPr lang="ru-RU" b="1" dirty="0" err="1" smtClean="0"/>
                <a:t>аубреция</a:t>
              </a:r>
              <a:r>
                <a:rPr lang="ru-RU" b="1" dirty="0" smtClean="0"/>
                <a:t>)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4354"/>
            <a:ext cx="7858180" cy="1680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зависимости от особенностей строения и развития стеблей и корней многолетники различают </a:t>
            </a:r>
            <a:r>
              <a:rPr lang="ru-RU" sz="3200" dirty="0" smtClean="0">
                <a:solidFill>
                  <a:srgbClr val="FF0000"/>
                </a:solidFill>
              </a:rPr>
              <a:t>на группы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001056" cy="1571636"/>
          </a:xfrm>
        </p:spPr>
        <p:txBody>
          <a:bodyPr/>
          <a:lstStyle/>
          <a:p>
            <a:pPr marL="3175" indent="446088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Корневищные многолетники </a:t>
            </a:r>
            <a:r>
              <a:rPr lang="ru-RU" b="1" dirty="0" smtClean="0"/>
              <a:t>– </a:t>
            </a:r>
            <a:r>
              <a:rPr lang="ru-RU" dirty="0" smtClean="0"/>
              <a:t>корневая система растений образуют, и пространственному расположению и нарастанию корневища.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3429000"/>
            <a:ext cx="4500594" cy="2286016"/>
            <a:chOff x="214282" y="3429000"/>
            <a:chExt cx="4762500" cy="2512472"/>
          </a:xfrm>
        </p:grpSpPr>
        <p:pic>
          <p:nvPicPr>
            <p:cNvPr id="4098" name="Picture 2" descr="ктенанте виды фото"/>
            <p:cNvPicPr>
              <a:picLocks noChangeAspect="1" noChangeArrowheads="1"/>
            </p:cNvPicPr>
            <p:nvPr/>
          </p:nvPicPr>
          <p:blipFill>
            <a:blip r:embed="rId3"/>
            <a:srcRect t="50224"/>
            <a:stretch>
              <a:fillRect/>
            </a:stretch>
          </p:blipFill>
          <p:spPr bwMode="auto">
            <a:xfrm>
              <a:off x="214282" y="3429000"/>
              <a:ext cx="4762500" cy="2124061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14282" y="5572140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/>
                <a:t>Ктенанте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74892" y="4424611"/>
            <a:ext cx="4254694" cy="2219099"/>
            <a:chOff x="3286116" y="4424611"/>
            <a:chExt cx="4254694" cy="2219099"/>
          </a:xfrm>
        </p:grpSpPr>
        <p:pic>
          <p:nvPicPr>
            <p:cNvPr id="4100" name="Picture 4" descr="аллиум фото"/>
            <p:cNvPicPr>
              <a:picLocks noChangeAspect="1" noChangeArrowheads="1"/>
            </p:cNvPicPr>
            <p:nvPr/>
          </p:nvPicPr>
          <p:blipFill>
            <a:blip r:embed="rId4"/>
            <a:srcRect b="75304"/>
            <a:stretch>
              <a:fillRect/>
            </a:stretch>
          </p:blipFill>
          <p:spPr bwMode="auto">
            <a:xfrm>
              <a:off x="3286116" y="4424611"/>
              <a:ext cx="4254694" cy="186190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86116" y="6274378"/>
              <a:ext cx="350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/>
                <a:t>Аллиум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4354"/>
            <a:ext cx="7858180" cy="168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зависимости от особенностей строения и развития стеблей и корней многолетники различают </a:t>
            </a:r>
            <a:r>
              <a:rPr lang="ru-RU" sz="3200" dirty="0" smtClean="0">
                <a:solidFill>
                  <a:srgbClr val="FF0000"/>
                </a:solidFill>
              </a:rPr>
              <a:t>на группы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215370" cy="2143140"/>
          </a:xfrm>
        </p:spPr>
        <p:txBody>
          <a:bodyPr/>
          <a:lstStyle/>
          <a:p>
            <a:pPr marL="3175" indent="446088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Луковичные и </a:t>
            </a:r>
            <a:r>
              <a:rPr lang="ru-RU" b="1" dirty="0" err="1" smtClean="0">
                <a:solidFill>
                  <a:srgbClr val="FF0000"/>
                </a:solidFill>
              </a:rPr>
              <a:t>клубнелуковичные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 ним относятся растения семейств лилейные, ирисовые и амариллисовые. Их объединяет наличие видоизмененного подземного стебля – луковицы или клубнелуковицы.</a:t>
            </a:r>
            <a:endParaRPr lang="ru-RU" dirty="0"/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07867" y="4000504"/>
            <a:ext cx="3764595" cy="2643206"/>
            <a:chOff x="285720" y="4000504"/>
            <a:chExt cx="3335967" cy="2512472"/>
          </a:xfrm>
        </p:grpSpPr>
        <p:pic>
          <p:nvPicPr>
            <p:cNvPr id="3074" name="Picture 2" descr="гладиолус фото"/>
            <p:cNvPicPr>
              <a:picLocks noChangeAspect="1" noChangeArrowheads="1"/>
            </p:cNvPicPr>
            <p:nvPr/>
          </p:nvPicPr>
          <p:blipFill>
            <a:blip r:embed="rId2"/>
            <a:srcRect t="50112"/>
            <a:stretch>
              <a:fillRect/>
            </a:stretch>
          </p:blipFill>
          <p:spPr bwMode="auto">
            <a:xfrm>
              <a:off x="285720" y="4000504"/>
              <a:ext cx="3335967" cy="213357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85720" y="6143644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Гладиолус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4282" y="4357694"/>
            <a:ext cx="4000528" cy="2143140"/>
            <a:chOff x="3857620" y="4357694"/>
            <a:chExt cx="3643338" cy="1869530"/>
          </a:xfrm>
        </p:grpSpPr>
        <p:pic>
          <p:nvPicPr>
            <p:cNvPr id="3076" name="Picture 4" descr="крокус фото"/>
            <p:cNvPicPr>
              <a:picLocks noChangeAspect="1" noChangeArrowheads="1"/>
            </p:cNvPicPr>
            <p:nvPr/>
          </p:nvPicPr>
          <p:blipFill>
            <a:blip r:embed="rId3"/>
            <a:srcRect b="75671"/>
            <a:stretch>
              <a:fillRect/>
            </a:stretch>
          </p:blipFill>
          <p:spPr bwMode="auto">
            <a:xfrm>
              <a:off x="3857620" y="4357694"/>
              <a:ext cx="3600724" cy="146998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857620" y="5857892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Крокус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50"/>
            <a:ext cx="77153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Список использованной литературы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7786742" cy="5034294"/>
          </a:xfrm>
        </p:spPr>
        <p:txBody>
          <a:bodyPr>
            <a:noAutofit/>
          </a:bodyPr>
          <a:lstStyle/>
          <a:p>
            <a:r>
              <a:rPr lang="ru-RU" dirty="0" smtClean="0"/>
              <a:t>Лежнева Т.Н. Ландшафтное проектирование и садовый дизайн (3-е изд.) Учебное пособие, Изд. Центр «Академия», 2018. - 64 с.</a:t>
            </a:r>
          </a:p>
          <a:p>
            <a:r>
              <a:rPr lang="ru-RU" dirty="0" err="1" smtClean="0"/>
              <a:t>Теодоронский</a:t>
            </a:r>
            <a:r>
              <a:rPr lang="ru-RU" dirty="0" smtClean="0"/>
              <a:t> В.С. Озеленение населенных мест с основами градостроительства (2-е изд.), Изд. Центр «Академия</a:t>
            </a:r>
            <a:r>
              <a:rPr lang="ru-RU" smtClean="0"/>
              <a:t>», 2017. </a:t>
            </a:r>
            <a:r>
              <a:rPr lang="ru-RU" dirty="0" smtClean="0"/>
              <a:t>- 128 с.</a:t>
            </a:r>
          </a:p>
          <a:p>
            <a:r>
              <a:rPr lang="ru-RU" dirty="0" smtClean="0"/>
              <a:t>Журнал «Цветоводство». Ежемесячное издание. – М.</a:t>
            </a:r>
          </a:p>
          <a:p>
            <a:r>
              <a:rPr lang="en-US" dirty="0" smtClean="0"/>
              <a:t>http://culturakbr.ru/vrediteli_dekorativnyih_rasteniy.html</a:t>
            </a:r>
            <a:endParaRPr lang="ru-RU" dirty="0" smtClean="0"/>
          </a:p>
          <a:p>
            <a:r>
              <a:rPr lang="en-US" dirty="0" smtClean="0"/>
              <a:t>http://yandex.ru/clck</a:t>
            </a:r>
            <a:endParaRPr lang="ru-RU" dirty="0" smtClean="0"/>
          </a:p>
          <a:p>
            <a:r>
              <a:rPr lang="en-US" dirty="0" smtClean="0"/>
              <a:t>http://dizaynland.ru/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465738"/>
            <a:ext cx="8572560" cy="605808"/>
          </a:xfrm>
        </p:spPr>
        <p:txBody>
          <a:bodyPr>
            <a:noAutofit/>
          </a:bodyPr>
          <a:lstStyle/>
          <a:p>
            <a:r>
              <a:rPr lang="ru-RU" sz="3400" dirty="0" smtClean="0"/>
              <a:t>Однолетние цветочные растения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929618" cy="2143140"/>
          </a:xfrm>
        </p:spPr>
        <p:txBody>
          <a:bodyPr/>
          <a:lstStyle/>
          <a:p>
            <a:pPr marL="7938" indent="-7938">
              <a:buNone/>
            </a:pPr>
            <a:r>
              <a:rPr lang="ru-RU" dirty="0" smtClean="0"/>
              <a:t>Проходят полный цикл своего развития от посева семян до цветения и образования семян за один вегетационный период. После созревания и осыпания семян они полностью отмирают. В седеющем сезоне рост возобновляется из семян.</a:t>
            </a:r>
            <a:endParaRPr lang="ru-RU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28596" y="3214687"/>
            <a:ext cx="3286148" cy="3429024"/>
            <a:chOff x="487443" y="3415950"/>
            <a:chExt cx="2727236" cy="3115816"/>
          </a:xfrm>
        </p:grpSpPr>
        <p:pic>
          <p:nvPicPr>
            <p:cNvPr id="17410" name="Picture 2" descr="https://photos-mt.kcdn.kz/00/6f8faf76da7a82a8dec943d33e32eb/1-ful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443" y="3415950"/>
              <a:ext cx="2727236" cy="276763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00034" y="6203842"/>
              <a:ext cx="2643206" cy="32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Петунья</a:t>
              </a:r>
              <a:endParaRPr lang="ru-RU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86248" y="3261323"/>
            <a:ext cx="3429024" cy="3382387"/>
            <a:chOff x="4572000" y="3286124"/>
            <a:chExt cx="3163794" cy="3256882"/>
          </a:xfrm>
        </p:grpSpPr>
        <p:pic>
          <p:nvPicPr>
            <p:cNvPr id="17412" name="Picture 4" descr="http://econet.by/media/covers/72516/original.jpg?14391097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3286124"/>
              <a:ext cx="3163794" cy="289381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572000" y="6215082"/>
              <a:ext cx="3143272" cy="327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Астра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571504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Летники </a:t>
            </a:r>
            <a:endParaRPr lang="ru-RU" sz="34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00034" y="3929066"/>
            <a:ext cx="3214710" cy="2571768"/>
            <a:chOff x="428596" y="3857628"/>
            <a:chExt cx="3464105" cy="2726786"/>
          </a:xfrm>
        </p:grpSpPr>
        <p:pic>
          <p:nvPicPr>
            <p:cNvPr id="14342" name="Picture 6" descr="http://img-fotki.yandex.ru/get/2713/58581001.243/0_dd57f_75ddc837_ori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3857628"/>
              <a:ext cx="3464105" cy="238567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28596" y="6215082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Лобелия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0034" y="1214422"/>
            <a:ext cx="3286148" cy="2726786"/>
            <a:chOff x="642910" y="928670"/>
            <a:chExt cx="3286148" cy="2726786"/>
          </a:xfrm>
        </p:grpSpPr>
        <p:pic>
          <p:nvPicPr>
            <p:cNvPr id="14338" name="Picture 2" descr="http://img-fotki.yandex.ru/get/9815/58581001.20f/0_cddd1_aed29604_ori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928670"/>
              <a:ext cx="3286148" cy="237243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42910" y="3286124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Антирринум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57686" y="1214422"/>
            <a:ext cx="3214710" cy="2726786"/>
            <a:chOff x="4357686" y="928670"/>
            <a:chExt cx="3214710" cy="2726786"/>
          </a:xfrm>
        </p:grpSpPr>
        <p:pic>
          <p:nvPicPr>
            <p:cNvPr id="23554" name="Picture 2" descr="Уход и посадка немезии фото"/>
            <p:cNvPicPr>
              <a:picLocks noChangeAspect="1" noChangeArrowheads="1"/>
            </p:cNvPicPr>
            <p:nvPr/>
          </p:nvPicPr>
          <p:blipFill>
            <a:blip r:embed="rId5"/>
            <a:srcRect t="8889" r="8889"/>
            <a:stretch>
              <a:fillRect/>
            </a:stretch>
          </p:blipFill>
          <p:spPr bwMode="auto">
            <a:xfrm>
              <a:off x="4357686" y="928670"/>
              <a:ext cx="3143272" cy="2357453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357686" y="3286124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Немезия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57686" y="3929066"/>
            <a:ext cx="3143272" cy="2643206"/>
            <a:chOff x="4357686" y="3857628"/>
            <a:chExt cx="3312125" cy="2798224"/>
          </a:xfrm>
        </p:grpSpPr>
        <p:pic>
          <p:nvPicPr>
            <p:cNvPr id="23556" name="Picture 4" descr="Фото 2. Кореопсис красильный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57686" y="3857628"/>
              <a:ext cx="3312125" cy="242889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357686" y="6286520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Кореопсис красильный 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66408"/>
            <a:ext cx="7929650" cy="16767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Главное преимущество летников перед другими цветочными растениями – цветение все или почти все лето. Цветение наступает через 6…7 или 8…10 недель после посева.</a:t>
            </a:r>
            <a:endParaRPr lang="ru-RU" dirty="0"/>
          </a:p>
        </p:txBody>
      </p:sp>
      <p:pic>
        <p:nvPicPr>
          <p:cNvPr id="13314" name="Picture 2" descr="http://waleriy.com.ru/img/picture/Sep/05/9c5ca4fe386af57b1076fc4860b808c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64045"/>
            <a:ext cx="4357718" cy="3050905"/>
          </a:xfrm>
          <a:prstGeom prst="rect">
            <a:avLst/>
          </a:prstGeom>
          <a:noFill/>
        </p:spPr>
      </p:pic>
      <p:pic>
        <p:nvPicPr>
          <p:cNvPr id="13316" name="Picture 4" descr="http://biglive.ru/sad/foto/atlas/Ageratu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876"/>
            <a:ext cx="4095779" cy="3071834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1785918" y="571501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27424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Цветочные композиции летников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7929618" cy="27860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Большинство летников </a:t>
            </a:r>
            <a:r>
              <a:rPr lang="ru-RU" dirty="0" err="1" smtClean="0"/>
              <a:t>свето</a:t>
            </a:r>
            <a:r>
              <a:rPr lang="ru-RU" dirty="0" smtClean="0"/>
              <a:t>- и теплолюбивые растения. Они предпочитают умеренно увлажненные с нейтральной реакцией почвы и не слишком требовательны к их плодородию. На плодородных почвах, с высоким содержанием азота, летники развивают мощную вегетативную часть, но плохо цветут.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3357563"/>
            <a:ext cx="3143272" cy="3286149"/>
            <a:chOff x="214282" y="3252795"/>
            <a:chExt cx="3357586" cy="3505273"/>
          </a:xfrm>
        </p:grpSpPr>
        <p:pic>
          <p:nvPicPr>
            <p:cNvPr id="12290" name="Picture 2" descr="http://www.monstera35.ru/_bd/1/01366038.jpg"/>
            <p:cNvPicPr>
              <a:picLocks noChangeAspect="1" noChangeArrowheads="1"/>
            </p:cNvPicPr>
            <p:nvPr/>
          </p:nvPicPr>
          <p:blipFill>
            <a:blip r:embed="rId3"/>
            <a:srcRect t="8148" b="8339"/>
            <a:stretch>
              <a:fillRect/>
            </a:stretch>
          </p:blipFill>
          <p:spPr bwMode="auto">
            <a:xfrm>
              <a:off x="214282" y="3252795"/>
              <a:ext cx="3357586" cy="312426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14282" y="6357958"/>
              <a:ext cx="3357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 smtClean="0"/>
                <a:t>Газания</a:t>
              </a:r>
              <a:endParaRPr lang="ru-RU" sz="20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71934" y="3286124"/>
            <a:ext cx="3965725" cy="3357586"/>
            <a:chOff x="3632315" y="2643182"/>
            <a:chExt cx="4476782" cy="4071966"/>
          </a:xfrm>
        </p:grpSpPr>
        <p:pic>
          <p:nvPicPr>
            <p:cNvPr id="12292" name="Picture 4" descr="http://www.sadovoda.ru/uploads/posts/2011-05/1305442758_cinniy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2315" y="2643182"/>
              <a:ext cx="4476782" cy="371477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643306" y="6315038"/>
              <a:ext cx="4429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Бархатцы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7929618" cy="250033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Летники находят широкое применение в оформлении городов и частных садов. Многие из них используются для срезки. По декоративным качествам летники подразделяются </a:t>
            </a:r>
            <a:r>
              <a:rPr lang="ru-RU" b="1" dirty="0" smtClean="0">
                <a:solidFill>
                  <a:srgbClr val="FF0000"/>
                </a:solidFill>
              </a:rPr>
              <a:t>на группы</a:t>
            </a:r>
            <a:r>
              <a:rPr lang="ru-RU" dirty="0" smtClean="0"/>
              <a:t>: </a:t>
            </a:r>
            <a:r>
              <a:rPr lang="ru-RU" dirty="0" smtClean="0">
                <a:hlinkClick r:id="rId2" action="ppaction://hlinksldjump"/>
              </a:rPr>
              <a:t>красивоцветущие</a:t>
            </a:r>
            <a:r>
              <a:rPr lang="ru-RU" dirty="0" smtClean="0"/>
              <a:t>, </a:t>
            </a:r>
            <a:r>
              <a:rPr lang="ru-RU" dirty="0" smtClean="0">
                <a:hlinkClick r:id="rId3" action="ppaction://hlinksldjump"/>
              </a:rPr>
              <a:t>декоративно-лиственные</a:t>
            </a:r>
            <a:r>
              <a:rPr lang="ru-RU" dirty="0" smtClean="0"/>
              <a:t>, </a:t>
            </a:r>
            <a:r>
              <a:rPr lang="ru-RU" dirty="0" smtClean="0">
                <a:hlinkClick r:id="rId4" action="ppaction://hlinksldjump"/>
              </a:rPr>
              <a:t>вьющиеся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sldjump"/>
              </a:rPr>
              <a:t>сухоцветы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http://kielkowski-szkolka.pl/obrazki/obrazek_423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3000372"/>
            <a:ext cx="2643206" cy="2643206"/>
          </a:xfrm>
          <a:prstGeom prst="rect">
            <a:avLst/>
          </a:prstGeom>
          <a:noFill/>
        </p:spPr>
      </p:pic>
      <p:pic>
        <p:nvPicPr>
          <p:cNvPr id="11268" name="Picture 4" descr="http://www.solnsad.ru/image-travi/153_2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548212"/>
            <a:ext cx="2981514" cy="2238374"/>
          </a:xfrm>
          <a:prstGeom prst="rect">
            <a:avLst/>
          </a:prstGeom>
          <a:noFill/>
        </p:spPr>
      </p:pic>
      <p:pic>
        <p:nvPicPr>
          <p:cNvPr id="11270" name="Picture 6" descr="http://interiere.cc/images/2013/10/img_0417535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006747"/>
            <a:ext cx="3230023" cy="2422517"/>
          </a:xfrm>
          <a:prstGeom prst="rect">
            <a:avLst/>
          </a:prstGeom>
          <a:noFill/>
        </p:spPr>
      </p:pic>
      <p:pic>
        <p:nvPicPr>
          <p:cNvPr id="11272" name="Picture 8" descr="http://s018.radikal.ru/i527/1202/c2/15db2559944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464344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929586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Красивоцветущие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929618" cy="1500198"/>
          </a:xfrm>
        </p:spPr>
        <p:txBody>
          <a:bodyPr>
            <a:noAutofit/>
          </a:bodyPr>
          <a:lstStyle/>
          <a:p>
            <a:pPr marL="0" indent="539750">
              <a:buNone/>
            </a:pPr>
            <a:r>
              <a:rPr lang="ru-RU" dirty="0" smtClean="0"/>
              <a:t>К ним относятся виды, образующие цветы и соцветия разнообразной окраски и долго цветущие (</a:t>
            </a:r>
            <a:r>
              <a:rPr lang="ru-RU" dirty="0" err="1" smtClean="0"/>
              <a:t>агератум</a:t>
            </a:r>
            <a:r>
              <a:rPr lang="ru-RU" dirty="0" smtClean="0"/>
              <a:t>, </a:t>
            </a:r>
            <a:r>
              <a:rPr lang="ru-RU" dirty="0" err="1" smtClean="0"/>
              <a:t>алиссум</a:t>
            </a:r>
            <a:r>
              <a:rPr lang="ru-RU" dirty="0" smtClean="0"/>
              <a:t>, бегонии, вербена, годеция, петуния, </a:t>
            </a:r>
            <a:r>
              <a:rPr lang="ru-RU" dirty="0" err="1" smtClean="0"/>
              <a:t>сальвия</a:t>
            </a:r>
            <a:r>
              <a:rPr lang="ru-RU" dirty="0" smtClean="0"/>
              <a:t> и т.д.)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429620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2786058"/>
            <a:ext cx="2428892" cy="3214711"/>
            <a:chOff x="214282" y="2285991"/>
            <a:chExt cx="2428892" cy="3214711"/>
          </a:xfrm>
        </p:grpSpPr>
        <p:pic>
          <p:nvPicPr>
            <p:cNvPr id="10242" name="Picture 2" descr="http://www.gardencenterejea.com/fotos/productos/detalle/1061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285991"/>
              <a:ext cx="2428892" cy="2822207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5072074"/>
              <a:ext cx="135732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</a:rPr>
                <a:t>Агератум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15008" y="3833062"/>
            <a:ext cx="2565393" cy="2810648"/>
            <a:chOff x="5512630" y="3357562"/>
            <a:chExt cx="2994021" cy="3072103"/>
          </a:xfrm>
        </p:grpSpPr>
        <p:pic>
          <p:nvPicPr>
            <p:cNvPr id="10248" name="Picture 8" descr="http://usadba-plus.com/upload/full/x-20131122203834-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12630" y="3747978"/>
              <a:ext cx="2994021" cy="268168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929500" y="3357562"/>
              <a:ext cx="1834226" cy="403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Вербена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500166" y="3786190"/>
            <a:ext cx="2571768" cy="2857520"/>
            <a:chOff x="1500166" y="3714752"/>
            <a:chExt cx="2714644" cy="3083976"/>
          </a:xfrm>
        </p:grpSpPr>
        <p:sp>
          <p:nvSpPr>
            <p:cNvPr id="12" name="TextBox 11"/>
            <p:cNvSpPr txBox="1"/>
            <p:nvPr/>
          </p:nvSpPr>
          <p:spPr>
            <a:xfrm>
              <a:off x="1500166" y="6429396"/>
              <a:ext cx="2714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Алиссум</a:t>
              </a:r>
              <a:endParaRPr lang="ru-RU" b="1" dirty="0"/>
            </a:p>
          </p:txBody>
        </p:sp>
        <p:pic>
          <p:nvPicPr>
            <p:cNvPr id="10244" name="Picture 4" descr="http://cs623718.vk.me/v623718819/71e32/QndFfkcR88g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0166" y="3714752"/>
              <a:ext cx="2714644" cy="2714644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3428992" y="2773916"/>
            <a:ext cx="2571768" cy="2369596"/>
            <a:chOff x="3428992" y="1928802"/>
            <a:chExt cx="2571768" cy="2369596"/>
          </a:xfrm>
        </p:grpSpPr>
        <p:pic>
          <p:nvPicPr>
            <p:cNvPr id="10246" name="Picture 6" descr="http://www.koshkinsad.ru/wp-content/uploads/2012/07/begonias-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8992" y="1928802"/>
              <a:ext cx="2571768" cy="2044767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000496" y="3929066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Бегония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643570" y="1857364"/>
            <a:ext cx="2491858" cy="3571900"/>
            <a:chOff x="3000364" y="2714620"/>
            <a:chExt cx="2277544" cy="3369728"/>
          </a:xfrm>
        </p:grpSpPr>
        <p:pic>
          <p:nvPicPr>
            <p:cNvPr id="9220" name="Picture 4" descr="http://img06.olx.ua/images_slandocomua/202741647_2_1000x700_surfiniya-luchshie-tsvety-dlya-leta-fotograf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0364" y="2714620"/>
              <a:ext cx="2277544" cy="299402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000364" y="5715016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Петунья</a:t>
              </a:r>
              <a:endParaRPr lang="ru-RU" b="1" dirty="0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7929618" cy="1428736"/>
          </a:xfrm>
        </p:spPr>
        <p:txBody>
          <a:bodyPr/>
          <a:lstStyle/>
          <a:p>
            <a:pPr marL="7938" indent="-7938" algn="ctr">
              <a:buNone/>
            </a:pPr>
            <a:r>
              <a:rPr lang="ru-RU" dirty="0" smtClean="0"/>
              <a:t>Их используют в цветниках: клумбах, рабатках, арабесках, частично в миксбордерах, выращивают в контейнерах и на балконах.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15338" y="6072206"/>
            <a:ext cx="714380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5720" y="1916660"/>
            <a:ext cx="3611025" cy="3083976"/>
            <a:chOff x="285720" y="1571612"/>
            <a:chExt cx="3611025" cy="3083976"/>
          </a:xfrm>
        </p:grpSpPr>
        <p:pic>
          <p:nvPicPr>
            <p:cNvPr id="9218" name="Picture 2" descr="http://ogorod.guru/images/19899/monar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571612"/>
              <a:ext cx="3611025" cy="2708269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85720" y="4286256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Годеция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786050" y="3714752"/>
            <a:ext cx="3357586" cy="2928958"/>
            <a:chOff x="5072066" y="2857496"/>
            <a:chExt cx="3714776" cy="3155414"/>
          </a:xfrm>
        </p:grpSpPr>
        <p:pic>
          <p:nvPicPr>
            <p:cNvPr id="9222" name="Picture 6" descr="http://images.vfl.ru/ii/1340227226/81a19c27/65268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2066" y="2857496"/>
              <a:ext cx="3706276" cy="277970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072066" y="5643578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/>
                <a:t>Сальвия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435</TotalTime>
  <Words>857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Тема: Классификация цветочно-декоративных культур</vt:lpstr>
      <vt:lpstr>Слайд 2</vt:lpstr>
      <vt:lpstr>Однолетние цветочные растения</vt:lpstr>
      <vt:lpstr>Летники </vt:lpstr>
      <vt:lpstr>Слайд 5</vt:lpstr>
      <vt:lpstr>Слайд 6</vt:lpstr>
      <vt:lpstr>Слайд 7</vt:lpstr>
      <vt:lpstr>Красивоцветущие</vt:lpstr>
      <vt:lpstr>Слайд 9</vt:lpstr>
      <vt:lpstr>Декоративно-лиственные </vt:lpstr>
      <vt:lpstr>Слайд 11</vt:lpstr>
      <vt:lpstr>Вьющиеся</vt:lpstr>
      <vt:lpstr>Слайд 13</vt:lpstr>
      <vt:lpstr>Сухоцветы</vt:lpstr>
      <vt:lpstr>Слайд 15</vt:lpstr>
      <vt:lpstr>Слайд 16</vt:lpstr>
      <vt:lpstr>Двулетние растения</vt:lpstr>
      <vt:lpstr>В зависимости от сроков цветения двулетники подразделяются на группы:</vt:lpstr>
      <vt:lpstr>В зависимости от сроков цветения двулетники подразделяются на группы:</vt:lpstr>
      <vt:lpstr>Слайд 20</vt:lpstr>
      <vt:lpstr>Многолетние травянистые цветочные растения</vt:lpstr>
      <vt:lpstr>В зависимости от особенностей строения и развития стеблей и корней многолетники различают на группы:</vt:lpstr>
      <vt:lpstr>В зависимости от особенностей строения и развития стеблей и корней многолетники различают на группы:</vt:lpstr>
      <vt:lpstr>В зависимости от особенностей строения и развития стеблей и корней многолетники различают на группы:</vt:lpstr>
      <vt:lpstr>Список использованной литературы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Цветочные культуры, используемые в декоративном садоводстве</dc:title>
  <dc:creator>Кабинет</dc:creator>
  <cp:lastModifiedBy>ryabinina</cp:lastModifiedBy>
  <cp:revision>52</cp:revision>
  <dcterms:created xsi:type="dcterms:W3CDTF">2016-01-19T07:22:54Z</dcterms:created>
  <dcterms:modified xsi:type="dcterms:W3CDTF">2020-11-19T10:23:55Z</dcterms:modified>
</cp:coreProperties>
</file>