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5" r:id="rId3"/>
    <p:sldId id="258" r:id="rId4"/>
    <p:sldId id="257" r:id="rId5"/>
    <p:sldId id="259" r:id="rId6"/>
    <p:sldId id="267" r:id="rId7"/>
    <p:sldId id="260" r:id="rId8"/>
    <p:sldId id="268" r:id="rId9"/>
    <p:sldId id="261" r:id="rId10"/>
    <p:sldId id="269" r:id="rId11"/>
    <p:sldId id="262" r:id="rId12"/>
    <p:sldId id="270" r:id="rId13"/>
    <p:sldId id="263" r:id="rId14"/>
    <p:sldId id="271" r:id="rId15"/>
    <p:sldId id="2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Никита Бараковский" initials="НБ" lastIdx="0" clrIdx="0">
    <p:extLst>
      <p:ext uri="{19B8F6BF-5375-455C-9EA6-DF929625EA0E}">
        <p15:presenceInfo xmlns:p15="http://schemas.microsoft.com/office/powerpoint/2012/main" userId="5da06a7c4a9c6c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BDFB9"/>
    <a:srgbClr val="FAF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38E8D5EA-6FC6-4BFB-A40D-D016AF375FAF}" type="datetimeFigureOut">
              <a:rPr lang="ru-RU" smtClean="0"/>
              <a:t>30.11.2020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0419CB-3FBF-4681-BDD8-9D86D28CA0A7}"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91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8E8D5EA-6FC6-4BFB-A40D-D016AF375FAF}" type="datetimeFigureOut">
              <a:rPr lang="ru-RU" smtClean="0"/>
              <a:t>30.11.2020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0419CB-3FBF-4681-BDD8-9D86D28CA0A7}" type="slidenum">
              <a:rPr lang="ru-RU" smtClean="0"/>
              <a:t>‹#›</a:t>
            </a:fld>
            <a:endParaRPr lang="ru-RU"/>
          </a:p>
        </p:txBody>
      </p:sp>
    </p:spTree>
    <p:extLst>
      <p:ext uri="{BB962C8B-B14F-4D97-AF65-F5344CB8AC3E}">
        <p14:creationId xmlns:p14="http://schemas.microsoft.com/office/powerpoint/2010/main" val="2703406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8E8D5EA-6FC6-4BFB-A40D-D016AF375FAF}" type="datetimeFigureOut">
              <a:rPr lang="ru-RU" smtClean="0"/>
              <a:t>30.11.2020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0419CB-3FBF-4681-BDD8-9D86D28CA0A7}" type="slidenum">
              <a:rPr lang="ru-RU" smtClean="0"/>
              <a:t>‹#›</a:t>
            </a:fld>
            <a:endParaRPr lang="ru-RU"/>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766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8E8D5EA-6FC6-4BFB-A40D-D016AF375FAF}" type="datetimeFigureOut">
              <a:rPr lang="ru-RU" smtClean="0"/>
              <a:t>30.11.2020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0419CB-3FBF-4681-BDD8-9D86D28CA0A7}" type="slidenum">
              <a:rPr lang="ru-RU" smtClean="0"/>
              <a:t>‹#›</a:t>
            </a:fld>
            <a:endParaRPr lang="ru-RU"/>
          </a:p>
        </p:txBody>
      </p:sp>
    </p:spTree>
    <p:extLst>
      <p:ext uri="{BB962C8B-B14F-4D97-AF65-F5344CB8AC3E}">
        <p14:creationId xmlns:p14="http://schemas.microsoft.com/office/powerpoint/2010/main" val="64473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E8D5EA-6FC6-4BFB-A40D-D016AF375FAF}" type="datetimeFigureOut">
              <a:rPr lang="ru-RU" smtClean="0"/>
              <a:t>30.11.2020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0419CB-3FBF-4681-BDD8-9D86D28CA0A7}"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84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8E8D5EA-6FC6-4BFB-A40D-D016AF375FAF}" type="datetimeFigureOut">
              <a:rPr lang="ru-RU" smtClean="0"/>
              <a:t>30.11.2020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0419CB-3FBF-4681-BDD8-9D86D28CA0A7}" type="slidenum">
              <a:rPr lang="ru-RU" smtClean="0"/>
              <a:t>‹#›</a:t>
            </a:fld>
            <a:endParaRPr lang="ru-RU"/>
          </a:p>
        </p:txBody>
      </p:sp>
    </p:spTree>
    <p:extLst>
      <p:ext uri="{BB962C8B-B14F-4D97-AF65-F5344CB8AC3E}">
        <p14:creationId xmlns:p14="http://schemas.microsoft.com/office/powerpoint/2010/main" val="3113568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2412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smtClean="0"/>
              <a:t>Образец текста</a:t>
            </a:r>
          </a:p>
        </p:txBody>
      </p:sp>
      <p:sp>
        <p:nvSpPr>
          <p:cNvPr id="6" name="Content Placeholder 5"/>
          <p:cNvSpPr>
            <a:spLocks noGrp="1"/>
          </p:cNvSpPr>
          <p:nvPr>
            <p:ph sz="quarter" idx="4"/>
          </p:nvPr>
        </p:nvSpPr>
        <p:spPr>
          <a:xfrm>
            <a:off x="599088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8E8D5EA-6FC6-4BFB-A40D-D016AF375FAF}" type="datetimeFigureOut">
              <a:rPr lang="ru-RU" smtClean="0"/>
              <a:t>30.11.2020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0419CB-3FBF-4681-BDD8-9D86D28CA0A7}" type="slidenum">
              <a:rPr lang="ru-RU" smtClean="0"/>
              <a:t>‹#›</a:t>
            </a:fld>
            <a:endParaRPr lang="ru-RU"/>
          </a:p>
        </p:txBody>
      </p:sp>
    </p:spTree>
    <p:extLst>
      <p:ext uri="{BB962C8B-B14F-4D97-AF65-F5344CB8AC3E}">
        <p14:creationId xmlns:p14="http://schemas.microsoft.com/office/powerpoint/2010/main" val="831857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8E8D5EA-6FC6-4BFB-A40D-D016AF375FAF}" type="datetimeFigureOut">
              <a:rPr lang="ru-RU" smtClean="0"/>
              <a:t>30.11.2020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0419CB-3FBF-4681-BDD8-9D86D28CA0A7}" type="slidenum">
              <a:rPr lang="ru-RU" smtClean="0"/>
              <a:t>‹#›</a:t>
            </a:fld>
            <a:endParaRPr lang="ru-RU"/>
          </a:p>
        </p:txBody>
      </p:sp>
    </p:spTree>
    <p:extLst>
      <p:ext uri="{BB962C8B-B14F-4D97-AF65-F5344CB8AC3E}">
        <p14:creationId xmlns:p14="http://schemas.microsoft.com/office/powerpoint/2010/main" val="368806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8D5EA-6FC6-4BFB-A40D-D016AF375FAF}" type="datetimeFigureOut">
              <a:rPr lang="ru-RU" smtClean="0"/>
              <a:t>30.11.2020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0419CB-3FBF-4681-BDD8-9D86D28CA0A7}" type="slidenum">
              <a:rPr lang="ru-RU" smtClean="0"/>
              <a:t>‹#›</a:t>
            </a:fld>
            <a:endParaRPr lang="ru-RU"/>
          </a:p>
        </p:txBody>
      </p:sp>
    </p:spTree>
    <p:extLst>
      <p:ext uri="{BB962C8B-B14F-4D97-AF65-F5344CB8AC3E}">
        <p14:creationId xmlns:p14="http://schemas.microsoft.com/office/powerpoint/2010/main" val="3248514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ru-RU" smtClean="0"/>
              <a:t>Образец заголовка</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8E8D5EA-6FC6-4BFB-A40D-D016AF375FAF}" type="datetimeFigureOut">
              <a:rPr lang="ru-RU" smtClean="0"/>
              <a:t>30.11.2020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0419CB-3FBF-4681-BDD8-9D86D28CA0A7}" type="slidenum">
              <a:rPr lang="ru-RU" smtClean="0"/>
              <a:t>‹#›</a:t>
            </a:fld>
            <a:endParaRPr lang="ru-RU"/>
          </a:p>
        </p:txBody>
      </p:sp>
    </p:spTree>
    <p:extLst>
      <p:ext uri="{BB962C8B-B14F-4D97-AF65-F5344CB8AC3E}">
        <p14:creationId xmlns:p14="http://schemas.microsoft.com/office/powerpoint/2010/main" val="2193977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8E8D5EA-6FC6-4BFB-A40D-D016AF375FAF}" type="datetimeFigureOut">
              <a:rPr lang="ru-RU" smtClean="0"/>
              <a:t>30.11.2020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0419CB-3FBF-4681-BDD8-9D86D28CA0A7}"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774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9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8E8D5EA-6FC6-4BFB-A40D-D016AF375FAF}" type="datetimeFigureOut">
              <a:rPr lang="ru-RU" smtClean="0"/>
              <a:t>30.11.2020</a:t>
            </a:fld>
            <a:endParaRPr lang="ru-RU"/>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ru-RU"/>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20419CB-3FBF-4681-BDD8-9D86D28CA0A7}" type="slidenum">
              <a:rPr lang="ru-RU" smtClean="0"/>
              <a:t>‹#›</a:t>
            </a:fld>
            <a:endParaRPr lang="ru-RU"/>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81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3553574"/>
            <a:ext cx="4876800" cy="3304426"/>
          </a:xfrm>
          <a:prstGeom prst="rect">
            <a:avLst/>
          </a:prstGeom>
          <a:ln w="19050">
            <a:solidFill>
              <a:schemeClr val="tx1"/>
            </a:solidFill>
          </a:ln>
          <a:effectLst>
            <a:outerShdw blurRad="292100" dist="139700" dir="2700000" algn="tl" rotWithShape="0">
              <a:srgbClr val="333333">
                <a:alpha val="65000"/>
              </a:srgbClr>
            </a:outerShdw>
          </a:effectLst>
        </p:spPr>
      </p:pic>
      <p:sp>
        <p:nvSpPr>
          <p:cNvPr id="2" name="Заголовок 1"/>
          <p:cNvSpPr>
            <a:spLocks noGrp="1"/>
          </p:cNvSpPr>
          <p:nvPr>
            <p:ph type="title"/>
          </p:nvPr>
        </p:nvSpPr>
        <p:spPr>
          <a:xfrm>
            <a:off x="725714" y="585216"/>
            <a:ext cx="11059886" cy="764613"/>
          </a:xfrm>
        </p:spPr>
        <p:txBody>
          <a:bodyPr>
            <a:normAutofit/>
          </a:bodyPr>
          <a:lstStyle/>
          <a:p>
            <a:pPr algn="ctr"/>
            <a:r>
              <a:rPr lang="ru-RU" sz="1800" dirty="0" smtClean="0"/>
              <a:t>Министерство образования, науки и молодежной политики</a:t>
            </a:r>
            <a:br>
              <a:rPr lang="ru-RU" sz="1800" dirty="0" smtClean="0"/>
            </a:br>
            <a:r>
              <a:rPr lang="ru-RU" sz="1800" dirty="0" smtClean="0"/>
              <a:t>нижегородской области</a:t>
            </a:r>
            <a:br>
              <a:rPr lang="ru-RU" sz="1800" dirty="0" smtClean="0"/>
            </a:br>
            <a:r>
              <a:rPr lang="ru-RU" sz="1800" dirty="0" err="1" smtClean="0"/>
              <a:t>гбпоу</a:t>
            </a:r>
            <a:r>
              <a:rPr lang="ru-RU" sz="1800" dirty="0" smtClean="0"/>
              <a:t> «ДХТ имени Красной Армии»</a:t>
            </a:r>
            <a:endParaRPr lang="ru-RU" sz="1800" dirty="0"/>
          </a:p>
        </p:txBody>
      </p:sp>
      <p:sp>
        <p:nvSpPr>
          <p:cNvPr id="3" name="Объект 2"/>
          <p:cNvSpPr>
            <a:spLocks noGrp="1"/>
          </p:cNvSpPr>
          <p:nvPr>
            <p:ph idx="1"/>
          </p:nvPr>
        </p:nvSpPr>
        <p:spPr>
          <a:xfrm>
            <a:off x="1024128" y="1959429"/>
            <a:ext cx="10964672" cy="4756331"/>
          </a:xfrm>
        </p:spPr>
        <p:txBody>
          <a:bodyPr>
            <a:normAutofit/>
          </a:bodyPr>
          <a:lstStyle/>
          <a:p>
            <a:pPr algn="ctr"/>
            <a:r>
              <a:rPr lang="ru-RU" sz="3100" dirty="0" smtClean="0"/>
              <a:t>Презентация по дисциплине</a:t>
            </a:r>
          </a:p>
          <a:p>
            <a:pPr algn="ctr"/>
            <a:r>
              <a:rPr lang="ru-RU" sz="3100" dirty="0" smtClean="0"/>
              <a:t> Английский язык</a:t>
            </a:r>
          </a:p>
          <a:p>
            <a:pPr algn="ctr"/>
            <a:r>
              <a:rPr lang="ru-RU" sz="3100" dirty="0"/>
              <a:t>н</a:t>
            </a:r>
            <a:r>
              <a:rPr lang="ru-RU" sz="3100" dirty="0" smtClean="0"/>
              <a:t>а тему «</a:t>
            </a:r>
            <a:r>
              <a:rPr lang="en-US" sz="3100" dirty="0"/>
              <a:t>English </a:t>
            </a:r>
            <a:r>
              <a:rPr lang="en-US" sz="3100" dirty="0" smtClean="0"/>
              <a:t>artists</a:t>
            </a:r>
            <a:r>
              <a:rPr lang="ru-RU" sz="3100" dirty="0" smtClean="0"/>
              <a:t>»</a:t>
            </a:r>
            <a:endParaRPr lang="en-US" sz="3100" dirty="0" smtClean="0"/>
          </a:p>
          <a:p>
            <a:pPr algn="r"/>
            <a:endParaRPr lang="en-US" sz="1800" dirty="0"/>
          </a:p>
          <a:p>
            <a:pPr algn="r"/>
            <a:endParaRPr lang="en-US" sz="1800" dirty="0" smtClean="0"/>
          </a:p>
          <a:p>
            <a:pPr algn="r">
              <a:spcBef>
                <a:spcPts val="0"/>
              </a:spcBef>
            </a:pPr>
            <a:endParaRPr lang="ru-RU" sz="1800" dirty="0" smtClean="0"/>
          </a:p>
          <a:p>
            <a:pPr algn="r">
              <a:spcBef>
                <a:spcPts val="0"/>
              </a:spcBef>
            </a:pPr>
            <a:endParaRPr lang="ru-RU" sz="1800" dirty="0"/>
          </a:p>
          <a:p>
            <a:pPr algn="r">
              <a:spcBef>
                <a:spcPts val="0"/>
              </a:spcBef>
            </a:pPr>
            <a:r>
              <a:rPr lang="ru-RU" sz="1800" dirty="0" smtClean="0"/>
              <a:t>Разработчик: преподаватель</a:t>
            </a:r>
          </a:p>
          <a:p>
            <a:pPr algn="r">
              <a:spcBef>
                <a:spcPts val="0"/>
              </a:spcBef>
            </a:pPr>
            <a:r>
              <a:rPr lang="ru-RU" sz="1800" dirty="0" err="1" smtClean="0"/>
              <a:t>Холодилова</a:t>
            </a:r>
            <a:r>
              <a:rPr lang="ru-RU" sz="1800" dirty="0" smtClean="0"/>
              <a:t> М.А.</a:t>
            </a:r>
            <a:endParaRPr lang="ru-RU" sz="1800" dirty="0"/>
          </a:p>
          <a:p>
            <a:pPr marL="0" indent="0" algn="ctr">
              <a:spcBef>
                <a:spcPts val="0"/>
              </a:spcBef>
              <a:buNone/>
            </a:pPr>
            <a:endParaRPr lang="ru-RU" dirty="0" smtClean="0"/>
          </a:p>
          <a:p>
            <a:pPr marL="0" indent="0" algn="ctr">
              <a:spcBef>
                <a:spcPts val="0"/>
              </a:spcBef>
              <a:buNone/>
            </a:pPr>
            <a:r>
              <a:rPr lang="ru-RU" sz="2000" dirty="0" smtClean="0"/>
              <a:t>2020 </a:t>
            </a:r>
            <a:endParaRPr lang="ru-RU" sz="2000" dirty="0"/>
          </a:p>
        </p:txBody>
      </p:sp>
    </p:spTree>
    <p:extLst>
      <p:ext uri="{BB962C8B-B14F-4D97-AF65-F5344CB8AC3E}">
        <p14:creationId xmlns:p14="http://schemas.microsoft.com/office/powerpoint/2010/main" val="2953326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6223" y="585216"/>
            <a:ext cx="10483639" cy="731565"/>
          </a:xfrm>
          <a:solidFill>
            <a:srgbClr val="FFFFCC"/>
          </a:solidFill>
          <a:ln>
            <a:solidFill>
              <a:srgbClr val="DBDFB9"/>
            </a:solidFill>
          </a:ln>
        </p:spPr>
        <p:txBody>
          <a:bodyPr>
            <a:normAutofit/>
          </a:bodyPr>
          <a:lstStyle/>
          <a:p>
            <a:pPr algn="ctr"/>
            <a:r>
              <a:rPr lang="en-US" sz="4000" b="1" dirty="0"/>
              <a:t>Paintings </a:t>
            </a:r>
            <a:r>
              <a:rPr lang="en-US" sz="4000" b="1" dirty="0" smtClean="0"/>
              <a:t>by</a:t>
            </a:r>
            <a:r>
              <a:rPr lang="ru-RU" sz="4000" b="1" dirty="0" smtClean="0"/>
              <a:t> </a:t>
            </a:r>
            <a:r>
              <a:rPr lang="en-US" sz="4000" b="1" dirty="0" smtClean="0"/>
              <a:t>John </a:t>
            </a:r>
            <a:r>
              <a:rPr lang="en-US" sz="4000" b="1" dirty="0"/>
              <a:t>Martin</a:t>
            </a:r>
            <a:endParaRPr lang="ru-RU" sz="4000" b="1"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06224" y="1712686"/>
            <a:ext cx="4723719" cy="36089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57739" y="1712686"/>
            <a:ext cx="4932124" cy="36089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7054424" y="5717529"/>
            <a:ext cx="4445209" cy="461665"/>
          </a:xfrm>
          <a:prstGeom prst="rect">
            <a:avLst/>
          </a:prstGeom>
          <a:noFill/>
        </p:spPr>
        <p:txBody>
          <a:bodyPr wrap="square" rtlCol="0">
            <a:spAutoFit/>
          </a:bodyPr>
          <a:lstStyle/>
          <a:p>
            <a:r>
              <a:rPr lang="en-US" sz="2400" dirty="0"/>
              <a:t>The ruins of an ancient city</a:t>
            </a:r>
            <a:endParaRPr lang="ru-RU" sz="2400" dirty="0"/>
          </a:p>
        </p:txBody>
      </p:sp>
      <p:sp>
        <p:nvSpPr>
          <p:cNvPr id="8" name="TextBox 7"/>
          <p:cNvSpPr txBox="1"/>
          <p:nvPr/>
        </p:nvSpPr>
        <p:spPr>
          <a:xfrm>
            <a:off x="1749842" y="5717529"/>
            <a:ext cx="2340364" cy="461665"/>
          </a:xfrm>
          <a:prstGeom prst="rect">
            <a:avLst/>
          </a:prstGeom>
          <a:noFill/>
        </p:spPr>
        <p:txBody>
          <a:bodyPr wrap="square" rtlCol="0">
            <a:spAutoFit/>
          </a:bodyPr>
          <a:lstStyle/>
          <a:p>
            <a:r>
              <a:rPr lang="en-US" sz="2400" dirty="0"/>
              <a:t>Last Judgment</a:t>
            </a:r>
            <a:endParaRPr lang="ru-RU" sz="2400" dirty="0"/>
          </a:p>
        </p:txBody>
      </p:sp>
    </p:spTree>
    <p:extLst>
      <p:ext uri="{BB962C8B-B14F-4D97-AF65-F5344CB8AC3E}">
        <p14:creationId xmlns:p14="http://schemas.microsoft.com/office/powerpoint/2010/main" val="233533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6057" y="471510"/>
            <a:ext cx="5123543" cy="718662"/>
          </a:xfrm>
          <a:solidFill>
            <a:srgbClr val="FFFFCC"/>
          </a:solidFill>
          <a:ln>
            <a:solidFill>
              <a:srgbClr val="DBDFB9"/>
            </a:solidFill>
          </a:ln>
        </p:spPr>
        <p:txBody>
          <a:bodyPr/>
          <a:lstStyle/>
          <a:p>
            <a:r>
              <a:rPr lang="en-US" b="1" dirty="0" smtClean="0"/>
              <a:t>Thomas Seddon</a:t>
            </a:r>
            <a:endParaRPr lang="ru-RU" b="1" dirty="0"/>
          </a:p>
        </p:txBody>
      </p:sp>
      <p:sp>
        <p:nvSpPr>
          <p:cNvPr id="4" name="Текст 3"/>
          <p:cNvSpPr>
            <a:spLocks noGrp="1"/>
          </p:cNvSpPr>
          <p:nvPr>
            <p:ph type="body" sz="half" idx="2"/>
          </p:nvPr>
        </p:nvSpPr>
        <p:spPr>
          <a:xfrm>
            <a:off x="566057" y="1458480"/>
            <a:ext cx="5123543" cy="4962375"/>
          </a:xfrm>
          <a:solidFill>
            <a:srgbClr val="FFFFCC"/>
          </a:solidFill>
          <a:ln>
            <a:solidFill>
              <a:srgbClr val="DBDFB9"/>
            </a:solidFill>
          </a:ln>
        </p:spPr>
        <p:txBody>
          <a:bodyPr>
            <a:noAutofit/>
          </a:bodyPr>
          <a:lstStyle/>
          <a:p>
            <a:r>
              <a:rPr lang="en-US" sz="2400" dirty="0"/>
              <a:t>British artist of the 19th century, landscape painter, orientalist, representative of </a:t>
            </a:r>
            <a:r>
              <a:rPr lang="en-US" sz="2400" dirty="0" err="1"/>
              <a:t>Dorafaelitism</a:t>
            </a:r>
            <a:r>
              <a:rPr lang="en-US" sz="2400" dirty="0"/>
              <a:t>. He was a friend of Dante Gabriel Rossetti and George Price Boyce. In 1842 he went to Paris to study the technique of furniture decoration. </a:t>
            </a:r>
            <a:r>
              <a:rPr lang="en-US" sz="2400" dirty="0" smtClean="0"/>
              <a:t>In </a:t>
            </a:r>
            <a:r>
              <a:rPr lang="en-US" sz="2400" dirty="0"/>
              <a:t>1849 he made his first trips to Wales and Brittany, during which he painted a number of landscapes. In 1852 he first held an exhibition of his works at the Royal Academy of Arts. </a:t>
            </a:r>
            <a:endParaRPr lang="en-US" sz="2400" dirty="0" smtClean="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43448" y="1045029"/>
            <a:ext cx="3927751" cy="50710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33025655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4127" y="585217"/>
            <a:ext cx="10328235" cy="750098"/>
          </a:xfrm>
          <a:solidFill>
            <a:srgbClr val="FFFFCC"/>
          </a:solidFill>
          <a:ln>
            <a:solidFill>
              <a:srgbClr val="DBDFB9"/>
            </a:solidFill>
          </a:ln>
        </p:spPr>
        <p:txBody>
          <a:bodyPr>
            <a:normAutofit/>
          </a:bodyPr>
          <a:lstStyle/>
          <a:p>
            <a:pPr algn="ctr"/>
            <a:r>
              <a:rPr lang="en-US" sz="4000" b="1" dirty="0"/>
              <a:t>Paintings </a:t>
            </a:r>
            <a:r>
              <a:rPr lang="en-US" sz="4000" b="1" dirty="0" smtClean="0"/>
              <a:t>by</a:t>
            </a:r>
            <a:r>
              <a:rPr lang="ru-RU" sz="4000" b="1" dirty="0" smtClean="0"/>
              <a:t> </a:t>
            </a:r>
            <a:r>
              <a:rPr lang="en-US" sz="4000" b="1" dirty="0"/>
              <a:t>Thomas Seddon</a:t>
            </a:r>
            <a:endParaRPr lang="ru-RU" sz="4000" b="1"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24128" y="1789901"/>
            <a:ext cx="4955758" cy="38353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Объект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69200" y="1789901"/>
            <a:ext cx="4983163" cy="38353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TextBox 8"/>
          <p:cNvSpPr txBox="1"/>
          <p:nvPr/>
        </p:nvSpPr>
        <p:spPr>
          <a:xfrm>
            <a:off x="1024127" y="5873977"/>
            <a:ext cx="4754563" cy="830997"/>
          </a:xfrm>
          <a:prstGeom prst="rect">
            <a:avLst/>
          </a:prstGeom>
          <a:noFill/>
        </p:spPr>
        <p:txBody>
          <a:bodyPr wrap="square" rtlCol="0">
            <a:spAutoFit/>
          </a:bodyPr>
          <a:lstStyle/>
          <a:p>
            <a:r>
              <a:rPr lang="en-US" sz="2400" dirty="0"/>
              <a:t>View of Jerusalem and the valley of Jehoshaphat</a:t>
            </a:r>
            <a:endParaRPr lang="ru-RU" sz="2400" dirty="0"/>
          </a:p>
        </p:txBody>
      </p:sp>
      <p:sp>
        <p:nvSpPr>
          <p:cNvPr id="10" name="TextBox 9"/>
          <p:cNvSpPr txBox="1"/>
          <p:nvPr/>
        </p:nvSpPr>
        <p:spPr>
          <a:xfrm>
            <a:off x="6644971" y="5920143"/>
            <a:ext cx="2032928" cy="461665"/>
          </a:xfrm>
          <a:prstGeom prst="rect">
            <a:avLst/>
          </a:prstGeom>
          <a:noFill/>
        </p:spPr>
        <p:txBody>
          <a:bodyPr wrap="square" rtlCol="0">
            <a:spAutoFit/>
          </a:bodyPr>
          <a:lstStyle/>
          <a:p>
            <a:r>
              <a:rPr lang="en-US" sz="2400" dirty="0"/>
              <a:t>Cairo Citadel</a:t>
            </a:r>
            <a:endParaRPr lang="ru-RU" sz="2400" dirty="0"/>
          </a:p>
        </p:txBody>
      </p:sp>
    </p:spTree>
    <p:extLst>
      <p:ext uri="{BB962C8B-B14F-4D97-AF65-F5344CB8AC3E}">
        <p14:creationId xmlns:p14="http://schemas.microsoft.com/office/powerpoint/2010/main" val="2374431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3143" y="471510"/>
            <a:ext cx="5283199" cy="687806"/>
          </a:xfrm>
          <a:solidFill>
            <a:srgbClr val="FFFFCC"/>
          </a:solidFill>
          <a:ln>
            <a:solidFill>
              <a:srgbClr val="DBDFB9"/>
            </a:solidFill>
          </a:ln>
        </p:spPr>
        <p:txBody>
          <a:bodyPr/>
          <a:lstStyle/>
          <a:p>
            <a:r>
              <a:rPr lang="en-US" b="1" dirty="0" smtClean="0"/>
              <a:t>Richard Wilson</a:t>
            </a:r>
            <a:endParaRPr lang="ru-RU" b="1" dirty="0"/>
          </a:p>
        </p:txBody>
      </p:sp>
      <p:sp>
        <p:nvSpPr>
          <p:cNvPr id="4" name="Текст 3"/>
          <p:cNvSpPr>
            <a:spLocks noGrp="1"/>
          </p:cNvSpPr>
          <p:nvPr>
            <p:ph type="body" sz="half" idx="2"/>
          </p:nvPr>
        </p:nvSpPr>
        <p:spPr>
          <a:xfrm>
            <a:off x="653143" y="1262742"/>
            <a:ext cx="5283200" cy="5312229"/>
          </a:xfrm>
          <a:solidFill>
            <a:srgbClr val="FFFFCC"/>
          </a:solidFill>
          <a:ln>
            <a:solidFill>
              <a:srgbClr val="DBDFB9"/>
            </a:solidFill>
          </a:ln>
        </p:spPr>
        <p:txBody>
          <a:bodyPr>
            <a:noAutofit/>
          </a:bodyPr>
          <a:lstStyle/>
          <a:p>
            <a:pPr>
              <a:spcBef>
                <a:spcPts val="0"/>
              </a:spcBef>
              <a:spcAft>
                <a:spcPts val="0"/>
              </a:spcAft>
            </a:pPr>
            <a:r>
              <a:rPr lang="en-US" sz="2400" dirty="0"/>
              <a:t>He is an artist of the 18th </a:t>
            </a:r>
            <a:r>
              <a:rPr lang="en-US" sz="2400" dirty="0" smtClean="0"/>
              <a:t>century</a:t>
            </a:r>
            <a:r>
              <a:rPr lang="ru-RU" sz="2400" dirty="0" smtClean="0"/>
              <a:t>.</a:t>
            </a:r>
            <a:r>
              <a:rPr lang="en-US" sz="2400" dirty="0"/>
              <a:t> In 1729 he moved to London, where he worked as a portraitist. In 1750-1757 years he traveled through Italy, where on the advice of Francesco </a:t>
            </a:r>
            <a:r>
              <a:rPr lang="en-US" sz="2400" dirty="0" err="1"/>
              <a:t>Zuccarelli</a:t>
            </a:r>
            <a:r>
              <a:rPr lang="en-US" sz="2400" dirty="0"/>
              <a:t> turned to landscape painting - thus becoming the first major British </a:t>
            </a:r>
            <a:r>
              <a:rPr lang="en-US" sz="2400" dirty="0" smtClean="0"/>
              <a:t>artist. </a:t>
            </a:r>
            <a:r>
              <a:rPr lang="en-US" sz="2400" dirty="0"/>
              <a:t>Back </a:t>
            </a:r>
            <a:r>
              <a:rPr lang="en-US" sz="2400" dirty="0" smtClean="0"/>
              <a:t>to </a:t>
            </a:r>
            <a:r>
              <a:rPr lang="en-US" sz="2400" dirty="0"/>
              <a:t>England, Wilson was among the 40 founding members of the Royal Academy of Arts in </a:t>
            </a:r>
            <a:r>
              <a:rPr lang="en-US" sz="2400" dirty="0" smtClean="0"/>
              <a:t>1768. Wilson's </a:t>
            </a:r>
            <a:r>
              <a:rPr lang="en-US" sz="2400" dirty="0"/>
              <a:t>landscapes are somewhat distracted, and their influence was recognized by such outstanding British masters as John Constable and Turner.</a:t>
            </a:r>
            <a:endParaRPr lang="ru-RU" sz="2400"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14956" y="1159315"/>
            <a:ext cx="4554746" cy="52705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6702651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7893" y="585216"/>
            <a:ext cx="10651913" cy="816809"/>
          </a:xfrm>
          <a:solidFill>
            <a:srgbClr val="FFFFCC"/>
          </a:solidFill>
          <a:ln>
            <a:solidFill>
              <a:srgbClr val="DBDFB9"/>
            </a:solidFill>
          </a:ln>
        </p:spPr>
        <p:txBody>
          <a:bodyPr>
            <a:normAutofit/>
          </a:bodyPr>
          <a:lstStyle/>
          <a:p>
            <a:pPr algn="ctr"/>
            <a:r>
              <a:rPr lang="en-US" sz="4000" b="1" dirty="0"/>
              <a:t>Paintings </a:t>
            </a:r>
            <a:r>
              <a:rPr lang="en-US" sz="4000" b="1" dirty="0" smtClean="0"/>
              <a:t>by</a:t>
            </a:r>
            <a:r>
              <a:rPr lang="ru-RU" sz="4000" b="1" dirty="0" smtClean="0"/>
              <a:t> </a:t>
            </a:r>
            <a:r>
              <a:rPr lang="en-US" sz="4000" b="1" dirty="0"/>
              <a:t>Richard Wilson</a:t>
            </a:r>
            <a:endParaRPr lang="ru-RU" sz="4000" b="1"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47893" y="1679043"/>
            <a:ext cx="5005182" cy="36767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93112" y="1699419"/>
            <a:ext cx="5006694" cy="3656353"/>
          </a:xfrm>
          <a:prstGeom prst="rect">
            <a:avLst/>
          </a:prstGeom>
          <a:ln w="190500" cap="sq">
            <a:solidFill>
              <a:srgbClr val="C8C6BD"/>
            </a:solidFill>
            <a:prstDash val="solid"/>
            <a:miter lim="800000"/>
          </a:ln>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p:cNvSpPr txBox="1"/>
          <p:nvPr/>
        </p:nvSpPr>
        <p:spPr>
          <a:xfrm>
            <a:off x="747893" y="5632790"/>
            <a:ext cx="5005182" cy="830997"/>
          </a:xfrm>
          <a:prstGeom prst="rect">
            <a:avLst/>
          </a:prstGeom>
          <a:noFill/>
        </p:spPr>
        <p:txBody>
          <a:bodyPr wrap="square" rtlCol="0">
            <a:spAutoFit/>
          </a:bodyPr>
          <a:lstStyle/>
          <a:p>
            <a:r>
              <a:rPr lang="en-US" sz="2400" dirty="0"/>
              <a:t>Landscape in Tivoli overlooking </a:t>
            </a:r>
            <a:r>
              <a:rPr lang="en-US" sz="2400" dirty="0" smtClean="0"/>
              <a:t>Villa</a:t>
            </a:r>
            <a:r>
              <a:rPr lang="ru-RU" sz="2400" dirty="0" smtClean="0"/>
              <a:t> </a:t>
            </a:r>
            <a:r>
              <a:rPr lang="en-US" sz="2400" dirty="0" smtClean="0"/>
              <a:t>Maecenas</a:t>
            </a:r>
            <a:endParaRPr lang="ru-RU" sz="2400" dirty="0"/>
          </a:p>
        </p:txBody>
      </p:sp>
      <p:sp>
        <p:nvSpPr>
          <p:cNvPr id="9" name="TextBox 8"/>
          <p:cNvSpPr txBox="1"/>
          <p:nvPr/>
        </p:nvSpPr>
        <p:spPr>
          <a:xfrm>
            <a:off x="6393112" y="5632790"/>
            <a:ext cx="5006694" cy="830997"/>
          </a:xfrm>
          <a:prstGeom prst="rect">
            <a:avLst/>
          </a:prstGeom>
          <a:noFill/>
        </p:spPr>
        <p:txBody>
          <a:bodyPr wrap="square" rtlCol="0">
            <a:spAutoFit/>
          </a:bodyPr>
          <a:lstStyle/>
          <a:p>
            <a:r>
              <a:rPr lang="en-US" sz="2400" dirty="0"/>
              <a:t>Lake Lin </a:t>
            </a:r>
            <a:r>
              <a:rPr lang="en-US" sz="2400" dirty="0" err="1"/>
              <a:t>Cau</a:t>
            </a:r>
            <a:r>
              <a:rPr lang="en-US" sz="2400" dirty="0"/>
              <a:t> on Mount Kader Idris, Wales</a:t>
            </a:r>
            <a:endParaRPr lang="ru-RU" sz="2400" dirty="0"/>
          </a:p>
        </p:txBody>
      </p:sp>
    </p:spTree>
    <p:extLst>
      <p:ext uri="{BB962C8B-B14F-4D97-AF65-F5344CB8AC3E}">
        <p14:creationId xmlns:p14="http://schemas.microsoft.com/office/powerpoint/2010/main" val="95050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8358" y="585216"/>
            <a:ext cx="4796099" cy="764613"/>
          </a:xfrm>
          <a:solidFill>
            <a:srgbClr val="FFFFCC"/>
          </a:solidFill>
          <a:ln>
            <a:solidFill>
              <a:srgbClr val="DBDFB9"/>
            </a:solidFill>
          </a:ln>
        </p:spPr>
        <p:txBody>
          <a:bodyPr/>
          <a:lstStyle/>
          <a:p>
            <a:r>
              <a:rPr lang="en-US" sz="4000" b="1" dirty="0" smtClean="0"/>
              <a:t>Conclusion</a:t>
            </a:r>
            <a:r>
              <a:rPr lang="en-US" dirty="0" smtClean="0"/>
              <a:t> </a:t>
            </a:r>
            <a:endParaRPr lang="ru-RU" dirty="0"/>
          </a:p>
        </p:txBody>
      </p:sp>
      <p:sp>
        <p:nvSpPr>
          <p:cNvPr id="3" name="Объект 2"/>
          <p:cNvSpPr>
            <a:spLocks noGrp="1"/>
          </p:cNvSpPr>
          <p:nvPr>
            <p:ph idx="1"/>
          </p:nvPr>
        </p:nvSpPr>
        <p:spPr>
          <a:xfrm>
            <a:off x="748357" y="1582058"/>
            <a:ext cx="4796099" cy="4876800"/>
          </a:xfrm>
          <a:solidFill>
            <a:srgbClr val="FFFFCC"/>
          </a:solidFill>
          <a:ln>
            <a:solidFill>
              <a:srgbClr val="DBDFB9"/>
            </a:solidFill>
          </a:ln>
        </p:spPr>
        <p:txBody>
          <a:bodyPr>
            <a:normAutofit/>
          </a:bodyPr>
          <a:lstStyle/>
          <a:p>
            <a:pPr marL="0" indent="0">
              <a:buNone/>
            </a:pPr>
            <a:r>
              <a:rPr lang="en-US" sz="2400" dirty="0" smtClean="0"/>
              <a:t>The artists we have studied are masters of their craft, most of the selected ones were landscape artists. Written landscapes fascinate with their realism and can convey the atmosphere of the places depicted in the picture. All presented paintings are in London museums. Unfortunately, we were not able to visit these museums alive. I hope you will be able to do it yourself and get completely different sensations, not in a virtual gallery.</a:t>
            </a: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671" y="1108364"/>
            <a:ext cx="4918365" cy="522580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309212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764" y="294273"/>
            <a:ext cx="5042843" cy="895240"/>
          </a:xfrm>
          <a:solidFill>
            <a:srgbClr val="FFFFCC"/>
          </a:solidFill>
          <a:ln>
            <a:solidFill>
              <a:srgbClr val="DBDFB9"/>
            </a:solidFill>
          </a:ln>
        </p:spPr>
        <p:txBody>
          <a:bodyPr>
            <a:normAutofit/>
          </a:bodyPr>
          <a:lstStyle/>
          <a:p>
            <a:r>
              <a:rPr lang="en-US" sz="3600" b="1" dirty="0" smtClean="0"/>
              <a:t>Contents</a:t>
            </a:r>
            <a:endParaRPr lang="ru-RU" sz="3600" b="1" dirty="0"/>
          </a:p>
        </p:txBody>
      </p:sp>
      <p:sp>
        <p:nvSpPr>
          <p:cNvPr id="3" name="Объект 2"/>
          <p:cNvSpPr>
            <a:spLocks noGrp="1"/>
          </p:cNvSpPr>
          <p:nvPr>
            <p:ph idx="1"/>
          </p:nvPr>
        </p:nvSpPr>
        <p:spPr>
          <a:xfrm>
            <a:off x="677764" y="1385455"/>
            <a:ext cx="5042843" cy="5210627"/>
          </a:xfrm>
          <a:solidFill>
            <a:srgbClr val="FFFFCC"/>
          </a:solidFill>
          <a:ln>
            <a:solidFill>
              <a:srgbClr val="DBDFB9"/>
            </a:solidFill>
          </a:ln>
        </p:spPr>
        <p:txBody>
          <a:bodyPr>
            <a:noAutofit/>
          </a:bodyPr>
          <a:lstStyle/>
          <a:p>
            <a:pPr marL="0" indent="0">
              <a:buNone/>
            </a:pPr>
            <a:r>
              <a:rPr lang="en-US" sz="2800" b="1" dirty="0" smtClean="0"/>
              <a:t>1. Introduction</a:t>
            </a:r>
            <a:endParaRPr lang="en-US" sz="2800" b="1" dirty="0"/>
          </a:p>
          <a:p>
            <a:pPr marL="0" indent="0">
              <a:buNone/>
            </a:pPr>
            <a:r>
              <a:rPr lang="en-US" sz="2800" b="1" dirty="0" smtClean="0"/>
              <a:t>2. List </a:t>
            </a:r>
            <a:r>
              <a:rPr lang="en-US" sz="2800" b="1" dirty="0"/>
              <a:t>of artists</a:t>
            </a:r>
          </a:p>
          <a:p>
            <a:pPr marL="0" indent="0">
              <a:buNone/>
            </a:pPr>
            <a:r>
              <a:rPr lang="en-US" sz="2800" b="1" dirty="0" smtClean="0"/>
              <a:t>3. Artists and their paintings</a:t>
            </a:r>
            <a:endParaRPr lang="ru-RU" sz="2800" b="1" dirty="0" smtClean="0"/>
          </a:p>
          <a:p>
            <a:pPr lvl="1"/>
            <a:r>
              <a:rPr lang="en-US" sz="2800" b="1" dirty="0" smtClean="0"/>
              <a:t>  Frederick</a:t>
            </a:r>
            <a:r>
              <a:rPr lang="ru-RU" sz="2800" b="1" dirty="0" smtClean="0"/>
              <a:t> </a:t>
            </a:r>
            <a:r>
              <a:rPr lang="en-US" sz="2800" b="1" dirty="0" smtClean="0"/>
              <a:t>Walker</a:t>
            </a:r>
            <a:endParaRPr lang="ru-RU" sz="2800" b="1" dirty="0" smtClean="0"/>
          </a:p>
          <a:p>
            <a:pPr lvl="1"/>
            <a:r>
              <a:rPr lang="en-US" sz="2800" b="1" dirty="0" smtClean="0"/>
              <a:t>  John Everett</a:t>
            </a:r>
            <a:endParaRPr lang="ru-RU" sz="2800" b="1" dirty="0" smtClean="0"/>
          </a:p>
          <a:p>
            <a:pPr lvl="1"/>
            <a:r>
              <a:rPr lang="en-US" sz="2800" b="1" dirty="0" smtClean="0"/>
              <a:t>  John Martin</a:t>
            </a:r>
            <a:endParaRPr lang="ru-RU" sz="2800" b="1" dirty="0" smtClean="0"/>
          </a:p>
          <a:p>
            <a:pPr lvl="1"/>
            <a:r>
              <a:rPr lang="en-US" sz="2800" b="1" dirty="0" smtClean="0"/>
              <a:t>  Thomas Seddon</a:t>
            </a:r>
            <a:endParaRPr lang="ru-RU" sz="2800" b="1" dirty="0" smtClean="0"/>
          </a:p>
          <a:p>
            <a:pPr lvl="1"/>
            <a:r>
              <a:rPr lang="en-US" sz="2800" b="1" dirty="0" smtClean="0"/>
              <a:t>  Richard Wilson</a:t>
            </a:r>
          </a:p>
          <a:p>
            <a:pPr marL="0" indent="0">
              <a:buNone/>
            </a:pPr>
            <a:r>
              <a:rPr lang="en-US" sz="2800" b="1" dirty="0" smtClean="0"/>
              <a:t>4. Conclusion</a:t>
            </a:r>
            <a:endParaRPr lang="en-US" sz="2800" b="1" dirty="0"/>
          </a:p>
          <a:p>
            <a:pPr marL="0" indent="0">
              <a:buNone/>
            </a:pPr>
            <a:r>
              <a:rPr lang="en-US" sz="2800" b="1" dirty="0" smtClean="0"/>
              <a:t>5. Literature </a:t>
            </a:r>
            <a:r>
              <a:rPr lang="en-US" sz="2800" b="1" dirty="0"/>
              <a:t>List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5164" y="1189513"/>
            <a:ext cx="5777346" cy="512618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02029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786" y="280416"/>
            <a:ext cx="5086385" cy="895241"/>
          </a:xfrm>
          <a:solidFill>
            <a:srgbClr val="FFFFCC"/>
          </a:solidFill>
          <a:ln>
            <a:solidFill>
              <a:srgbClr val="DBDFB9"/>
            </a:solidFill>
          </a:ln>
        </p:spPr>
        <p:txBody>
          <a:bodyPr>
            <a:normAutofit/>
          </a:bodyPr>
          <a:lstStyle/>
          <a:p>
            <a:r>
              <a:rPr lang="en-US" sz="3600" b="1" dirty="0" smtClean="0"/>
              <a:t>Introduction</a:t>
            </a:r>
            <a:endParaRPr lang="ru-RU" sz="3600" b="1" dirty="0"/>
          </a:p>
        </p:txBody>
      </p:sp>
      <p:sp>
        <p:nvSpPr>
          <p:cNvPr id="3" name="Объект 2"/>
          <p:cNvSpPr>
            <a:spLocks noGrp="1"/>
          </p:cNvSpPr>
          <p:nvPr>
            <p:ph idx="1"/>
          </p:nvPr>
        </p:nvSpPr>
        <p:spPr>
          <a:xfrm>
            <a:off x="675785" y="1393370"/>
            <a:ext cx="5086386" cy="5072743"/>
          </a:xfrm>
          <a:solidFill>
            <a:srgbClr val="FFFFCC"/>
          </a:solidFill>
          <a:ln>
            <a:solidFill>
              <a:srgbClr val="DBDFB9"/>
            </a:solidFill>
          </a:ln>
        </p:spPr>
        <p:txBody>
          <a:bodyPr>
            <a:normAutofit/>
          </a:bodyPr>
          <a:lstStyle/>
          <a:p>
            <a:pPr marL="0" indent="0">
              <a:buNone/>
            </a:pPr>
            <a:r>
              <a:rPr lang="en-US" sz="3600" b="1" dirty="0" smtClean="0"/>
              <a:t>Looking at the virtual gallery of London, we found several paintings that were of interest to us. We would like to tell you about these paintings and their creators.</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457" y="1175657"/>
            <a:ext cx="4339771" cy="50727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7751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9258" y="585216"/>
            <a:ext cx="4051914" cy="808155"/>
          </a:xfrm>
          <a:solidFill>
            <a:srgbClr val="FFFFCC"/>
          </a:solidFill>
          <a:ln>
            <a:solidFill>
              <a:srgbClr val="DBDFB9"/>
            </a:solidFill>
          </a:ln>
        </p:spPr>
        <p:txBody>
          <a:bodyPr>
            <a:normAutofit/>
          </a:bodyPr>
          <a:lstStyle/>
          <a:p>
            <a:r>
              <a:rPr lang="en-US" sz="4000" b="1" dirty="0" smtClean="0"/>
              <a:t>List of artists</a:t>
            </a:r>
            <a:endParaRPr lang="ru-RU" sz="4000" b="1" dirty="0"/>
          </a:p>
        </p:txBody>
      </p:sp>
      <p:sp>
        <p:nvSpPr>
          <p:cNvPr id="3" name="Объект 2"/>
          <p:cNvSpPr>
            <a:spLocks noGrp="1"/>
          </p:cNvSpPr>
          <p:nvPr>
            <p:ph idx="1"/>
          </p:nvPr>
        </p:nvSpPr>
        <p:spPr>
          <a:xfrm>
            <a:off x="769258" y="1837533"/>
            <a:ext cx="4051914" cy="4248331"/>
          </a:xfrm>
          <a:solidFill>
            <a:srgbClr val="FFFFCC"/>
          </a:solidFill>
          <a:ln>
            <a:solidFill>
              <a:srgbClr val="DBDFB9"/>
            </a:solidFill>
          </a:ln>
        </p:spPr>
        <p:txBody>
          <a:bodyPr/>
          <a:lstStyle/>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 </a:t>
            </a:r>
            <a:r>
              <a:rPr lang="en-US" sz="3200" b="1" dirty="0" smtClean="0"/>
              <a:t>Frederick</a:t>
            </a:r>
            <a:r>
              <a:rPr lang="ru-RU" sz="3200" b="1" dirty="0" smtClean="0"/>
              <a:t> </a:t>
            </a:r>
            <a:r>
              <a:rPr lang="en-US" sz="3200" b="1" dirty="0" smtClean="0"/>
              <a:t>Walker</a:t>
            </a:r>
            <a:endParaRPr lang="ru-RU" sz="3200" b="1" dirty="0" smtClean="0"/>
          </a:p>
          <a:p>
            <a:pPr>
              <a:buFont typeface="Wingdings" panose="05000000000000000000" pitchFamily="2" charset="2"/>
              <a:buChar char="§"/>
            </a:pPr>
            <a:r>
              <a:rPr lang="ru-RU" sz="3200" b="1" dirty="0"/>
              <a:t> </a:t>
            </a:r>
            <a:r>
              <a:rPr lang="en-US" sz="3200" b="1" dirty="0" smtClean="0"/>
              <a:t>John Everett </a:t>
            </a:r>
          </a:p>
          <a:p>
            <a:pPr>
              <a:buFont typeface="Wingdings" panose="05000000000000000000" pitchFamily="2" charset="2"/>
              <a:buChar char="§"/>
            </a:pPr>
            <a:r>
              <a:rPr lang="en-US" sz="3200" b="1" dirty="0" smtClean="0"/>
              <a:t>John Martin</a:t>
            </a:r>
          </a:p>
          <a:p>
            <a:pPr>
              <a:buFont typeface="Wingdings" panose="05000000000000000000" pitchFamily="2" charset="2"/>
              <a:buChar char="§"/>
            </a:pPr>
            <a:r>
              <a:rPr lang="en-US" sz="3200" b="1" dirty="0" smtClean="0"/>
              <a:t>Thomas Seddon</a:t>
            </a:r>
          </a:p>
          <a:p>
            <a:pPr>
              <a:buFont typeface="Wingdings" panose="05000000000000000000" pitchFamily="2" charset="2"/>
              <a:buChar char="§"/>
            </a:pPr>
            <a:r>
              <a:rPr lang="en-US" sz="3200" b="1" dirty="0" smtClean="0"/>
              <a:t>Richard Wilson</a:t>
            </a:r>
          </a:p>
        </p:txBody>
      </p:sp>
      <p:pic>
        <p:nvPicPr>
          <p:cNvPr id="4" name="Объект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2469" y="234670"/>
            <a:ext cx="2423656" cy="32057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Объект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8034" y="608502"/>
            <a:ext cx="2386616" cy="33531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Объект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6558" y="1594204"/>
            <a:ext cx="2295248" cy="33382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Объект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9332" y="3913914"/>
            <a:ext cx="2019707" cy="28337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Объект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9336" y="3139429"/>
            <a:ext cx="2412930" cy="33227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5254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6686" y="412432"/>
            <a:ext cx="5399314" cy="696679"/>
          </a:xfrm>
          <a:solidFill>
            <a:srgbClr val="FFFFCC"/>
          </a:solidFill>
          <a:ln>
            <a:solidFill>
              <a:srgbClr val="DBDFB9"/>
            </a:solidFill>
          </a:ln>
        </p:spPr>
        <p:txBody>
          <a:bodyPr/>
          <a:lstStyle/>
          <a:p>
            <a:r>
              <a:rPr lang="en-US" sz="3600" b="1" dirty="0" smtClean="0"/>
              <a:t>Frederick</a:t>
            </a:r>
            <a:r>
              <a:rPr lang="ru-RU" sz="3600" b="1" dirty="0" smtClean="0"/>
              <a:t> </a:t>
            </a:r>
            <a:r>
              <a:rPr lang="en-US" sz="3600" b="1" dirty="0" smtClean="0"/>
              <a:t>Walker</a:t>
            </a:r>
            <a:endParaRPr lang="ru-RU" sz="3600" b="1" dirty="0"/>
          </a:p>
        </p:txBody>
      </p:sp>
      <p:sp>
        <p:nvSpPr>
          <p:cNvPr id="4" name="Текст 3"/>
          <p:cNvSpPr>
            <a:spLocks noGrp="1"/>
          </p:cNvSpPr>
          <p:nvPr>
            <p:ph type="body" sz="half" idx="2"/>
          </p:nvPr>
        </p:nvSpPr>
        <p:spPr>
          <a:xfrm>
            <a:off x="696686" y="1239738"/>
            <a:ext cx="5399314" cy="5204604"/>
          </a:xfrm>
          <a:solidFill>
            <a:srgbClr val="FFFFCC"/>
          </a:solidFill>
          <a:ln>
            <a:solidFill>
              <a:srgbClr val="DBDFB9"/>
            </a:solidFill>
          </a:ln>
        </p:spPr>
        <p:txBody>
          <a:bodyPr>
            <a:noAutofit/>
          </a:bodyPr>
          <a:lstStyle/>
          <a:p>
            <a:r>
              <a:rPr lang="en-US" sz="2400" dirty="0"/>
              <a:t>British realist painter and illustrator of the 19th century, described by Sir John Everett Mille as "the greatest artist of the century". His grandfather, William Walker, was an artist of some merit, who was regularly exhibited at the Royal Academy and the British Institute between 1782 and 1802. Frederick received his education at a local school and then at Camden North London College. He showed a talent for art from an early age teaching himself to copy prints with a pen and ink - he also practiced drawing at the British Museum.</a:t>
            </a:r>
            <a:endParaRPr lang="ru-RU" sz="2400" dirty="0" smtClean="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68686" y="1109111"/>
            <a:ext cx="4107313" cy="503043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556456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397" y="585217"/>
            <a:ext cx="10654859" cy="764612"/>
          </a:xfrm>
          <a:solidFill>
            <a:srgbClr val="FFFFCC"/>
          </a:solidFill>
          <a:ln>
            <a:solidFill>
              <a:srgbClr val="DBDFB9"/>
            </a:solidFill>
          </a:ln>
        </p:spPr>
        <p:txBody>
          <a:bodyPr>
            <a:normAutofit/>
          </a:bodyPr>
          <a:lstStyle/>
          <a:p>
            <a:pPr algn="ctr"/>
            <a:r>
              <a:rPr lang="en-US" sz="4000" b="1" dirty="0"/>
              <a:t>Paintings </a:t>
            </a:r>
            <a:r>
              <a:rPr lang="en-US" sz="4000" b="1" dirty="0" smtClean="0"/>
              <a:t>by</a:t>
            </a:r>
            <a:r>
              <a:rPr lang="ru-RU" sz="4000" b="1" dirty="0" smtClean="0"/>
              <a:t> </a:t>
            </a:r>
            <a:r>
              <a:rPr lang="en-US" sz="4000" b="1" dirty="0"/>
              <a:t>Frederick</a:t>
            </a:r>
            <a:r>
              <a:rPr lang="ru-RU" sz="4000" b="1" dirty="0"/>
              <a:t> </a:t>
            </a:r>
            <a:r>
              <a:rPr lang="en-US" sz="4000" b="1" dirty="0"/>
              <a:t>Walker</a:t>
            </a:r>
            <a:r>
              <a:rPr lang="en-US" sz="4000" b="1" dirty="0" smtClean="0"/>
              <a:t> </a:t>
            </a:r>
            <a:endParaRPr lang="ru-RU" sz="4000" b="1"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82397" y="1593590"/>
            <a:ext cx="5008802" cy="37183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16602" y="1593590"/>
            <a:ext cx="5020654" cy="37183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6685254" y="5615157"/>
            <a:ext cx="2581980" cy="461665"/>
          </a:xfrm>
          <a:prstGeom prst="rect">
            <a:avLst/>
          </a:prstGeom>
          <a:noFill/>
        </p:spPr>
        <p:txBody>
          <a:bodyPr wrap="square" rtlCol="0">
            <a:spAutoFit/>
          </a:bodyPr>
          <a:lstStyle/>
          <a:p>
            <a:r>
              <a:rPr lang="en-US" sz="2400" dirty="0"/>
              <a:t>Lost in Her Thoughts</a:t>
            </a:r>
          </a:p>
        </p:txBody>
      </p:sp>
      <p:sp>
        <p:nvSpPr>
          <p:cNvPr id="8" name="TextBox 7"/>
          <p:cNvSpPr txBox="1"/>
          <p:nvPr/>
        </p:nvSpPr>
        <p:spPr>
          <a:xfrm>
            <a:off x="1212814" y="5615157"/>
            <a:ext cx="1960802" cy="461665"/>
          </a:xfrm>
          <a:prstGeom prst="rect">
            <a:avLst/>
          </a:prstGeom>
          <a:noFill/>
        </p:spPr>
        <p:txBody>
          <a:bodyPr wrap="square" rtlCol="0">
            <a:spAutoFit/>
          </a:bodyPr>
          <a:lstStyle/>
          <a:p>
            <a:r>
              <a:rPr lang="en-US" sz="2400" dirty="0"/>
              <a:t>The Vagrants</a:t>
            </a:r>
          </a:p>
        </p:txBody>
      </p:sp>
    </p:spTree>
    <p:extLst>
      <p:ext uri="{BB962C8B-B14F-4D97-AF65-F5344CB8AC3E}">
        <p14:creationId xmlns:p14="http://schemas.microsoft.com/office/powerpoint/2010/main" val="2176210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5087" y="297338"/>
            <a:ext cx="5065485" cy="791234"/>
          </a:xfrm>
          <a:solidFill>
            <a:srgbClr val="FFFFCC"/>
          </a:solidFill>
          <a:ln>
            <a:solidFill>
              <a:srgbClr val="DBDFB9"/>
            </a:solidFill>
          </a:ln>
        </p:spPr>
        <p:txBody>
          <a:bodyPr/>
          <a:lstStyle/>
          <a:p>
            <a:r>
              <a:rPr lang="en-US" sz="3600" b="1" dirty="0" smtClean="0"/>
              <a:t>John Everett</a:t>
            </a:r>
            <a:endParaRPr lang="ru-RU" sz="3600" b="1" dirty="0"/>
          </a:p>
        </p:txBody>
      </p:sp>
      <p:sp>
        <p:nvSpPr>
          <p:cNvPr id="4" name="Текст 3"/>
          <p:cNvSpPr>
            <a:spLocks noGrp="1"/>
          </p:cNvSpPr>
          <p:nvPr>
            <p:ph type="body" sz="half" idx="2"/>
          </p:nvPr>
        </p:nvSpPr>
        <p:spPr>
          <a:xfrm>
            <a:off x="595087" y="1219200"/>
            <a:ext cx="5065485" cy="5464629"/>
          </a:xfrm>
          <a:solidFill>
            <a:srgbClr val="FFFFCC"/>
          </a:solidFill>
          <a:ln>
            <a:solidFill>
              <a:srgbClr val="DBDFB9"/>
            </a:solidFill>
          </a:ln>
        </p:spPr>
        <p:txBody>
          <a:bodyPr>
            <a:noAutofit/>
          </a:bodyPr>
          <a:lstStyle/>
          <a:p>
            <a:r>
              <a:rPr lang="en-US" sz="2400" dirty="0"/>
              <a:t>John Everett</a:t>
            </a:r>
            <a:r>
              <a:rPr lang="en-US" sz="2400" dirty="0" smtClean="0"/>
              <a:t> </a:t>
            </a:r>
            <a:r>
              <a:rPr lang="en-US" sz="2400" dirty="0"/>
              <a:t>is the largest 19th century English artist, also known as one of the three founders of the Pre-Raphaelite Brotherhood</a:t>
            </a:r>
            <a:r>
              <a:rPr lang="en-US" sz="2400" dirty="0" smtClean="0"/>
              <a:t>.</a:t>
            </a:r>
            <a:r>
              <a:rPr lang="ru-RU" sz="2400" dirty="0" smtClean="0"/>
              <a:t> </a:t>
            </a:r>
            <a:r>
              <a:rPr lang="en-US" sz="2400" dirty="0"/>
              <a:t>Mille was born in Southampton and began studying drawing at the age of nine. In 1838, when his abilities became apparent, the family moved to London. His whole life has been a succession of achievements and successes, his works in various genres, from historical painting to illustrations and portraits, always distinguished by surprisingly high skill. </a:t>
            </a: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45401" y="943429"/>
            <a:ext cx="4227399" cy="54150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0677774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4128" y="585217"/>
            <a:ext cx="9295529" cy="721070"/>
          </a:xfrm>
          <a:solidFill>
            <a:srgbClr val="FFFFCC"/>
          </a:solidFill>
          <a:ln>
            <a:solidFill>
              <a:srgbClr val="DBDFB9"/>
            </a:solidFill>
          </a:ln>
        </p:spPr>
        <p:txBody>
          <a:bodyPr>
            <a:normAutofit/>
          </a:bodyPr>
          <a:lstStyle/>
          <a:p>
            <a:pPr algn="ctr"/>
            <a:r>
              <a:rPr lang="en-US" sz="4000" b="1" dirty="0"/>
              <a:t>Paintings by</a:t>
            </a:r>
            <a:r>
              <a:rPr lang="ru-RU" sz="4000" b="1" dirty="0"/>
              <a:t> </a:t>
            </a:r>
            <a:r>
              <a:rPr lang="en-US" sz="4000" b="1" dirty="0" smtClean="0"/>
              <a:t>John </a:t>
            </a:r>
            <a:r>
              <a:rPr lang="en-US" sz="4000" b="1" dirty="0"/>
              <a:t>Everett</a:t>
            </a:r>
            <a:endParaRPr lang="ru-RU" sz="4000" b="1"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24128" y="1647371"/>
            <a:ext cx="3869206" cy="43658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62057" y="1553029"/>
            <a:ext cx="3657600" cy="44513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6967610" y="6107557"/>
            <a:ext cx="1779575" cy="461665"/>
          </a:xfrm>
          <a:prstGeom prst="rect">
            <a:avLst/>
          </a:prstGeom>
          <a:noFill/>
        </p:spPr>
        <p:txBody>
          <a:bodyPr wrap="square" rtlCol="0">
            <a:spAutoFit/>
          </a:bodyPr>
          <a:lstStyle/>
          <a:p>
            <a:r>
              <a:rPr lang="en-US" sz="2400" dirty="0"/>
              <a:t>Self-portrait</a:t>
            </a:r>
            <a:endParaRPr lang="ru-RU" sz="2400" dirty="0"/>
          </a:p>
        </p:txBody>
      </p:sp>
      <p:sp>
        <p:nvSpPr>
          <p:cNvPr id="8" name="TextBox 7"/>
          <p:cNvSpPr txBox="1"/>
          <p:nvPr/>
        </p:nvSpPr>
        <p:spPr>
          <a:xfrm>
            <a:off x="1702069" y="6107557"/>
            <a:ext cx="3191265" cy="461665"/>
          </a:xfrm>
          <a:prstGeom prst="rect">
            <a:avLst/>
          </a:prstGeom>
          <a:noFill/>
        </p:spPr>
        <p:txBody>
          <a:bodyPr wrap="square" rtlCol="0">
            <a:spAutoFit/>
          </a:bodyPr>
          <a:lstStyle/>
          <a:p>
            <a:r>
              <a:rPr lang="en-US" sz="2400" dirty="0" err="1"/>
              <a:t>Jomen</a:t>
            </a:r>
            <a:r>
              <a:rPr lang="en-US" sz="2400" dirty="0"/>
              <a:t> the guardsman</a:t>
            </a:r>
            <a:endParaRPr lang="ru-RU" sz="2400" dirty="0"/>
          </a:p>
        </p:txBody>
      </p:sp>
    </p:spTree>
    <p:extLst>
      <p:ext uri="{BB962C8B-B14F-4D97-AF65-F5344CB8AC3E}">
        <p14:creationId xmlns:p14="http://schemas.microsoft.com/office/powerpoint/2010/main" val="1026938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2638" y="154532"/>
            <a:ext cx="5088276" cy="745354"/>
          </a:xfrm>
          <a:solidFill>
            <a:srgbClr val="FFFFCC"/>
          </a:solidFill>
          <a:ln>
            <a:solidFill>
              <a:srgbClr val="DBDFB9"/>
            </a:solidFill>
          </a:ln>
        </p:spPr>
        <p:txBody>
          <a:bodyPr/>
          <a:lstStyle/>
          <a:p>
            <a:r>
              <a:rPr lang="en-US" b="1" dirty="0" smtClean="0"/>
              <a:t>John Martin</a:t>
            </a:r>
            <a:endParaRPr lang="ru-RU" b="1" dirty="0"/>
          </a:p>
        </p:txBody>
      </p:sp>
      <p:sp>
        <p:nvSpPr>
          <p:cNvPr id="4" name="Текст 3"/>
          <p:cNvSpPr>
            <a:spLocks noGrp="1"/>
          </p:cNvSpPr>
          <p:nvPr>
            <p:ph type="body" sz="half" idx="2"/>
          </p:nvPr>
        </p:nvSpPr>
        <p:spPr>
          <a:xfrm>
            <a:off x="412638" y="1146628"/>
            <a:ext cx="5088276" cy="5522685"/>
          </a:xfrm>
          <a:solidFill>
            <a:srgbClr val="FFFFCC"/>
          </a:solidFill>
          <a:ln>
            <a:solidFill>
              <a:srgbClr val="DBDFB9"/>
            </a:solidFill>
          </a:ln>
        </p:spPr>
        <p:txBody>
          <a:bodyPr>
            <a:noAutofit/>
          </a:bodyPr>
          <a:lstStyle/>
          <a:p>
            <a:r>
              <a:rPr lang="en-US" sz="2400" dirty="0"/>
              <a:t>English artist of </a:t>
            </a:r>
            <a:r>
              <a:rPr lang="en-US" sz="2400" dirty="0" smtClean="0"/>
              <a:t>the18 – 19th century, </a:t>
            </a:r>
            <a:r>
              <a:rPr lang="en-US" sz="2400" dirty="0"/>
              <a:t>founder of romanticism, engraver and illustrator. He was a disciple of his father and worked in Newcastle </a:t>
            </a:r>
            <a:r>
              <a:rPr lang="en-US" sz="2400" dirty="0" err="1"/>
              <a:t>Apone</a:t>
            </a:r>
            <a:r>
              <a:rPr lang="en-US" sz="2400" dirty="0"/>
              <a:t> Mystery studying heraldic paintings, but due to a dispute over an emission agreement, he was placed under the care of Boniface </a:t>
            </a:r>
            <a:r>
              <a:rPr lang="en-US" sz="2400" dirty="0" err="1"/>
              <a:t>Musso</a:t>
            </a:r>
            <a:r>
              <a:rPr lang="en-US" sz="2400" dirty="0"/>
              <a:t>, the Italian artist and father of enamel painter Charles </a:t>
            </a:r>
            <a:r>
              <a:rPr lang="en-US" sz="2400" dirty="0" err="1"/>
              <a:t>Musso</a:t>
            </a:r>
            <a:r>
              <a:rPr lang="en-US" sz="2400" dirty="0" smtClean="0"/>
              <a:t>.</a:t>
            </a:r>
            <a:r>
              <a:rPr lang="ru-RU" sz="2400" dirty="0" smtClean="0"/>
              <a:t> </a:t>
            </a:r>
            <a:r>
              <a:rPr lang="en-US" sz="2400" dirty="0"/>
              <a:t>In 1810 Martin sent his first oil painting to the Royal Academy of Arts, but it was not exhibited. In 1811, the painting was exhibited. In 1816, Martin has achieved public recognition.</a:t>
            </a:r>
            <a:endParaRPr lang="en-US" sz="2400" dirty="0" smtClean="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75977" y="899885"/>
            <a:ext cx="4295222" cy="52992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59408718"/>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нтеграл">
  <a:themeElements>
    <a:clrScheme name="Интеграл">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255</TotalTime>
  <Words>729</Words>
  <Application>Microsoft Office PowerPoint</Application>
  <PresentationFormat>Широкоэкранный</PresentationFormat>
  <Paragraphs>59</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Calibri</vt:lpstr>
      <vt:lpstr>Tw Cen MT</vt:lpstr>
      <vt:lpstr>Tw Cen MT Condensed</vt:lpstr>
      <vt:lpstr>Wingdings</vt:lpstr>
      <vt:lpstr>Wingdings 3</vt:lpstr>
      <vt:lpstr>Интеграл</vt:lpstr>
      <vt:lpstr>Министерство образования, науки и молодежной политики нижегородской области гбпоу «ДХТ имени Красной Армии»</vt:lpstr>
      <vt:lpstr>Contents</vt:lpstr>
      <vt:lpstr>Introduction</vt:lpstr>
      <vt:lpstr>List of artists</vt:lpstr>
      <vt:lpstr>Frederick Walker</vt:lpstr>
      <vt:lpstr>Paintings by Frederick Walker </vt:lpstr>
      <vt:lpstr>John Everett</vt:lpstr>
      <vt:lpstr>Paintings by John Everett</vt:lpstr>
      <vt:lpstr>John Martin</vt:lpstr>
      <vt:lpstr>Paintings by John Martin</vt:lpstr>
      <vt:lpstr>Thomas Seddon</vt:lpstr>
      <vt:lpstr>Paintings by Thomas Seddon</vt:lpstr>
      <vt:lpstr>Richard Wilson</vt:lpstr>
      <vt:lpstr>Paintings by Richard Wilson</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Традиционные английские художники.</dc:title>
  <dc:creator>Никита Бараковский</dc:creator>
  <cp:lastModifiedBy>Пользователь Asus</cp:lastModifiedBy>
  <cp:revision>33</cp:revision>
  <dcterms:created xsi:type="dcterms:W3CDTF">2020-10-07T13:59:38Z</dcterms:created>
  <dcterms:modified xsi:type="dcterms:W3CDTF">2020-11-30T21:01:36Z</dcterms:modified>
</cp:coreProperties>
</file>