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1"/>
  </p:notesMasterIdLst>
  <p:sldIdLst>
    <p:sldId id="256" r:id="rId2"/>
    <p:sldId id="257" r:id="rId3"/>
    <p:sldId id="269" r:id="rId4"/>
    <p:sldId id="271" r:id="rId5"/>
    <p:sldId id="258" r:id="rId6"/>
    <p:sldId id="259" r:id="rId7"/>
    <p:sldId id="260" r:id="rId8"/>
    <p:sldId id="27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15E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9CD57-DCC6-4FDF-B252-986EFB29B38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523E0-BA2E-4E14-A142-5554A4109C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902073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Теоретическая механика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645024"/>
            <a:ext cx="8064896" cy="2664296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понятия и </a:t>
            </a:r>
            <a:r>
              <a:rPr lang="ru-RU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аксиомы статики</a:t>
            </a:r>
          </a:p>
          <a:p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                  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Связь. 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Ограничения, налагаемые на положения и скорости точек механической системы, которые должны выполняться при любых действующих на систему.</a:t>
            </a:r>
          </a:p>
          <a:p>
            <a:pPr>
              <a:buNone/>
            </a:pPr>
            <a:r>
              <a:rPr lang="ru-RU" sz="3000" b="1" i="1" dirty="0" smtClean="0"/>
              <a:t>              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Свободное и несвободное тело. 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Твердое тело, на перемещения которого не наложено никаких ограничений (связей) называется свободным. В противном случае твердое тело называется несвободным. </a:t>
            </a:r>
          </a:p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                 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Реакция связи.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Сила, с которой данная связь действует на тело, препятствуя его перемещениям, называется силой реакции связи.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           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    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Направление силы реакции связи</a:t>
            </a:r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Сила реакции всегда направлена в сторону, противоположную той, куда связь не дает перемещаться телу.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Система сил.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Совокупность сил, действующих на тело, называется системой сил. Обозначение системы сил: {F⃗ 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ί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} 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Эквивалентность систем сил.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Две системы сил эквивалентны если их действие на тело одинаково.</a:t>
            </a:r>
          </a:p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        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Уравновешенная система сил.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Система сил, под действием которой тело находится в покое, называется уравновешенной или эквивалентной нулю {F⃗ 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ί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}∼0 .</a:t>
            </a:r>
          </a:p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      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Равнодействующая сила.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Если система сил эквивалентна одной силе, то эта сила называется равнодействующей. Таким образом, равнодействующая это сила, которая одна заменяет действие данной системы сил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Уравновешивающая сила.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Сила равная по модулю равнодействующей, противоположная ей по направлению и действующая вдоль той же прямой называется уравновешивающей силой.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              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   Скользящий вектор.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точку приложения вектора можно переносить вдоль линии действия и от этого его действие не меняется, то такой вектор называется скользящим.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                  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Свободный вектор.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точку приложения вектора можно переносить в любую точку тела и от этого его действие не меняется, то такой вектор называется свободным.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308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Аксиомы и следствия из аксиом статики</a:t>
            </a:r>
            <a:endParaRPr lang="ru-RU" sz="8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Аксиома 1.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Две силы образуют уравновешенную систему тогда и только тогда, когда эти силы равны по величине и направлены вдоль одной прямой в противоположные стороны.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-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338478">
            <a:off x="1381032" y="4251849"/>
            <a:ext cx="2047668" cy="145812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20312052">
            <a:off x="5714863" y="4105510"/>
            <a:ext cx="2016224" cy="151216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>
            <a:stCxn id="4" idx="6"/>
            <a:endCxn id="4" idx="6"/>
          </p:cNvCxnSpPr>
          <p:nvPr/>
        </p:nvCxnSpPr>
        <p:spPr>
          <a:xfrm>
            <a:off x="3360535" y="461357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3347864" y="3861048"/>
            <a:ext cx="1682644" cy="752530"/>
          </a:xfrm>
          <a:prstGeom prst="straightConnector1">
            <a:avLst/>
          </a:prstGeom>
          <a:ln w="3810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4" idx="2"/>
          </p:cNvCxnSpPr>
          <p:nvPr/>
        </p:nvCxnSpPr>
        <p:spPr>
          <a:xfrm flipV="1">
            <a:off x="290650" y="5348242"/>
            <a:ext cx="1158547" cy="457022"/>
          </a:xfrm>
          <a:prstGeom prst="straightConnector1">
            <a:avLst/>
          </a:prstGeom>
          <a:ln w="3810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11560" y="4941168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611560" y="4941168"/>
            <a:ext cx="360040" cy="0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779912" y="3645024"/>
            <a:ext cx="360040" cy="0"/>
          </a:xfrm>
          <a:prstGeom prst="straightConnector1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23928" y="3861048"/>
            <a:ext cx="936104" cy="1384995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~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единительная линия 49"/>
          <p:cNvCxnSpPr>
            <a:stCxn id="4" idx="2"/>
            <a:endCxn id="4" idx="6"/>
          </p:cNvCxnSpPr>
          <p:nvPr/>
        </p:nvCxnSpPr>
        <p:spPr>
          <a:xfrm flipV="1">
            <a:off x="1449197" y="4613578"/>
            <a:ext cx="1911338" cy="734664"/>
          </a:xfrm>
          <a:prstGeom prst="line">
            <a:avLst/>
          </a:prstGeom>
          <a:ln w="19050">
            <a:solidFill>
              <a:srgbClr val="3E15EB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Аксиома 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Действие данной системы сил на абсолютно твёрдое тело не изменится, если к ней прибавить или от неё отнять уравновешенную систему сил.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                            F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155214">
            <a:off x="1331640" y="3861048"/>
            <a:ext cx="1728192" cy="129614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20155214">
            <a:off x="5553311" y="3725162"/>
            <a:ext cx="1728192" cy="129614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95936" y="4077072"/>
            <a:ext cx="5757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~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827584" y="3356992"/>
            <a:ext cx="1296144" cy="864096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99592" y="3717032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971600" y="3789040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716016" y="3429000"/>
            <a:ext cx="1296144" cy="864096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355976" y="3501008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5" idx="2"/>
            <a:endCxn id="5" idx="6"/>
          </p:cNvCxnSpPr>
          <p:nvPr/>
        </p:nvCxnSpPr>
        <p:spPr>
          <a:xfrm flipV="1">
            <a:off x="5628506" y="4020676"/>
            <a:ext cx="1577802" cy="705116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6804248" y="3717032"/>
            <a:ext cx="1080120" cy="504056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4716016" y="4581128"/>
            <a:ext cx="1224136" cy="576064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292080" y="5013176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>
            <a:endCxn id="33" idx="0"/>
          </p:cNvCxnSpPr>
          <p:nvPr/>
        </p:nvCxnSpPr>
        <p:spPr>
          <a:xfrm>
            <a:off x="5292080" y="5013176"/>
            <a:ext cx="252028" cy="0"/>
          </a:xfrm>
          <a:prstGeom prst="straightConnector1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7164288" y="3501008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183880" cy="5052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Из первых двух аксиом вытекает, что силу можно переносить вдоль линии действия, т.е.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ила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есть вектор скользящий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88640"/>
            <a:ext cx="8641080" cy="6669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Аксиома 3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(параллелограмма сил). Две силы, приложенные к телу в одной точке, имеют равнодействующую, приложенную в той же точке и равную их векторной сумме.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R= P+Q</a:t>
            </a:r>
          </a:p>
          <a:p>
            <a:pPr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dirty="0" smtClean="0"/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698628">
            <a:off x="1176550" y="3884260"/>
            <a:ext cx="2016224" cy="129161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 rot="20698628">
            <a:off x="5208998" y="3884259"/>
            <a:ext cx="2016224" cy="129161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979712" y="3645024"/>
            <a:ext cx="576064" cy="1008112"/>
          </a:xfrm>
          <a:prstGeom prst="straightConnector1">
            <a:avLst/>
          </a:prstGeom>
          <a:ln w="5715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979712" y="4653136"/>
            <a:ext cx="1728192" cy="576064"/>
          </a:xfrm>
          <a:prstGeom prst="straightConnector1">
            <a:avLst/>
          </a:prstGeom>
          <a:ln w="5715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6012160" y="3717032"/>
            <a:ext cx="864096" cy="1008112"/>
          </a:xfrm>
          <a:prstGeom prst="straightConnector1">
            <a:avLst/>
          </a:prstGeom>
          <a:ln w="57150">
            <a:solidFill>
              <a:srgbClr val="3E15EB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012160" y="4725144"/>
            <a:ext cx="1440160" cy="720080"/>
          </a:xfrm>
          <a:prstGeom prst="straightConnector1">
            <a:avLst/>
          </a:prstGeom>
          <a:ln w="57150">
            <a:solidFill>
              <a:srgbClr val="3E15EB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6012160" y="4365104"/>
            <a:ext cx="2160240" cy="360040"/>
          </a:xfrm>
          <a:prstGeom prst="straightConnector1">
            <a:avLst/>
          </a:prstGeom>
          <a:ln w="5715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876256" y="3717032"/>
            <a:ext cx="1224136" cy="648072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7308304" y="4365104"/>
            <a:ext cx="720080" cy="1080120"/>
          </a:xfrm>
          <a:prstGeom prst="line">
            <a:avLst/>
          </a:prstGeom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4139952" y="4077072"/>
            <a:ext cx="5757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~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1691680" y="2924944"/>
            <a:ext cx="4988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3600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1763688" y="2996952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2699792" y="5085184"/>
            <a:ext cx="5757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3600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2915816" y="5229200"/>
            <a:ext cx="28803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5940152" y="2924944"/>
            <a:ext cx="4988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3600" dirty="0"/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6084168" y="2996952"/>
            <a:ext cx="28803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8244408" y="4437112"/>
            <a:ext cx="288032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>
            <a:off x="6444208" y="5301208"/>
            <a:ext cx="518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3600" dirty="0"/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6588224" y="5445224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4139952" y="2276872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4644008" y="2276872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5220072" y="2276872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Аксиома 4.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Силы взаимодействия двух тел равны по величине, противоположны по направлению и лежат на одной прямой.</a:t>
            </a:r>
          </a:p>
          <a:p>
            <a:pPr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-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Q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Q</a:t>
            </a:r>
            <a:endParaRPr lang="ru-RU" sz="3200" dirty="0" smtClean="0"/>
          </a:p>
          <a:p>
            <a:pPr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139952" y="2132856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932040" y="2132856"/>
            <a:ext cx="28803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467544" y="3933056"/>
            <a:ext cx="2952328" cy="151216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444208" y="3789040"/>
            <a:ext cx="2304256" cy="172819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>
            <a:stCxn id="7" idx="6"/>
            <a:endCxn id="8" idx="2"/>
          </p:cNvCxnSpPr>
          <p:nvPr/>
        </p:nvCxnSpPr>
        <p:spPr>
          <a:xfrm flipV="1">
            <a:off x="3419872" y="4653136"/>
            <a:ext cx="3024336" cy="36004"/>
          </a:xfrm>
          <a:prstGeom prst="line">
            <a:avLst/>
          </a:prstGeom>
          <a:ln w="19050">
            <a:solidFill>
              <a:srgbClr val="3E15EB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6"/>
          </p:cNvCxnSpPr>
          <p:nvPr/>
        </p:nvCxnSpPr>
        <p:spPr>
          <a:xfrm flipV="1">
            <a:off x="3419872" y="4653136"/>
            <a:ext cx="1152128" cy="36004"/>
          </a:xfrm>
          <a:prstGeom prst="straightConnector1">
            <a:avLst/>
          </a:prstGeom>
          <a:ln w="5715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2"/>
          </p:cNvCxnSpPr>
          <p:nvPr/>
        </p:nvCxnSpPr>
        <p:spPr>
          <a:xfrm flipH="1">
            <a:off x="5580112" y="4653136"/>
            <a:ext cx="864096" cy="0"/>
          </a:xfrm>
          <a:prstGeom prst="straightConnector1">
            <a:avLst/>
          </a:prstGeom>
          <a:ln w="57150">
            <a:solidFill>
              <a:srgbClr val="3E15E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563888" y="3933056"/>
            <a:ext cx="576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</a:t>
            </a:r>
            <a:endParaRPr lang="ru-RU" sz="3200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3563888" y="3933056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868144" y="3933056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995936" y="2924944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4860032" y="2924944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Аксиома 5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(принцип отвердевания). Равновесие механической системы не может быть нарушено присоединением дополнительных связей.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Аксиома 6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(принцип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освобождаемости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от связей). Несвободное твердое тело можно рассматривать как свободное, если его мысленно освободить от связей, заменив их действие реакциями.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588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 статики.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Статикой называется раздел механики, в котором излагается общее учение о силах, изучаются условия покоя тел, находящихся под действием сил.</a:t>
            </a:r>
          </a:p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задачи статики.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Задача №1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Сложение сил и приведение системы сил к простейшему виду.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Задача №2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Определение условий равновесия, действующих на твердое тело систем сил.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5973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Абсолютно твердое тело (АТТ).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Тело, в котором расстояние между двумя любыми точками всегда остается постоянным. В природе таких тел нет, поскольку при определенных взаимодействиях тела изменяют свою форму. Однако, например, при определении реакций связей данная гипотеза не вносит существенной погрешности.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трёхмерном пространстве свободное абсолютно твёрдое тело (т. е. твёрдое тело, на которое не наложены внешние связи) в общем случае имеет 6 степеней свободы: три поступательных и три вращательных. Исключение составляет двухатомная молекула или твёрдый стержень нулевой толщины; такая система имеет только две вращательных степени свободы.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/>
          <a:lstStyle/>
          <a:p>
            <a:pPr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Материальная точка. 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Тело, размеры которого по всем направлениям весьма малы, так что различием в движении отдельных точек этого тела можно пренебречь, называется материальной точкой.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48680"/>
            <a:ext cx="818388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  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Механическая система.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Любая совокупность материальных тел.</a:t>
            </a:r>
          </a:p>
          <a:p>
            <a:pPr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Система отсчета.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Система координат, неизменно связанная  с каким либо физическим телом, относительно которого определяется положение данного движущегося объекта называется система отсчета.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087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b="1" i="1" dirty="0" smtClean="0"/>
              <a:t>  </a:t>
            </a:r>
            <a:r>
              <a:rPr lang="ru-RU" b="1" i="1" dirty="0" smtClean="0">
                <a:solidFill>
                  <a:srgbClr val="FF0000"/>
                </a:solidFill>
              </a:rPr>
              <a:t> </a:t>
            </a:r>
            <a:r>
              <a:rPr lang="ru-RU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Покой.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Состояние неподвижности каждой точки системы или тела в рассматриваемой системе отсчета. Покой является частным случаем движения механической системы.</a:t>
            </a:r>
          </a:p>
          <a:p>
            <a:pPr>
              <a:buNone/>
            </a:pPr>
            <a:r>
              <a:rPr lang="ru-RU" sz="2500" b="1" i="1" dirty="0" smtClean="0"/>
              <a:t>  </a:t>
            </a:r>
            <a:r>
              <a:rPr lang="ru-RU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Сила.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 Величина, являющаяся количественной мерой механического взаимодействия тел, называется силой. За единицу силы в системе СИ принимается Ньютон (Н). Сила, величиной 1 Н, приложенная к покоящемуся телу массой 1 кг, вызывает движение тела с ускорением 1 м/с</a:t>
            </a:r>
            <a:r>
              <a:rPr lang="ru-RU" sz="25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 Сила является векторной  величиной. Обозначение силы:  F⃗ . Действие силы на тело определяется:</a:t>
            </a:r>
          </a:p>
          <a:p>
            <a:pPr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1)         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модулем или скалярной величиной,       численно равной длине вектора силы;</a:t>
            </a:r>
          </a:p>
          <a:p>
            <a:pPr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2)            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направлением действия;</a:t>
            </a:r>
          </a:p>
          <a:p>
            <a:pPr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3)            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точкой приложения;</a:t>
            </a:r>
          </a:p>
          <a:p>
            <a:pPr>
              <a:buNone/>
            </a:pP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4)            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линией действия.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88640"/>
            <a:ext cx="8183880" cy="63367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Система сил.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Любая совокупность сил, действующих на механическую систему. </a:t>
            </a:r>
          </a:p>
          <a:p>
            <a:pPr>
              <a:buNone/>
            </a:pPr>
            <a:r>
              <a:rPr lang="ru-RU" sz="3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Внутренние силы.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Силы взаимодействия между телами механической системы. </a:t>
            </a:r>
          </a:p>
          <a:p>
            <a:pPr>
              <a:buNone/>
            </a:pPr>
            <a:r>
              <a:rPr lang="ru-RU" sz="3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Внешние силы.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Силы, действующие на тела механической системы со стороны тел, не принадлежащих рассматриваемой механической системе. 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332656"/>
            <a:ext cx="8183880" cy="63367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Линией действия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называется линия, вдоль которой действует вектор силы.</a:t>
            </a: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Сила, приложенная в точке, называется 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сосредоточенной.</a:t>
            </a:r>
            <a:endParaRPr lang="ru-RU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Силы, действующие на части объема, поверхности или линии, называются </a:t>
            </a:r>
            <a:r>
              <a:rPr lang="ru-RU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распределенными</a:t>
            </a:r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Распределенные силы характеризуются интенсивностью , т.е. значением силы, приходящейся на единицу объема (в случае объемных сил), на единицу площади (в случае поверхностных сил), на единицу длины (в случае действия сил по линии).</a:t>
            </a:r>
          </a:p>
          <a:p>
            <a:pPr>
              <a:buNone/>
            </a:pPr>
            <a:endParaRPr lang="ru-RU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Рассмотрим пример:</a:t>
            </a:r>
          </a:p>
          <a:p>
            <a:pPr algn="ctr">
              <a:buNone/>
            </a:pPr>
            <a:r>
              <a:rPr lang="en-US" i="1" dirty="0" smtClean="0"/>
              <a:t>q</a:t>
            </a:r>
            <a:endParaRPr lang="ru-RU" i="1" dirty="0" smtClean="0"/>
          </a:p>
          <a:p>
            <a:endParaRPr lang="ru-RU" i="1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en-US" dirty="0" smtClean="0"/>
              <a:t>Q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   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брус длиной l=10 м действует равномерно распределенная сила интенсивности q=0,5 кН/м, т.е. на каждый метр длины бруса действует сила 0,5 кН. Определим равнодействующую равномерно распределенной силы, которая приложена посредине бруса: Q=ql=0,5 кН/м*10 м = 5 кН.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19672" y="1556792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21744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>
                            <a:lumMod val="10000"/>
                            <a:lumOff val="9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l/2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l/2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161967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83569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97971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12372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267744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411760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55577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69979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91581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131840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347864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56388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707904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92392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13995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28396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49999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71601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86003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00404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22007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43609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652120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868144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08416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6228184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644420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666023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804248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02027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723629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7380312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7596336" y="155679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4499992" y="198884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1547664" y="227687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3347864" y="227687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6876256" y="227687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 flipH="1">
            <a:off x="4644008" y="2276872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622</TotalTime>
  <Words>296</Words>
  <Application>Microsoft Office PowerPoint</Application>
  <PresentationFormat>Экран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Аспект</vt:lpstr>
      <vt:lpstr>Теоретическая механика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Полякова</dc:creator>
  <cp:lastModifiedBy>asus</cp:lastModifiedBy>
  <cp:revision>64</cp:revision>
  <dcterms:created xsi:type="dcterms:W3CDTF">2020-08-18T11:10:28Z</dcterms:created>
  <dcterms:modified xsi:type="dcterms:W3CDTF">2020-11-29T17:03:47Z</dcterms:modified>
</cp:coreProperties>
</file>