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636" autoAdjust="0"/>
  </p:normalViewPr>
  <p:slideViewPr>
    <p:cSldViewPr>
      <p:cViewPr varScale="1">
        <p:scale>
          <a:sx n="64" d="100"/>
          <a:sy n="64" d="100"/>
        </p:scale>
        <p:origin x="-11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56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57364"/>
            <a:ext cx="8229600" cy="27146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Особенности профессионального психологического отбора в высшие военные авиационные училища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4040188" cy="63976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Особенности профессиональной деятельности лётчика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692696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Профессиональные качества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1772816"/>
            <a:ext cx="4040188" cy="4353347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Воздействие ускорений, частое изменение положения тела в пространстве</a:t>
            </a:r>
          </a:p>
          <a:p>
            <a:r>
              <a:rPr lang="ru-RU" dirty="0" smtClean="0"/>
              <a:t>Бригадная форма труда</a:t>
            </a:r>
          </a:p>
          <a:p>
            <a:endParaRPr lang="ru-RU" dirty="0" smtClean="0"/>
          </a:p>
          <a:p>
            <a:r>
              <a:rPr lang="ru-RU" dirty="0" smtClean="0"/>
              <a:t>Математические вычисления, расчёты</a:t>
            </a:r>
          </a:p>
          <a:p>
            <a:endParaRPr lang="ru-RU" dirty="0" smtClean="0"/>
          </a:p>
          <a:p>
            <a:r>
              <a:rPr lang="ru-RU" dirty="0" smtClean="0"/>
              <a:t>Планирование</a:t>
            </a:r>
          </a:p>
          <a:p>
            <a:endParaRPr lang="ru-RU" dirty="0" smtClean="0"/>
          </a:p>
          <a:p>
            <a:r>
              <a:rPr lang="ru-RU" dirty="0" smtClean="0"/>
              <a:t>Возможность аварийных ситуаций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Устойчивость вестибулярного аппарата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Коммуникативность</a:t>
            </a:r>
            <a:r>
              <a:rPr lang="ru-RU" dirty="0" smtClean="0"/>
              <a:t>, готовность к сотрудничеству, доброжелательность</a:t>
            </a:r>
          </a:p>
          <a:p>
            <a:r>
              <a:rPr lang="ru-RU" dirty="0" smtClean="0"/>
              <a:t>Память на числа, концентрация внимания</a:t>
            </a:r>
          </a:p>
          <a:p>
            <a:endParaRPr lang="ru-RU" dirty="0" smtClean="0"/>
          </a:p>
          <a:p>
            <a:r>
              <a:rPr lang="ru-RU" dirty="0" smtClean="0"/>
              <a:t>Логичность мышления, оперативная память, предусмотрительность</a:t>
            </a:r>
          </a:p>
          <a:p>
            <a:r>
              <a:rPr lang="ru-RU" dirty="0" smtClean="0"/>
              <a:t>Оперативное мышление, быстрота реакций, эмоциональная устойчивость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5848"/>
            <a:ext cx="8229600" cy="1847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и структура профессионально значимых качеств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16013"/>
            <a:ext cx="8229600" cy="442535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</a:t>
            </a:r>
            <a:endParaRPr lang="ru-RU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В настоящее время установлено, что становление профессионала сопровождается развитием его профессионально важных </a:t>
            </a:r>
            <a:r>
              <a:rPr lang="ru-RU" dirty="0" err="1" smtClean="0">
                <a:solidFill>
                  <a:srgbClr val="FF0000"/>
                </a:solidFill>
              </a:rPr>
              <a:t>качеста</a:t>
            </a:r>
            <a:r>
              <a:rPr lang="ru-RU" dirty="0" smtClean="0">
                <a:solidFill>
                  <a:srgbClr val="FF0000"/>
                </a:solidFill>
              </a:rPr>
              <a:t>. Однако при отсутствии специальных формирующих воздействий этот процесс протекает стихийно. Только специальные методы обучения и воспитания позволяют формировать отдельные ПВК.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ЛИЧНОСТНЫЕ ПВК: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долговременная мотивация на профессию военного лётчика;</a:t>
            </a:r>
          </a:p>
          <a:p>
            <a:pPr lvl="0"/>
            <a:r>
              <a:rPr lang="ru-RU" dirty="0" smtClean="0"/>
              <a:t>способность к правильной самооценке;</a:t>
            </a:r>
          </a:p>
          <a:p>
            <a:pPr lvl="0"/>
            <a:r>
              <a:rPr lang="ru-RU" dirty="0" smtClean="0"/>
              <a:t>способность к психической адаптации к различным условиям;</a:t>
            </a:r>
          </a:p>
          <a:p>
            <a:pPr lvl="0"/>
            <a:r>
              <a:rPr lang="ru-RU" dirty="0" smtClean="0"/>
              <a:t>устойчивость личности к неблагоприятным воздействиям;</a:t>
            </a:r>
          </a:p>
          <a:p>
            <a:pPr lvl="0"/>
            <a:r>
              <a:rPr lang="ru-RU" dirty="0" smtClean="0"/>
              <a:t>черты характера: целеустремлённость; настойчивость; сильная воля; решительность; смелость;</a:t>
            </a:r>
          </a:p>
          <a:p>
            <a:pPr lvl="0"/>
            <a:r>
              <a:rPr lang="ru-RU" dirty="0" smtClean="0"/>
              <a:t>нравственные качества: чувство долга, честность, порядочность, товарищество;</a:t>
            </a:r>
          </a:p>
          <a:p>
            <a:pPr lvl="0"/>
            <a:r>
              <a:rPr lang="ru-RU" dirty="0" smtClean="0"/>
              <a:t>социальные качества: склонность к лидерству; коммуникабельность; правильные ценностные ориентации; стремление к профессиональному совершенству.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ИНТЕЛЛЕКТУАЛЬНЫЕ ПВК: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3925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развитость ощущений и восприятий (лётное чувство);</a:t>
            </a:r>
          </a:p>
          <a:p>
            <a:pPr lvl="0"/>
            <a:r>
              <a:rPr lang="ru-RU" dirty="0" smtClean="0"/>
              <a:t>яркость, чёткость и контролируемость пространственных представлений;</a:t>
            </a:r>
          </a:p>
          <a:p>
            <a:pPr lvl="0"/>
            <a:r>
              <a:rPr lang="ru-RU" dirty="0" smtClean="0"/>
              <a:t>продуктивность и помехоустойчивость мышления;</a:t>
            </a:r>
          </a:p>
          <a:p>
            <a:pPr lvl="0"/>
            <a:r>
              <a:rPr lang="ru-RU" dirty="0" smtClean="0"/>
              <a:t>быстрота, точность и прочность памяти;</a:t>
            </a:r>
          </a:p>
          <a:p>
            <a:pPr lvl="0"/>
            <a:r>
              <a:rPr lang="ru-RU" dirty="0" smtClean="0"/>
              <a:t>большой объём, быстрое переключение и устойчивость внимания;</a:t>
            </a:r>
          </a:p>
          <a:p>
            <a:pPr lvl="0"/>
            <a:r>
              <a:rPr lang="ru-RU" dirty="0" smtClean="0"/>
              <a:t>способность к ориентировке в сложном пространственном окружении и непредвиденных ситуациях;</a:t>
            </a:r>
          </a:p>
          <a:p>
            <a:pPr lvl="0"/>
            <a:r>
              <a:rPr lang="ru-RU" dirty="0" smtClean="0"/>
              <a:t>способность к действиям в условиях дефицита времени и навязанного темпа работы;</a:t>
            </a:r>
          </a:p>
          <a:p>
            <a:pPr lvl="0"/>
            <a:r>
              <a:rPr lang="ru-RU" dirty="0" smtClean="0"/>
              <a:t>развитость эвристического, системного и образного типов мышления.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ПСИХОФИЗИОЛОГИЧЕСКИЕ ПВК: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нервно-эмоциональная устойчивость;</a:t>
            </a:r>
          </a:p>
          <a:p>
            <a:pPr lvl="0"/>
            <a:r>
              <a:rPr lang="ru-RU" dirty="0" smtClean="0"/>
              <a:t>устойчивость к лётному утомлению;</a:t>
            </a:r>
          </a:p>
          <a:p>
            <a:pPr lvl="0"/>
            <a:r>
              <a:rPr lang="ru-RU" dirty="0" smtClean="0"/>
              <a:t>устойчивость к </a:t>
            </a:r>
            <a:r>
              <a:rPr lang="ru-RU" dirty="0" err="1" smtClean="0"/>
              <a:t>монотонии</a:t>
            </a:r>
            <a:r>
              <a:rPr lang="ru-RU" dirty="0" smtClean="0"/>
              <a:t> и работе в вынужденном темпе.</a:t>
            </a:r>
          </a:p>
          <a:p>
            <a:pPr>
              <a:buNone/>
            </a:pPr>
            <a:r>
              <a:rPr lang="ru-RU" b="1" dirty="0" smtClean="0"/>
              <a:t>         Основные характеристики</a:t>
            </a:r>
          </a:p>
          <a:p>
            <a:pPr>
              <a:buNone/>
            </a:pPr>
            <a:r>
              <a:rPr lang="ru-RU" dirty="0" smtClean="0"/>
              <a:t>     Обеспечивают связь психики с физиологией и характеризуются умением управлять своим функциональным состоянием. При эмоциональном стрессе надо гасить излишнее возбуждение, при утомлении бороться с усталостью, а на боевом дежурстве при необходимости быстро переходить из режима пассивного ожидания в состояние активного бодрствования.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ФИЗИОЛОГИЧЕСКИЕ ПВК: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вестибулярная устойчивость;</a:t>
            </a:r>
          </a:p>
          <a:p>
            <a:pPr lvl="0"/>
            <a:r>
              <a:rPr lang="ru-RU" dirty="0" smtClean="0"/>
              <a:t>устойчивость к перегрузкам большой величины и длительности;</a:t>
            </a:r>
          </a:p>
          <a:p>
            <a:pPr lvl="0"/>
            <a:r>
              <a:rPr lang="ru-RU" dirty="0" smtClean="0"/>
              <a:t>устойчивость к специфическим факторам полёта.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Основные характеристики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   В современных условиях важное значение имеет вестибулярная устойчивость, особенно при первоначальном лётном обучении, и устойчивость к перегрузкам большой величины и длительности при пилотировании высокоманёвренных самолётов.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440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ФИЗИЧЕСКИЕ ПВК: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95933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/>
              <a:t>общее физическое </a:t>
            </a:r>
            <a:r>
              <a:rPr lang="ru-RU" dirty="0" smtClean="0"/>
              <a:t>развитие, сила</a:t>
            </a:r>
            <a:r>
              <a:rPr lang="ru-RU" dirty="0" smtClean="0"/>
              <a:t>,</a:t>
            </a:r>
            <a:r>
              <a:rPr lang="ru-RU" dirty="0" smtClean="0"/>
              <a:t> </a:t>
            </a:r>
            <a:r>
              <a:rPr lang="ru-RU" dirty="0" smtClean="0"/>
              <a:t>быстрота, выносливость, </a:t>
            </a:r>
            <a:r>
              <a:rPr lang="ru-RU" dirty="0" err="1" smtClean="0"/>
              <a:t>координированность</a:t>
            </a:r>
            <a:r>
              <a:rPr lang="ru-RU" dirty="0" smtClean="0"/>
              <a:t>; </a:t>
            </a:r>
          </a:p>
          <a:p>
            <a:pPr lvl="0" algn="just"/>
            <a:r>
              <a:rPr lang="ru-RU" dirty="0" smtClean="0"/>
              <a:t>физическая подготовленность к неблагоприятным факторам лётной деятельности.</a:t>
            </a:r>
          </a:p>
          <a:p>
            <a:pPr algn="just">
              <a:buNone/>
            </a:pPr>
            <a:r>
              <a:rPr lang="ru-RU" b="1" dirty="0" smtClean="0"/>
              <a:t>           Основные характеристики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Характеризуют прочность организма лётчика, его устойчивость к неблагоприятным факторам лётной деятельности. Справиться с трудностями лётной профессии, успешно переносить большие эмоциональные, интеллектуальные и физические нагрузки и долгое время сохранять профессиональное здоровье, может только физически хорошо подготовленный человек, регулярно занимающийся специальными физическими упражнениями. </a:t>
            </a:r>
          </a:p>
          <a:p>
            <a:pPr algn="just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8272"/>
            <a:ext cx="8229600" cy="226084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На примерах литературы о героях войны </a:t>
            </a:r>
            <a:r>
              <a:rPr lang="ru-RU" smtClean="0"/>
              <a:t>составить портрет </a:t>
            </a:r>
            <a:r>
              <a:rPr lang="ru-RU" dirty="0" smtClean="0"/>
              <a:t>лётчика-штурмовика, бомбардировщика, лётчика-истребителя.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Сущность профессионального отбора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Выявление и оценка  характерных для человека устойчивых  психофизиологических, психических и социально-психологических свойств, а также соотнесение их с теми качествами, которые необходимы для успешного овладения конкретной профессиональной  деятельностью и последующего эффективного выполнения должностных обязанностей.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ru-RU" sz="3600" dirty="0" smtClean="0"/>
              <a:t>             </a:t>
            </a:r>
          </a:p>
          <a:p>
            <a:pPr algn="just">
              <a:buNone/>
            </a:pPr>
            <a:endParaRPr lang="ru-RU" sz="3600" dirty="0" smtClean="0"/>
          </a:p>
          <a:p>
            <a:pPr algn="just">
              <a:buNone/>
            </a:pPr>
            <a:r>
              <a:rPr lang="ru-RU" sz="3600" dirty="0" smtClean="0"/>
              <a:t>                  </a:t>
            </a:r>
            <a:r>
              <a:rPr lang="ru-RU" sz="5900" dirty="0" smtClean="0"/>
              <a:t>Профессия военного лётчика в полной мере относится к тем видам профессий, в которой отбор является обязательным, так как лётный труд связан с деятельностью в условиях, необычных для человека: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5900" dirty="0" smtClean="0"/>
              <a:t>отрыва от земли,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5900" dirty="0" smtClean="0"/>
              <a:t>искажённых пространственно-временных показателей,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5900" dirty="0" smtClean="0"/>
              <a:t>интенсивного информационного воздействия,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5900" dirty="0" smtClean="0"/>
              <a:t>высокой вероятности опасных для жизни ситуаций,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5900" dirty="0" smtClean="0"/>
              <a:t>длительных  психофизиологических перегрузок и т.д.</a:t>
            </a:r>
          </a:p>
          <a:p>
            <a:pPr algn="just">
              <a:buFont typeface="Wingdings" pitchFamily="2" charset="2"/>
              <a:buChar char="§"/>
            </a:pPr>
            <a:endParaRPr lang="ru-RU" sz="4500" dirty="0" smtClean="0"/>
          </a:p>
          <a:p>
            <a:pPr algn="just">
              <a:buNone/>
            </a:pPr>
            <a:r>
              <a:rPr lang="ru-RU" sz="4500" dirty="0" smtClean="0"/>
              <a:t>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Виды комиссий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 В соответствии с руководящими документами заключения о профессиональной пригодности граждан учитываются:</a:t>
            </a:r>
          </a:p>
          <a:p>
            <a:pPr marL="514350" indent="-514350" algn="just">
              <a:buNone/>
            </a:pPr>
            <a:r>
              <a:rPr lang="ru-RU" dirty="0" smtClean="0"/>
              <a:t>          1.  призывными комиссиями – при принятии решений о направлении граждан для сдачи экзаменов в военно-учебные заведения;</a:t>
            </a:r>
          </a:p>
          <a:p>
            <a:pPr marL="514350" indent="-514350" algn="just">
              <a:buNone/>
            </a:pPr>
            <a:r>
              <a:rPr lang="ru-RU" dirty="0" smtClean="0"/>
              <a:t>          2. приёмными комиссиями военно-учебных заведений – при приёме граждан для обучения </a:t>
            </a:r>
          </a:p>
          <a:p>
            <a:pPr marL="514350" indent="-514350" algn="just">
              <a:buNone/>
            </a:pPr>
            <a:r>
              <a:rPr lang="ru-RU" dirty="0" smtClean="0"/>
              <a:t>             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487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Группы развития профессионально-важных качеств (ПВК)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38437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 Профессионально важные качества – это социально-психологические, психологические и психофизиологические качества граждан, соответствующие требованиям военно-профессиональной деятельности и обусловливающие их успешную адаптацию к военной службе, эффективную подготовку по военной специальности и результативное выполнение деятельности на определённой воинской </a:t>
            </a:r>
            <a:r>
              <a:rPr lang="ru-RU" dirty="0" smtClean="0"/>
              <a:t>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Обязательный психологический отбор введён с 1964г. в лётных, а затем в штурманских и инженерно-технических авиационных училищах.</a:t>
            </a:r>
          </a:p>
          <a:p>
            <a:pPr algn="just">
              <a:buNone/>
            </a:pPr>
            <a:r>
              <a:rPr lang="ru-RU" dirty="0" smtClean="0"/>
              <a:t>       На основании общей оценки психологического обследования  выносится рекомендация для зачисления в военно-авиационное училище. 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dirty="0" smtClean="0"/>
              <a:t>Рекомендуется в первую очередь (</a:t>
            </a:r>
            <a:r>
              <a:rPr lang="en-US" dirty="0" smtClean="0"/>
              <a:t>I </a:t>
            </a:r>
            <a:r>
              <a:rPr lang="ru-RU" dirty="0" smtClean="0"/>
              <a:t>категория). Граждане, отнесённые к этой категории, по уровню развития ПВК  полностью соответствуют требованиям данной воинской должности, что позволяет им в установленные сроки овладеть военно-учётной специальностью.</a:t>
            </a:r>
          </a:p>
          <a:p>
            <a:r>
              <a:rPr lang="ru-RU" dirty="0" smtClean="0"/>
              <a:t>Рекомендуется </a:t>
            </a:r>
            <a:r>
              <a:rPr lang="en-US" dirty="0" smtClean="0"/>
              <a:t>(II </a:t>
            </a:r>
            <a:r>
              <a:rPr lang="ru-RU" dirty="0" smtClean="0"/>
              <a:t>категория</a:t>
            </a:r>
            <a:r>
              <a:rPr lang="en-US" dirty="0" smtClean="0"/>
              <a:t>)</a:t>
            </a:r>
            <a:r>
              <a:rPr lang="ru-RU" dirty="0" smtClean="0"/>
              <a:t>. Граждане, отнесённые к этой категории, по уровню развития ПВК  в основном соответствуют требованиям данной воинской должности, что позволяет им в установленные сроки овладеть военно-учётной специальностью.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47861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Рекомендуется условно (</a:t>
            </a:r>
            <a:r>
              <a:rPr lang="en-US" dirty="0" smtClean="0"/>
              <a:t>III </a:t>
            </a:r>
            <a:r>
              <a:rPr lang="ru-RU" dirty="0" smtClean="0"/>
              <a:t>категория). Граждане, отнесённые к этой категории, по уровню развития ПВК  минимально соответствуют требованиям данной воинской должности, с трудом овладевают  военно-учётной </a:t>
            </a:r>
            <a:r>
              <a:rPr lang="ru-RU" dirty="0" smtClean="0"/>
              <a:t>специальностью </a:t>
            </a:r>
            <a:r>
              <a:rPr lang="ru-RU" dirty="0" smtClean="0"/>
              <a:t>в установленные сроки.</a:t>
            </a:r>
          </a:p>
          <a:p>
            <a:r>
              <a:rPr lang="ru-RU" dirty="0" err="1" smtClean="0"/>
              <a:t>Нерекомендуется</a:t>
            </a:r>
            <a:r>
              <a:rPr lang="ru-RU" dirty="0" smtClean="0"/>
              <a:t>  (</a:t>
            </a:r>
            <a:r>
              <a:rPr lang="en-US" dirty="0" smtClean="0"/>
              <a:t>IV </a:t>
            </a:r>
            <a:r>
              <a:rPr lang="ru-RU" dirty="0" smtClean="0"/>
              <a:t>категория). Граждане, отнесённые к этой категории, по уровню развития ПВК  не соответствуют требованиям данной воинской должности.</a:t>
            </a:r>
          </a:p>
          <a:p>
            <a:pPr algn="just">
              <a:buNone/>
            </a:pPr>
            <a:r>
              <a:rPr lang="ru-RU" dirty="0" smtClean="0"/>
              <a:t>           Лица, отнесённые к четвёртой категории профессиональной пригодности, обладают более высокой вероятностью срыва психической регуляции и гибели в боевой обстановке.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Профессиональные качества, необходимые лётчику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Особенности профессиональной деятельности лётчика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Профессиональные качества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Управление транспортными средствами</a:t>
            </a:r>
          </a:p>
          <a:p>
            <a:endParaRPr lang="ru-RU" dirty="0" smtClean="0"/>
          </a:p>
          <a:p>
            <a:r>
              <a:rPr lang="ru-RU" dirty="0" smtClean="0"/>
              <a:t>Работа с цветовой сигнализацией и цветовыми объектами</a:t>
            </a:r>
          </a:p>
          <a:p>
            <a:r>
              <a:rPr lang="ru-RU" dirty="0" smtClean="0"/>
              <a:t>Ремонт, наладка, регулировка и испытание объектов</a:t>
            </a:r>
          </a:p>
          <a:p>
            <a:r>
              <a:rPr lang="ru-RU" dirty="0" smtClean="0"/>
              <a:t>Работа в вынужденной позе</a:t>
            </a:r>
          </a:p>
          <a:p>
            <a:r>
              <a:rPr lang="ru-RU" dirty="0" smtClean="0"/>
              <a:t>Большое разнообразие операций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Острота зрения, глазомер, цветоощущение, пространственные представления, распределение и переключение внимания, быстрота реакции, эмоциональная устойчивость</a:t>
            </a:r>
          </a:p>
          <a:p>
            <a:endParaRPr lang="ru-RU" dirty="0" smtClean="0"/>
          </a:p>
          <a:p>
            <a:r>
              <a:rPr lang="ru-RU" dirty="0" smtClean="0"/>
              <a:t>Точность цветоощущения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Оперативная память, техническое мышление, координация движений, аккуратность, настойчивость</a:t>
            </a:r>
          </a:p>
          <a:p>
            <a:endParaRPr lang="ru-RU" dirty="0" smtClean="0"/>
          </a:p>
          <a:p>
            <a:r>
              <a:rPr lang="ru-RU" dirty="0" smtClean="0"/>
              <a:t>Координация движений, гибкость, выносливость</a:t>
            </a:r>
          </a:p>
          <a:p>
            <a:r>
              <a:rPr lang="ru-RU" dirty="0" smtClean="0"/>
              <a:t>Объём памяти, переключение внимания, гибкость мышления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931</Words>
  <Application>Microsoft Office PowerPoint</Application>
  <PresentationFormat>Экран (4:3)</PresentationFormat>
  <Paragraphs>105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Особенности профессионального психологического отбора в высшие военные авиационные училища</vt:lpstr>
      <vt:lpstr>Сущность профессионального отбора</vt:lpstr>
      <vt:lpstr>Слайд 3</vt:lpstr>
      <vt:lpstr>Виды комиссий</vt:lpstr>
      <vt:lpstr>Группы развития профессионально-важных качеств (ПВК)</vt:lpstr>
      <vt:lpstr>Слайд 6</vt:lpstr>
      <vt:lpstr>Слайд 7</vt:lpstr>
      <vt:lpstr>Слайд 8</vt:lpstr>
      <vt:lpstr>Профессиональные качества, необходимые лётчику</vt:lpstr>
      <vt:lpstr>Слайд 10</vt:lpstr>
      <vt:lpstr>Классификация и структура профессионально значимых качеств</vt:lpstr>
      <vt:lpstr>ЛИЧНОСТНЫЕ ПВК: </vt:lpstr>
      <vt:lpstr>ИНТЕЛЛЕКТУАЛЬНЫЕ ПВК: </vt:lpstr>
      <vt:lpstr>ПСИХОФИЗИОЛОГИЧЕСКИЕ ПВК:</vt:lpstr>
      <vt:lpstr>ФИЗИОЛОГИЧЕСКИЕ ПВК:</vt:lpstr>
      <vt:lpstr>       ФИЗИЧЕСКИЕ ПВК: </vt:lpstr>
      <vt:lpstr>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Сущность профессионального отбора</dc:title>
  <dc:creator>Женя</dc:creator>
  <cp:lastModifiedBy>Женя</cp:lastModifiedBy>
  <cp:revision>3</cp:revision>
  <dcterms:created xsi:type="dcterms:W3CDTF">2020-10-17T18:31:35Z</dcterms:created>
  <dcterms:modified xsi:type="dcterms:W3CDTF">2020-11-14T21:21:31Z</dcterms:modified>
</cp:coreProperties>
</file>