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48" r:id="rId4"/>
    <p:sldId id="257" r:id="rId5"/>
    <p:sldId id="279" r:id="rId6"/>
    <p:sldId id="280" r:id="rId7"/>
    <p:sldId id="281" r:id="rId8"/>
    <p:sldId id="282" r:id="rId9"/>
    <p:sldId id="283" r:id="rId10"/>
    <p:sldId id="349" r:id="rId11"/>
    <p:sldId id="318" r:id="rId12"/>
    <p:sldId id="292" r:id="rId13"/>
    <p:sldId id="289" r:id="rId14"/>
    <p:sldId id="334" r:id="rId15"/>
    <p:sldId id="288" r:id="rId16"/>
    <p:sldId id="293" r:id="rId17"/>
    <p:sldId id="319" r:id="rId18"/>
    <p:sldId id="321" r:id="rId19"/>
    <p:sldId id="335" r:id="rId20"/>
    <p:sldId id="316" r:id="rId21"/>
    <p:sldId id="315" r:id="rId22"/>
    <p:sldId id="320" r:id="rId23"/>
    <p:sldId id="265" r:id="rId24"/>
    <p:sldId id="287" r:id="rId25"/>
    <p:sldId id="299" r:id="rId26"/>
    <p:sldId id="291" r:id="rId27"/>
    <p:sldId id="294" r:id="rId28"/>
    <p:sldId id="295" r:id="rId29"/>
    <p:sldId id="278" r:id="rId30"/>
    <p:sldId id="286" r:id="rId31"/>
    <p:sldId id="296" r:id="rId32"/>
    <p:sldId id="297" r:id="rId33"/>
    <p:sldId id="304" r:id="rId34"/>
    <p:sldId id="298" r:id="rId35"/>
    <p:sldId id="300" r:id="rId36"/>
    <p:sldId id="301" r:id="rId37"/>
    <p:sldId id="336" r:id="rId38"/>
    <p:sldId id="303" r:id="rId39"/>
    <p:sldId id="302" r:id="rId40"/>
    <p:sldId id="339" r:id="rId41"/>
    <p:sldId id="343" r:id="rId42"/>
    <p:sldId id="344" r:id="rId43"/>
    <p:sldId id="341" r:id="rId44"/>
    <p:sldId id="345" r:id="rId45"/>
    <p:sldId id="346" r:id="rId46"/>
    <p:sldId id="326" r:id="rId47"/>
    <p:sldId id="325" r:id="rId48"/>
    <p:sldId id="328" r:id="rId49"/>
    <p:sldId id="329" r:id="rId50"/>
    <p:sldId id="333" r:id="rId51"/>
    <p:sldId id="322" r:id="rId52"/>
    <p:sldId id="317" r:id="rId53"/>
    <p:sldId id="331" r:id="rId54"/>
    <p:sldId id="332" r:id="rId55"/>
    <p:sldId id="330" r:id="rId56"/>
    <p:sldId id="310" r:id="rId57"/>
    <p:sldId id="323" r:id="rId58"/>
    <p:sldId id="327" r:id="rId59"/>
    <p:sldId id="324" r:id="rId60"/>
    <p:sldId id="311" r:id="rId61"/>
    <p:sldId id="312" r:id="rId62"/>
    <p:sldId id="309" r:id="rId63"/>
    <p:sldId id="307" r:id="rId64"/>
    <p:sldId id="305" r:id="rId65"/>
    <p:sldId id="308" r:id="rId66"/>
    <p:sldId id="262" r:id="rId67"/>
    <p:sldId id="314" r:id="rId68"/>
    <p:sldId id="313" r:id="rId69"/>
    <p:sldId id="285" r:id="rId70"/>
    <p:sldId id="263" r:id="rId71"/>
    <p:sldId id="269" r:id="rId72"/>
    <p:sldId id="270" r:id="rId73"/>
    <p:sldId id="271" r:id="rId74"/>
    <p:sldId id="274" r:id="rId75"/>
    <p:sldId id="272" r:id="rId76"/>
    <p:sldId id="277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5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56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944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58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47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86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48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40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48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850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53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E92F38C-6C78-47EB-B6D5-D9BCBD698CA7}" type="datetimeFigureOut">
              <a:rPr lang="ru-RU" smtClean="0">
                <a:solidFill>
                  <a:srgbClr val="073E87"/>
                </a:solidFill>
              </a:rPr>
              <a:pPr/>
              <a:t>16.11.2020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64DD601-C100-4EC1-9BB0-970BB615E70F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280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hyperlink" Target="&#1044;&#1077;&#1085;&#1100;%20&#1088;&#1086;&#1078;&#1076;&#1077;&#1085;&#1080;&#1103;%20&#1076;&#1077;&#1076;&#1072;%20&#1052;&#1086;&#1088;&#1086;&#1079;&#1072;.mp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hyperlink" Target="&#1087;&#1077;&#1089;&#1086;&#1095;&#1085;&#1072;&#1103;%20&#1072;&#1085;&#1080;&#1084;&#1072;&#1094;&#1080;&#1103;%20&#1089;&#1082;&#1072;&#1079;&#1082;&#1072;%20&#1050;&#1072;&#1082;%20&#1087;&#1086;&#1103;&#1074;&#1080;&#1083;&#1089;&#1103;%20&#1044;&#1077;&#1076;%20&#1052;&#1086;&#1088;&#1086;&#1079;.mp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9"/>
            <a:ext cx="8001056" cy="1991143"/>
          </a:xfrm>
          <a:ln w="76200">
            <a:solidFill>
              <a:srgbClr val="002060"/>
            </a:solidFill>
          </a:ln>
          <a:effectLst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atin typeface="Arial Black" pitchFamily="34" charset="0"/>
              </a:rPr>
              <a:t/>
            </a:r>
            <a:br>
              <a:rPr lang="ru-RU" b="1" dirty="0"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0070C0"/>
                </a:solidFill>
                <a:latin typeface="Arial Black" pitchFamily="34" charset="0"/>
              </a:rPr>
              <a:t>День рождения </a:t>
            </a:r>
            <a:br>
              <a:rPr lang="ru-RU" sz="5300" b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0070C0"/>
                </a:solidFill>
                <a:latin typeface="Arial Black" pitchFamily="34" charset="0"/>
              </a:rPr>
              <a:t>Деда Мороза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2428868"/>
            <a:ext cx="3929090" cy="41434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етский сад N5\Desktop\42947185-gdz-literatura-9-klass-korovina-2-ch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475095"/>
            <a:ext cx="4063215" cy="430717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317500"/>
          </a:effectLst>
        </p:spPr>
      </p:pic>
      <p:pic>
        <p:nvPicPr>
          <p:cNvPr id="15362" name="Picture 2" descr="http://rumbtour.ru/application/includes/uploadIMG/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24338"/>
            <a:ext cx="1537798" cy="17281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e-stal.ru/images/catalog/klimatavto/8071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28683"/>
            <a:ext cx="1820243" cy="20882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rumbtour.ru/application/includes/uploadIMG/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43" y="2661531"/>
            <a:ext cx="2269817" cy="21602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1.sndcdn.com/artworks-000044203289-ysz8w8-t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67" y="5373216"/>
            <a:ext cx="1018084" cy="10180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932040" y="1052736"/>
            <a:ext cx="375476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Путешествие в терем Деда мороза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Мороз Иванович 1981 смотреть онлайн"/>
          <p:cNvPicPr>
            <a:picLocks noChangeAspect="1" noChangeArrowheads="1"/>
          </p:cNvPicPr>
          <p:nvPr/>
        </p:nvPicPr>
        <p:blipFill rotWithShape="1">
          <a:blip r:embed="rId3" cstate="print"/>
          <a:srcRect l="5085" t="7696" r="5085" b="8928"/>
          <a:stretch/>
        </p:blipFill>
        <p:spPr bwMode="auto">
          <a:xfrm rot="21087325">
            <a:off x="719658" y="503224"/>
            <a:ext cx="4719586" cy="578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069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esktop\2020-11-14\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55072"/>
            <a:ext cx="5112568" cy="70130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32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2020-11-14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648964" cy="606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7739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2020-11-14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632" y="23525"/>
            <a:ext cx="5041728" cy="71283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71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1\Desktop\2020-11-14\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659"/>
            <a:ext cx="4680520" cy="69847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319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2020-11-14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527" y="142852"/>
            <a:ext cx="9399054" cy="67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344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2020-11-14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8" y="0"/>
            <a:ext cx="9204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667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2020-11-14\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09" y="0"/>
            <a:ext cx="91505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704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2020-11-14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808" y="0"/>
            <a:ext cx="92638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62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1\Desktop\2020-11-14\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43" y="0"/>
            <a:ext cx="903425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347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43230" cy="4922858"/>
          </a:xfrm>
          <a:ln w="76200"/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ДЕНЬ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РОЖДЕНИЯ</a:t>
            </a:r>
            <a:endParaRPr lang="ru-RU" sz="3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4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 ДЕДА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МОРОЗА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3352800" cy="1252728"/>
          </a:xfrm>
          <a:ln w="76200"/>
          <a:effectLst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18 НОЯБРЯ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Детский сад N5\Desktop\55eca518def9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43307" y="353083"/>
            <a:ext cx="4857784" cy="593343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softEdge rad="317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5" y="571500"/>
            <a:ext cx="796079" cy="9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73216"/>
            <a:ext cx="762595" cy="87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630" y="1124538"/>
            <a:ext cx="690587" cy="7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214686"/>
            <a:ext cx="959676" cy="110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286124"/>
            <a:ext cx="648072" cy="7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477" y="5373216"/>
            <a:ext cx="62382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5251450"/>
            <a:ext cx="8242300" cy="15303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2020-11-14\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945" y="0"/>
            <a:ext cx="9273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156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2020-11-14\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3" y="0"/>
            <a:ext cx="9121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55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2020-11-14\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11" y="0"/>
            <a:ext cx="9047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782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341932"/>
          </a:xfrm>
          <a:ln w="762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Город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Великий Устюг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- был официально назван родиной российского Деда Мороза. 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 Великом Устюге находится </a:t>
            </a:r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резиденция Деда Мороза.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Детский сад N5\Desktop\7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700808"/>
            <a:ext cx="8813113" cy="515719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0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021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2020-11-14\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454" y="0"/>
            <a:ext cx="9224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295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2020-11-14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1488" y="30803"/>
            <a:ext cx="4690832" cy="69177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6663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2020-11-14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067" y="0"/>
            <a:ext cx="9362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2020-11-14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9722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2020-11-14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9" y="-64160"/>
            <a:ext cx="5328592" cy="70003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095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43230" cy="6072230"/>
          </a:xfrm>
          <a:ln w="76200"/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Arial Black" pitchFamily="34" charset="0"/>
              </a:rPr>
              <a:t>Сказка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«Как появился</a:t>
            </a:r>
            <a:endParaRPr lang="ru-RU" sz="4000" dirty="0" smtClean="0">
              <a:solidFill>
                <a:srgbClr val="002060"/>
              </a:solidFill>
              <a:latin typeface="Arial Black" pitchFamily="34" charset="0"/>
              <a:hlinkClick r:id="rId2" action="ppaction://hlinkfile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ДЕД </a:t>
            </a:r>
            <a:endParaRPr lang="ru-RU" sz="3600" dirty="0" smtClean="0">
              <a:solidFill>
                <a:srgbClr val="002060"/>
              </a:solidFill>
              <a:latin typeface="Arial Black" pitchFamily="34" charset="0"/>
              <a:hlinkClick r:id="rId2" action="ppaction://hlinkfile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hlinkClick r:id="rId2" action="ppaction://hlinkfile"/>
              </a:rPr>
              <a:t>МОРОЗ»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Детский сад N5\Desktop\55eca518def9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43307" y="353083"/>
            <a:ext cx="4857784" cy="593343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softEdge rad="317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5" y="571500"/>
            <a:ext cx="796079" cy="9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73216"/>
            <a:ext cx="762595" cy="87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630" y="1124538"/>
            <a:ext cx="690587" cy="7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3929066"/>
            <a:ext cx="959676" cy="110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3269"/>
            <a:ext cx="648072" cy="7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5214950"/>
            <a:ext cx="62382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тский отд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45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2685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2020-11-14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9428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2020-11-14\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44929"/>
            <a:ext cx="5184576" cy="69478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081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2020-11-14\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395"/>
            <a:ext cx="4619315" cy="66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2020-11-14\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4605020" cy="66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8888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2020-11-14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91309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7892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2020-11-14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02885"/>
            <a:ext cx="4968552" cy="70637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331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2020-11-14\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496" y="-8152"/>
            <a:ext cx="4536504" cy="686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2020-11-14\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4581777" cy="66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60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1\Desktop\2020-11-14\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3914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2020-11-14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16773"/>
            <a:ext cx="4752528" cy="68829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4630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2020-11-14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4657171" cy="64293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2020-11-14\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561" y="214290"/>
            <a:ext cx="4276439" cy="64395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37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тский сад N5\Desktop\0h6vif0bi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916832"/>
            <a:ext cx="7682143" cy="4786335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643074"/>
          </a:xfrm>
          <a:ln w="76200">
            <a:solidFill>
              <a:srgbClr val="0070C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Дату рождения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Деда Мороза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празднуют в этот день, поскольку именно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18 ноября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на его родине — в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Великом Устюге </a:t>
            </a:r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— в свои права вступает настоящая зима, и ударяют морозы.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1\Desktop\2020-11-14\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494" y="0"/>
            <a:ext cx="4615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2020-11-14\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14876" cy="67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4807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1\Desktop\2020-11-14\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60" y="0"/>
            <a:ext cx="917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399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1\Desktop\2020-11-14\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6711"/>
            <a:ext cx="9144000" cy="60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7195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1\Desktop\2020-11-14\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-83826"/>
            <a:ext cx="5000628" cy="69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2020-11-14\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3536" cy="67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4472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1\Desktop\2020-11-14\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850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1\Desktop\2020-11-14\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76065"/>
            <a:ext cx="4680520" cy="69039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09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\Desktop\2020-11-14\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61903"/>
            <a:ext cx="4680520" cy="68760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5348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\Desktop\2020-11-14\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69720"/>
            <a:ext cx="5040560" cy="68914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5275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esktop\2020-11-14\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52800"/>
            <a:ext cx="5256584" cy="71590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0041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1\Desktop\2020-11-14\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30743"/>
            <a:ext cx="4680520" cy="68146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525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трех прадедов современного Деда Мороза пришлось на времена древних восточнославянских племен, поклоняющихся языческим божествам. 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бог Правда-TV - Part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920880" cy="517448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3458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1\Desktop\2020-11-14\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7" y="-112916"/>
            <a:ext cx="4818493" cy="69709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391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\Desktop\2020-11-14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90" y="0"/>
            <a:ext cx="9088206" cy="66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2978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2020-11-14\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9247"/>
            <a:ext cx="4896544" cy="68536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224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1\Desktop\2020-11-14\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7" y="-175055"/>
            <a:ext cx="4777627" cy="70330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572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1\Desktop\2020-11-14\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791" y="0"/>
            <a:ext cx="9323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914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\Desktop\2020-11-14\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24536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2006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2020-11-14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3" y="0"/>
            <a:ext cx="90982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459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2020-11-14\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55657"/>
            <a:ext cx="5184576" cy="69693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1980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\Desktop\2020-11-14\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27" y="0"/>
            <a:ext cx="9084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7250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esktop\2020-11-14\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4" y="0"/>
            <a:ext cx="9074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786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338" y="476672"/>
            <a:ext cx="4544942" cy="43204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Дух холода Трескун.</a:t>
            </a:r>
            <a:endParaRPr lang="ru-RU" sz="4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3" descr="Дед Мороз. Мифологические корни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365272">
            <a:off x="539552" y="1196752"/>
            <a:ext cx="4026529" cy="507342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648200" y="1052736"/>
            <a:ext cx="4172272" cy="54726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</a:t>
            </a:r>
            <a:r>
              <a:rPr lang="ru-RU" b="1" dirty="0" smtClean="0">
                <a:solidFill>
                  <a:srgbClr val="336699"/>
                </a:solidFill>
              </a:rPr>
              <a:t>Занимался он делами жуткими: насылал на землю стужу, губил посевы, морозил людей и животных. Люди пытались откупиться от злого духа заговорами да подарками, приносили ему кашу, кисель, уговаривали пощадить посевы и скот. Трескун оставался непреклонен</a:t>
            </a: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51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2020-11-14\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2937"/>
            <a:ext cx="4968552" cy="70615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1106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2020-11-14\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26255"/>
            <a:ext cx="4824536" cy="72030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41528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2020-11-14\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5628"/>
            <a:ext cx="4968552" cy="6996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51448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2020-11-14\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555"/>
            <a:ext cx="4536504" cy="67241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5032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2020-11-14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2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05698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2020-11-14\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927"/>
            <a:ext cx="4768466" cy="68440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7002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2852"/>
            <a:ext cx="9036496" cy="2350044"/>
          </a:xfrm>
          <a:ln w="76200">
            <a:solidFill>
              <a:srgbClr val="0070C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Мороз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очень внимательно относится к письмам ребят и к их просьбам. Каждый рисунок и каждое стихотворение, присланное в его адрес, не остаётся без внимания. Сказочная Почта отвечает на все письма, пришедшие Зимнему волшебнику, но с особенной радостью готовятся ответы на добрые и искренние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послания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146" name="Picture 2" descr="https://im-tub-ap-ru.yandex.net/pic/44db0e362dd73978471af75c6b7f68d8/www.izuminki.com/images/novogodnie-muzei-ili-gde-zhivyot-ded-moroz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2636912"/>
            <a:ext cx="6101640" cy="407823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2020-11-14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762" y="0"/>
            <a:ext cx="9251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6451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esktop\2020-11-14\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7" y="0"/>
            <a:ext cx="9343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54231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92" y="21098"/>
            <a:ext cx="8229600" cy="1417638"/>
          </a:xfr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рождения Деда Мороза в Великом Устюге зажигаются огни на первой российской новогодней ёлке.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Новый 2012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3" y="1556792"/>
            <a:ext cx="7068277" cy="53012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1006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Дух холода Карачун.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648200" y="908720"/>
            <a:ext cx="4244280" cy="5688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 обитал под землей. Он превращал в лёд воду в колодцах, родниках, замораживал реки. А людям вообще не советовали с ним встречаться, плачевны были последствия таких встреч. Да что долго рассказывать, его лицо говорит само за себя.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3554" name="Picture 2" descr="MAYBE.RU: МейБлог - &quot;Дед Мороз и Снегурочка. Мифологические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9">
            <a:off x="395536" y="1052736"/>
            <a:ext cx="4340355" cy="556433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206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909884"/>
          </a:xfrm>
          <a:ln w="76200">
            <a:solidFill>
              <a:srgbClr val="0070C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День рождения поздравить сказочного именинника приезжают его многочисленные родственники и коллеги — Санта-Клаус из Финляндии,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Чисхан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— якутский Дед Мороз, </a:t>
            </a:r>
          </a:p>
        </p:txBody>
      </p:sp>
      <p:pic>
        <p:nvPicPr>
          <p:cNvPr id="5128" name="Picture 8" descr="http://shoubiz.com.ua/uploads/posts/2013-11/1384121981_da0a4c0d24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0388"/>
            <a:ext cx="5444006" cy="544400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0388"/>
            <a:ext cx="4432122" cy="554174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 w="76200">
            <a:solidFill>
              <a:srgbClr val="0070C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зимний сказочник </a:t>
            </a:r>
            <a:r>
              <a:rPr lang="ru-RU" sz="2400" dirty="0" err="1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Микулаш</a:t>
            </a:r>
            <a:r>
              <a:rPr lang="ru-RU" sz="2400" dirty="0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 из Чехии, Снегурочка из Костромы, </a:t>
            </a:r>
            <a:endParaRPr lang="ru-RU" sz="2400" dirty="0"/>
          </a:p>
        </p:txBody>
      </p:sp>
      <p:pic>
        <p:nvPicPr>
          <p:cNvPr id="9218" name="Picture 2" descr="http://cs621323.vk.me/v621323051/3df2/M6heGFQ_A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9925"/>
            <a:ext cx="3689627" cy="551617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7001.vk.me/c540100/v540100084/882d/LcK8VYPnrW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5645"/>
            <a:ext cx="3673859" cy="551617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1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640960" cy="910454"/>
          </a:xfrm>
          <a:ln w="76200">
            <a:solidFill>
              <a:srgbClr val="0070C0"/>
            </a:solidFill>
          </a:ln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карельский </a:t>
            </a:r>
            <a:r>
              <a:rPr lang="ru-RU" sz="2200" dirty="0" err="1">
                <a:solidFill>
                  <a:srgbClr val="002060"/>
                </a:solidFill>
                <a:latin typeface="Arial Black" pitchFamily="34" charset="0"/>
              </a:rPr>
              <a:t>Паккайне</a:t>
            </a:r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>, а также официальные делегации из Вологды, Москвы, Нижнего Новгорода </a:t>
            </a:r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и </a:t>
            </a:r>
            <a:r>
              <a:rPr lang="ru-RU" sz="2200" dirty="0">
                <a:solidFill>
                  <a:srgbClr val="002060"/>
                </a:solidFill>
                <a:latin typeface="Arial Black" pitchFamily="34" charset="0"/>
              </a:rPr>
              <a:t>многих других городов.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8201" name="Picture 9" descr="http://ostrova10.ru/_data/files.thumb/2/1/21cc873a9f82442_315.c8f17e9760_p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8572500" cy="514350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09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А на центральной площади Великого Устюга в этот день проходят всевозможные праздничные мероприятия и, по традиции, зажигаются огни на первой новогодней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ёлке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11266" name="Picture 2" descr="http://dalinfotour.ru/netcat_files/733/735/192_37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23714" cy="540060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35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 descr="http://www.triatour.ru/images/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145"/>
            <a:ext cx="9143999" cy="6092191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08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96752"/>
            <a:ext cx="8643998" cy="554461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36104"/>
          </a:xfr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Ведь после этого праздника Дед Мороз поедет по российским городам и в каждом будет вместе с детьми зажигать огни на новогодних ёлках, ведь скоро Новый Год.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4208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etod-kopilka.ru/images/doc/35/2964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13" y="162878"/>
            <a:ext cx="8820472" cy="661535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8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Дух холода Зимник.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38328" y="908720"/>
            <a:ext cx="4454152" cy="5688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Зимник же был сутулым старичком низенького роста, с длинной белой бородой. В руке держал он железную булаву. К чему та булава прикасалась, то в лед превращалось, гласили народные предания.</a:t>
            </a:r>
          </a:p>
          <a:p>
            <a:pPr algn="ctr">
              <a:buNone/>
            </a:pPr>
            <a:endParaRPr lang="ru-RU" b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Сегодня день рождения Деда Моро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6370">
            <a:off x="827584" y="1073510"/>
            <a:ext cx="3240360" cy="533379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5885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vsem.ru/fon/sinij-fon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Мороз Иванович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932040" y="1052736"/>
            <a:ext cx="375476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вышла в свет литературная обработка Одоевского, объединившая мифы и сказания. В ней перед нами впервые предстаёт уже несколько подобревший (в сравнении с предками) старик Мороз Иванович. </a:t>
            </a:r>
            <a:endParaRPr lang="ru-RU" b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Мороз Иванович 1981 смотреть онлайн"/>
          <p:cNvPicPr>
            <a:picLocks noChangeAspect="1" noChangeArrowheads="1"/>
          </p:cNvPicPr>
          <p:nvPr/>
        </p:nvPicPr>
        <p:blipFill rotWithShape="1">
          <a:blip r:embed="rId3" cstate="print"/>
          <a:srcRect l="5085" t="7696" r="5085" b="8928"/>
          <a:stretch/>
        </p:blipFill>
        <p:spPr bwMode="auto">
          <a:xfrm rot="21087325">
            <a:off x="755576" y="1236153"/>
            <a:ext cx="3960440" cy="48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069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408</Words>
  <Application>Microsoft Office PowerPoint</Application>
  <PresentationFormat>Экран (4:3)</PresentationFormat>
  <Paragraphs>32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Волна</vt:lpstr>
      <vt:lpstr> День рождения  Деда Мороза  </vt:lpstr>
      <vt:lpstr>18 НОЯБРЯ</vt:lpstr>
      <vt:lpstr>Слайд 3</vt:lpstr>
      <vt:lpstr>Дату рождения Деда Мороза празднуют в этот день, поскольку именно 18 ноября на его родине — в Великом Устюге — в свои права вступает настоящая зима, и ударяют морозы.</vt:lpstr>
      <vt:lpstr>Рождение трех прадедов современного Деда Мороза пришлось на времена древних восточнославянских племен, поклоняющихся языческим божествам. </vt:lpstr>
      <vt:lpstr>Дух холода Трескун.</vt:lpstr>
      <vt:lpstr>Дух холода Карачун.</vt:lpstr>
      <vt:lpstr>Дух холода Зимник.</vt:lpstr>
      <vt:lpstr>Мороз Иванович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Город Великий Устюг - был официально назван родиной российского Деда Мороза.  В Великом Устюге находится резиденция Деда Мороза.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Мороз очень внимательно относится к письмам ребят и к их просьбам. Каждый рисунок и каждое стихотворение, присланное в его адрес, не остаётся без внимания. Сказочная Почта отвечает на все письма, пришедшие Зимнему волшебнику, но с особенной радостью готовятся ответы на добрые и искренние послания </vt:lpstr>
      <vt:lpstr>Слайд 67</vt:lpstr>
      <vt:lpstr>Слайд 68</vt:lpstr>
      <vt:lpstr>В День рождения Деда Мороза в Великом Устюге зажигаются огни на первой российской новогодней ёлке. </vt:lpstr>
      <vt:lpstr>В День рождения поздравить сказочного именинника приезжают его многочисленные родственники и коллеги — Санта-Клаус из Финляндии, Чисхан — якутский Дед Мороз, </vt:lpstr>
      <vt:lpstr>зимний сказочник Микулаш из Чехии, Снегурочка из Костромы, </vt:lpstr>
      <vt:lpstr> карельский Паккайне, а также официальные делегации из Вологды, Москвы, Нижнего Новгорода  и многих других городов.  </vt:lpstr>
      <vt:lpstr>А на центральной площади Великого Устюга в этот день проходят всевозможные праздничные мероприятия и, по традиции, зажигаются огни на первой новогодней ёлке. </vt:lpstr>
      <vt:lpstr>Слайд 74</vt:lpstr>
      <vt:lpstr>Ведь после этого праздника Дед Мороз поедет по российским городам и в каждом будет вместе с детьми зажигать огни на новогодних ёлках, ведь скоро Новый Год.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N5</dc:creator>
  <cp:lastModifiedBy>Music</cp:lastModifiedBy>
  <cp:revision>46</cp:revision>
  <dcterms:created xsi:type="dcterms:W3CDTF">2015-11-06T11:11:18Z</dcterms:created>
  <dcterms:modified xsi:type="dcterms:W3CDTF">2020-11-16T08:29:49Z</dcterms:modified>
</cp:coreProperties>
</file>