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6433" autoAdjust="0"/>
  </p:normalViewPr>
  <p:slideViewPr>
    <p:cSldViewPr snapToGrid="0">
      <p:cViewPr varScale="1">
        <p:scale>
          <a:sx n="104" d="100"/>
          <a:sy n="104" d="100"/>
        </p:scale>
        <p:origin x="35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64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86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8267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970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33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010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446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72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5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79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7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7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3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8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26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218-1BD9-44B7-AD25-60C2204205A7}" type="datetimeFigureOut">
              <a:rPr lang="ru-RU" smtClean="0"/>
              <a:t>17.08.2019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5C7EFC-FB93-4B0A-97A4-5DFF6022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30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63636" y="2161309"/>
            <a:ext cx="52277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человека </a:t>
            </a:r>
            <a:endParaRPr lang="ru-RU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ресурсов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66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709" y="1239198"/>
            <a:ext cx="6650182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2. </a:t>
            </a:r>
            <a:endParaRPr lang="ru-RU" sz="4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Свободные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экономические </a:t>
            </a:r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блага </a:t>
            </a:r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общества</a:t>
            </a:r>
            <a:endParaRPr lang="ru-RU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78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7163" y="763679"/>
            <a:ext cx="858058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Выделяют три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 благ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ctr">
              <a:spcAft>
                <a:spcPts val="0"/>
              </a:spcAft>
            </a:pPr>
            <a:endParaRPr lang="ru-RU" sz="20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 блага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это средства, необходимые для удовлетворения потребностей людей и имеющиеся в распоряжении общества в ограниченном количестве.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 создания также необходимы определённые затраты. Экономическими благами, например, являются всевозможные товары, которые мы можем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приобрести в магазинах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Свободные блага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— блага, которые находятся в открытом доступе, их потребление неограниченно, не требует от нас отказа от иных благ взамен.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Общественные </a:t>
            </a: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 Это блага, доступ к которым осуществляется свободно, но государство тратит финансовые средства для их создания и поддержания.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21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5162" y="953854"/>
            <a:ext cx="74906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3. </a:t>
            </a:r>
          </a:p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Важнейшие экономические ресурсы: труд, земля, капитал, предпринимательство.</a:t>
            </a:r>
          </a:p>
        </p:txBody>
      </p:sp>
    </p:spTree>
    <p:extLst>
      <p:ext uri="{BB962C8B-B14F-4D97-AF65-F5344CB8AC3E}">
        <p14:creationId xmlns:p14="http://schemas.microsoft.com/office/powerpoint/2010/main" val="380100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218" y="880009"/>
            <a:ext cx="741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ресурсы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природные, людские и произведенные человеком ресурсы, которые используются для производства товаров и услуг.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68218" y="3050601"/>
            <a:ext cx="7416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экономические ресурсы можно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разделить на: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материальные ресурсы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(земля, капитал);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людские ресурсы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(труд и предпринимательская способность);</a:t>
            </a:r>
          </a:p>
        </p:txBody>
      </p:sp>
    </p:spTree>
    <p:extLst>
      <p:ext uri="{BB962C8B-B14F-4D97-AF65-F5344CB8AC3E}">
        <p14:creationId xmlns:p14="http://schemas.microsoft.com/office/powerpoint/2010/main" val="381111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363" y="1092951"/>
            <a:ext cx="76569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экономический ресурс – это все блага природы, которые применяются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изготовленные производственные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орудия.</a:t>
            </a: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Капитал как фактор производства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делится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на: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основной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 нему относят то, что может служить на протяжении многих лет (здания, сооружения, машины, и т. 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оборотный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сырьё, дополнительные материалы, топливо, и т. д.</a:t>
            </a:r>
          </a:p>
        </p:txBody>
      </p:sp>
    </p:spTree>
    <p:extLst>
      <p:ext uri="{BB962C8B-B14F-4D97-AF65-F5344CB8AC3E}">
        <p14:creationId xmlns:p14="http://schemas.microsoft.com/office/powerpoint/2010/main" val="244243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218" y="1018877"/>
            <a:ext cx="85713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источник всех действий, направленных на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превращение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даров природы в вещи, удовлетворяющие потребности человека.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национальной экономики и её результативность зависят от количества и качества труда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Предпринимательская способность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особый вид человеческого ресурса, заключающийся в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 наиболее эффективно использовать все другие факторы производства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652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8218" y="1184717"/>
            <a:ext cx="76015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экономических ресурсов – главная проблема </a:t>
            </a:r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экономики!!!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5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1964" y="1831217"/>
            <a:ext cx="7435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</a:t>
            </a: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производственных возможностей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91" y="1886728"/>
            <a:ext cx="84697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Производственными возможностями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называются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по производству благ (выпуску продукции). </a:t>
            </a:r>
          </a:p>
        </p:txBody>
      </p:sp>
    </p:spTree>
    <p:extLst>
      <p:ext uri="{BB962C8B-B14F-4D97-AF65-F5344CB8AC3E}">
        <p14:creationId xmlns:p14="http://schemas.microsoft.com/office/powerpoint/2010/main" val="40568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МОЁ\кристина\1. Экономика\содержание тем\лекции\img-8SQu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50" y="184873"/>
            <a:ext cx="5471045" cy="381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МОЁ\кристина\1. Экономика\содержание тем\лекции\img-g105B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130" y="4263016"/>
            <a:ext cx="7573025" cy="237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61673" y="424873"/>
            <a:ext cx="3823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Вопросы урока: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43345" y="1422401"/>
            <a:ext cx="821112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экономики. Экономические потребности общества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Свободные и экономические блага общества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Важнейшие экономические ресурсы: труд, земля, капитал, предпринимательство. </a:t>
            </a:r>
            <a:endParaRPr lang="ru-RU" sz="24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Ограниченность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экономических ресурсов — главная проблема экономики.</a:t>
            </a:r>
          </a:p>
          <a:p>
            <a:endParaRPr lang="ru-RU" sz="11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Границы производственных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112586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3309" y="1671782"/>
            <a:ext cx="59759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Вопрос 1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экономики. Экономические потребности общества.</a:t>
            </a:r>
          </a:p>
          <a:p>
            <a:pPr algn="ctr"/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432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5708" y="1376218"/>
            <a:ext cx="423949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Впервые понятие 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"ЭКОНОМИКА</a:t>
            </a:r>
            <a:r>
              <a:rPr lang="ru-RU" sz="2000" dirty="0" smtClean="0">
                <a:solidFill>
                  <a:srgbClr val="FF0000"/>
                </a:solidFill>
              </a:rPr>
              <a:t>" </a:t>
            </a:r>
          </a:p>
          <a:p>
            <a:pPr algn="ctr"/>
            <a:r>
              <a:rPr lang="ru-RU" sz="2400" dirty="0" smtClean="0"/>
              <a:t>ввел</a:t>
            </a:r>
            <a:r>
              <a:rPr lang="ru-RU" sz="2400" dirty="0"/>
              <a:t> греческий мыслитель </a:t>
            </a:r>
            <a:r>
              <a:rPr lang="ru-RU" sz="2400" b="1" dirty="0">
                <a:solidFill>
                  <a:srgbClr val="FF0000"/>
                </a:solidFill>
              </a:rPr>
              <a:t>Аристотель (III ст. до </a:t>
            </a:r>
            <a:r>
              <a:rPr lang="ru-RU" sz="2400" b="1" dirty="0" err="1">
                <a:solidFill>
                  <a:srgbClr val="FF0000"/>
                </a:solidFill>
              </a:rPr>
              <a:t>н.е</a:t>
            </a:r>
            <a:r>
              <a:rPr lang="ru-RU" sz="2400" b="1" dirty="0">
                <a:solidFill>
                  <a:srgbClr val="FF0000"/>
                </a:solidFill>
              </a:rPr>
              <a:t>.).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dirty="0"/>
              <a:t>греческое "</a:t>
            </a:r>
            <a:r>
              <a:rPr lang="ru-RU" sz="2400" dirty="0" err="1"/>
              <a:t>ойкос</a:t>
            </a:r>
            <a:r>
              <a:rPr lang="ru-RU" sz="2400" dirty="0"/>
              <a:t>" означает дом, хозяйство</a:t>
            </a:r>
            <a:r>
              <a:rPr lang="ru-RU" sz="2400" dirty="0" smtClean="0"/>
              <a:t>,</a:t>
            </a:r>
          </a:p>
          <a:p>
            <a:pPr algn="ctr"/>
            <a:r>
              <a:rPr lang="ru-RU" sz="2400" dirty="0" smtClean="0"/>
              <a:t> </a:t>
            </a:r>
            <a:r>
              <a:rPr lang="ru-RU" sz="2400" dirty="0"/>
              <a:t>"</a:t>
            </a:r>
            <a:r>
              <a:rPr lang="ru-RU" sz="2400" dirty="0" err="1"/>
              <a:t>номос</a:t>
            </a:r>
            <a:r>
              <a:rPr lang="ru-RU" sz="2400" dirty="0"/>
              <a:t>" - учение, закон.</a:t>
            </a:r>
          </a:p>
          <a:p>
            <a:endParaRPr lang="ru-RU" dirty="0"/>
          </a:p>
        </p:txBody>
      </p:sp>
      <p:pic>
        <p:nvPicPr>
          <p:cNvPr id="1026" name="Picture 2" descr="https://joor.me/uploads/block/2017-02-09/b0/11/WRADHmPAxIrTf2bzbYbHiF7XKKHqbD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2291" y="570839"/>
            <a:ext cx="3592945" cy="481163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8073" y="1849873"/>
            <a:ext cx="76477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b="1" dirty="0">
                <a:solidFill>
                  <a:srgbClr val="FF0000"/>
                </a:solidFill>
              </a:rPr>
              <a:t>Экономика</a:t>
            </a:r>
            <a:r>
              <a:rPr lang="ru-RU" sz="3200" dirty="0"/>
              <a:t>  — </a:t>
            </a:r>
            <a:r>
              <a:rPr lang="ru-RU" sz="3200" dirty="0" smtClean="0"/>
              <a:t>хозяйственная </a:t>
            </a:r>
            <a:r>
              <a:rPr lang="ru-RU" sz="3200" dirty="0"/>
              <a:t>деятельность </a:t>
            </a:r>
            <a:r>
              <a:rPr lang="ru-RU" sz="3200" dirty="0" smtClean="0"/>
              <a:t>общества, а </a:t>
            </a:r>
            <a:r>
              <a:rPr lang="ru-RU" sz="3200" dirty="0"/>
              <a:t>также совокупность отношений, складывающихся </a:t>
            </a:r>
            <a:r>
              <a:rPr lang="ru-RU" sz="3200" dirty="0" smtClean="0"/>
              <a:t>в системе</a:t>
            </a:r>
            <a:r>
              <a:rPr lang="ru-RU" sz="3200" dirty="0"/>
              <a:t> </a:t>
            </a:r>
            <a:r>
              <a:rPr lang="ru-RU" sz="3200" dirty="0" smtClean="0"/>
              <a:t>производства</a:t>
            </a:r>
            <a:r>
              <a:rPr lang="ru-RU" sz="3200" dirty="0"/>
              <a:t>, </a:t>
            </a:r>
            <a:r>
              <a:rPr lang="ru-RU" sz="3200" dirty="0" err="1" smtClean="0"/>
              <a:t>распределени</a:t>
            </a:r>
            <a:r>
              <a:rPr lang="ru-RU" sz="3200" dirty="0" smtClean="0"/>
              <a:t>,</a:t>
            </a:r>
            <a:r>
              <a:rPr lang="ru-RU" sz="3200" dirty="0"/>
              <a:t> обмена и потребления.</a:t>
            </a:r>
          </a:p>
        </p:txBody>
      </p:sp>
    </p:spTree>
    <p:extLst>
      <p:ext uri="{BB962C8B-B14F-4D97-AF65-F5344CB8AC3E}">
        <p14:creationId xmlns:p14="http://schemas.microsoft.com/office/powerpoint/2010/main" val="79016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4035" y="1246410"/>
            <a:ext cx="80910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</a:rPr>
              <a:t>Основная проблема экономики</a:t>
            </a:r>
            <a:r>
              <a:rPr lang="ru-RU" sz="3200" dirty="0"/>
              <a:t> — удовлетворение неограниченных (постоянно растущих) потребностей людей за счёт ограниченных ресурсов</a:t>
            </a:r>
            <a:r>
              <a:rPr lang="ru-RU" sz="3200" dirty="0" smtClean="0"/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3200" dirty="0"/>
          </a:p>
          <a:p>
            <a:pPr indent="450215" algn="just"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</a:rPr>
              <a:t>Потребность</a:t>
            </a:r>
            <a:r>
              <a:rPr lang="ru-RU" sz="3200" dirty="0"/>
              <a:t> — это необходимость в чём-либо для поддержания и развития жизнедеятельности человека и общества в целом. 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3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7" y="1782618"/>
            <a:ext cx="8758816" cy="463873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7855" y="360219"/>
            <a:ext cx="85898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Схема. Потребности </a:t>
            </a:r>
            <a:r>
              <a:rPr lang="ru-RU" sz="4000" b="1" dirty="0" smtClean="0"/>
              <a:t>человека: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5290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6328" y="536922"/>
            <a:ext cx="8580582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3375"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Экономические потребности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общества</a:t>
            </a:r>
          </a:p>
          <a:p>
            <a:pPr marR="333375" algn="ctr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 потребности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endParaRPr lang="ru-RU" sz="24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потребности в экономических благах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Носителями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экономических благ являются разнообразнейшие вещественные товары и услуги. Среди них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различают:</a:t>
            </a:r>
            <a:endParaRPr lang="ru-RU" sz="16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потребительские блага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предназначенные для непосредственного удовлетворения человеческих потребностей, и производственные блага, предназначенные для создания потребительских благ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материальные блага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(продукты сферы материального производства) и нематериальные блага (создаются в сфере нематериального производства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 </a:t>
            </a:r>
            <a:r>
              <a:rPr lang="ru-RU" sz="20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настоящие блага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(находятся в непосредственном пользовании экономических субъектов) и будущие блага (те, которыми экономические субъекты смогут воспользоваться в будущем) и т. п.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33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5563" y="303568"/>
            <a:ext cx="8515927" cy="628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Экономические потребности классифицируются по таким критериям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I. По характеру возникновения: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первичные (базисные), связанные с существованием человека: пища, одежда, безопасность, жилье и т. п.;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вторичные, возникновение и изменение которых обусловлены развитием цивилизации: модная одежда, комфортное жилье, информация и др.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II. По средствам удовлетворения: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материальные (потребности в материальных благах);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нематериальные (духовные потребности).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III. По насущности удовлетворения: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первоочередные (предметы первой необходимости);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второстепенные (предметы роскоши).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IV. По возможностям удовлетворения: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насыщаемые (имеют предел, возможность полного удовлетворения);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ненасыщаемые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(не могут быть удовлетворены полностью, не имеют границ насыщения).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V. По субъектам проявления: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личные (возникают и развиваются в процессе жизнедеятельности индивида);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коллективные, групповые (потребности группы людей, коллектива);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общественные (потребности функционирования и развития общества в целом).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3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385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Настя</cp:lastModifiedBy>
  <cp:revision>24</cp:revision>
  <cp:lastPrinted>2019-08-17T10:41:58Z</cp:lastPrinted>
  <dcterms:created xsi:type="dcterms:W3CDTF">2013-11-19T05:52:05Z</dcterms:created>
  <dcterms:modified xsi:type="dcterms:W3CDTF">2019-08-17T10:42:34Z</dcterms:modified>
</cp:coreProperties>
</file>