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1"/>
  </p:notesMasterIdLst>
  <p:sldIdLst>
    <p:sldId id="277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4" r:id="rId18"/>
    <p:sldId id="293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Введение" id="{CB6BBEF7-9717-4733-A929-535518E6EBF6}">
          <p14:sldIdLst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4"/>
            <p14:sldId id="293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62" autoAdjust="0"/>
    <p:restoredTop sz="89825" autoAdjust="0"/>
  </p:normalViewPr>
  <p:slideViewPr>
    <p:cSldViewPr>
      <p:cViewPr varScale="1">
        <p:scale>
          <a:sx n="109" d="100"/>
          <a:sy n="109" d="100"/>
        </p:scale>
        <p:origin x="40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00F830A1-3891-4B82-A120-081866556DA0}" type="datetimeFigureOut">
              <a:pPr/>
              <a:t>17.08.2019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58CC9574-A819-4FE4-99A7-1E27AD09ADC2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192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Эта презентация демонстрирует новые возможности PowerPoint. Ее рекомендуется просматривать в режиме показа слайдов. Эти слайды должны дать вам представление о том, какие эффектные презентации можно создать с помощью PowerPoint 2010.</a:t>
            </a:r>
          </a:p>
          <a:p>
            <a:endParaRPr lang="ru-RU" dirty="0" smtClean="0"/>
          </a:p>
          <a:p>
            <a:r>
              <a:rPr lang="ru-RU" dirty="0" smtClean="0"/>
              <a:t>Для доступа к другим образцам шаблонов перейдите на вкладку "Файл", а затем щелкните "Образцы слайдов" на вкладке "Создать".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3560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17.08.2019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ru-RU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ru-RU"/>
              <a:t>Образец подзаголовка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ru-RU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Клип мультимедиа с подписью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17.08.2019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b="1"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ru-RU"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 eaLnBrk="1" latinLnBrk="0" hangingPunct="1">
              <a:buNone/>
              <a:defRPr kumimoji="0" lang="ru-RU"/>
            </a:lvl1pPr>
          </a:lstStyle>
          <a:p>
            <a:pPr eaLnBrk="1" latinLnBrk="0" hangingPunct="1"/>
            <a:r>
              <a:rPr lang="ru-RU" smtClean="0"/>
              <a:t>Вставка клипа мультимедиа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2400">
                <a:solidFill>
                  <a:schemeClr val="bg1"/>
                </a:solidFill>
              </a:defRPr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b="1"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ru-RU"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ru-RU" sz="3200"/>
            </a:lvl1pPr>
            <a:lvl2pPr marL="457200" indent="0" eaLnBrk="1" latinLnBrk="0" hangingPunct="1">
              <a:buNone/>
              <a:defRPr kumimoji="0" lang="ru-RU" sz="2800"/>
            </a:lvl2pPr>
            <a:lvl3pPr marL="914400" indent="0" eaLnBrk="1" latinLnBrk="0" hangingPunct="1">
              <a:buNone/>
              <a:defRPr kumimoji="0" lang="ru-RU" sz="2400"/>
            </a:lvl3pPr>
            <a:lvl4pPr marL="1371600" indent="0" eaLnBrk="1" latinLnBrk="0" hangingPunct="1">
              <a:buNone/>
              <a:defRPr kumimoji="0" lang="ru-RU" sz="2000"/>
            </a:lvl4pPr>
            <a:lvl5pPr marL="1828800" indent="0" eaLnBrk="1" latinLnBrk="0" hangingPunct="1">
              <a:buNone/>
              <a:defRPr kumimoji="0" lang="ru-RU" sz="2000"/>
            </a:lvl5pPr>
            <a:lvl6pPr marL="2286000" indent="0" eaLnBrk="1" latinLnBrk="0" hangingPunct="1">
              <a:buNone/>
              <a:defRPr kumimoji="0" lang="ru-RU" sz="2000"/>
            </a:lvl6pPr>
            <a:lvl7pPr marL="2743200" indent="0" eaLnBrk="1" latinLnBrk="0" hangingPunct="1">
              <a:buNone/>
              <a:defRPr kumimoji="0" lang="ru-RU" sz="2000"/>
            </a:lvl7pPr>
            <a:lvl8pPr marL="3200400" indent="0" eaLnBrk="1" latinLnBrk="0" hangingPunct="1">
              <a:buNone/>
              <a:defRPr kumimoji="0" lang="ru-RU" sz="2000"/>
            </a:lvl8pPr>
            <a:lvl9pPr marL="3657600" indent="0" eaLnBrk="1" latinLnBrk="0" hangingPunct="1">
              <a:buNone/>
              <a:defRPr kumimoji="0" lang="ru-RU" sz="2000"/>
            </a:lvl9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 eaLnBrk="1" latinLnBrk="0" hangingPunct="1">
              <a:buNone/>
              <a:defRPr kumimoji="0" lang="ru-RU" sz="1400"/>
            </a:lvl1pPr>
            <a:lvl2pPr marL="457200" indent="0" eaLnBrk="1" latinLnBrk="0" hangingPunct="1">
              <a:buNone/>
              <a:defRPr kumimoji="0" lang="ru-RU" sz="1200"/>
            </a:lvl2pPr>
            <a:lvl3pPr marL="914400" indent="0" eaLnBrk="1" latinLnBrk="0" hangingPunct="1">
              <a:buNone/>
              <a:defRPr kumimoji="0" lang="ru-RU" sz="1000"/>
            </a:lvl3pPr>
            <a:lvl4pPr marL="1371600" indent="0" eaLnBrk="1" latinLnBrk="0" hangingPunct="1">
              <a:buNone/>
              <a:defRPr kumimoji="0" lang="ru-RU" sz="900"/>
            </a:lvl4pPr>
            <a:lvl5pPr marL="1828800" indent="0" eaLnBrk="1" latinLnBrk="0" hangingPunct="1">
              <a:buNone/>
              <a:defRPr kumimoji="0" lang="ru-RU" sz="900"/>
            </a:lvl5pPr>
            <a:lvl6pPr marL="2286000" indent="0" eaLnBrk="1" latinLnBrk="0" hangingPunct="1">
              <a:buNone/>
              <a:defRPr kumimoji="0" lang="ru-RU" sz="900"/>
            </a:lvl6pPr>
            <a:lvl7pPr marL="2743200" indent="0" eaLnBrk="1" latinLnBrk="0" hangingPunct="1">
              <a:buNone/>
              <a:defRPr kumimoji="0" lang="ru-RU" sz="900"/>
            </a:lvl7pPr>
            <a:lvl8pPr marL="3200400" indent="0" eaLnBrk="1" latinLnBrk="0" hangingPunct="1">
              <a:buNone/>
              <a:defRPr kumimoji="0" lang="ru-RU" sz="900"/>
            </a:lvl8pPr>
            <a:lvl9pPr marL="3657600" indent="0" eaLnBrk="1" latinLnBrk="0" hangingPunct="1">
              <a:buNone/>
              <a:defRPr kumimoji="0" lang="ru-RU"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17.08.2019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и вертикальный текс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17.08.2019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ru-RU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    Образец заголовка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17.08.2019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 eaLnBrk="1" latinLnBrk="0" hangingPunct="1">
              <a:defRPr kumimoji="0" lang="ru-RU" sz="3000" b="1" cap="all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ru-RU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ru-RU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ru-RU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ru-RU"/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ru-RU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ru-RU"/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 eaLnBrk="1" latinLnBrk="0" hangingPunct="1">
              <a:defRPr kumimoji="0" lang="ru-RU"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17.08.2019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: выделение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17.08.2019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 eaLnBrk="1" latinLnBrk="0" hangingPunct="1">
              <a:defRPr kumimoji="0" lang="ru-RU" sz="28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 eaLnBrk="1" latinLnBrk="0" hangingPunct="1">
              <a:defRPr kumimoji="0" lang="ru-RU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ru-RU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ru-RU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ru-RU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ru-RU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ru-RU" sz="1800"/>
            </a:lvl6pPr>
            <a:lvl7pPr eaLnBrk="1" latinLnBrk="0" hangingPunct="1">
              <a:defRPr kumimoji="0" lang="ru-RU" sz="1800"/>
            </a:lvl7pPr>
            <a:lvl8pPr eaLnBrk="1" latinLnBrk="0" hangingPunct="1">
              <a:defRPr kumimoji="0" lang="ru-RU" sz="1800"/>
            </a:lvl8pPr>
            <a:lvl9pPr eaLnBrk="1" latinLnBrk="0" hangingPunct="1">
              <a:defRPr kumimoji="0" lang="ru-RU"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 eaLnBrk="1" latinLnBrk="0" hangingPunct="1">
              <a:defRPr kumimoji="0" lang="ru-RU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ru-RU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ru-RU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ru-RU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ru-RU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ru-RU" sz="1800"/>
            </a:lvl6pPr>
            <a:lvl7pPr eaLnBrk="1" latinLnBrk="0" hangingPunct="1">
              <a:defRPr kumimoji="0" lang="ru-RU" sz="1800"/>
            </a:lvl7pPr>
            <a:lvl8pPr eaLnBrk="1" latinLnBrk="0" hangingPunct="1">
              <a:defRPr kumimoji="0" lang="ru-RU" sz="1800"/>
            </a:lvl8pPr>
            <a:lvl9pPr eaLnBrk="1" latinLnBrk="0" hangingPunct="1">
              <a:defRPr kumimoji="0" lang="ru-RU"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17.08.2019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17.08.2019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 eaLnBrk="1" latinLnBrk="0" hangingPunct="1">
              <a:defRPr kumimoji="0" lang="ru-RU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заголовок: выделение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17.08.2019</a:t>
            </a:fld>
            <a:endParaRPr kumimoji="0"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ru-RU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ru-RU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ru-RU" sz="2000" b="1"/>
            </a:lvl2pPr>
            <a:lvl3pPr marL="914400" indent="0" eaLnBrk="1" latinLnBrk="0" hangingPunct="1">
              <a:buNone/>
              <a:defRPr kumimoji="0" lang="ru-RU" sz="1800" b="1"/>
            </a:lvl3pPr>
            <a:lvl4pPr marL="1371600" indent="0" eaLnBrk="1" latinLnBrk="0" hangingPunct="1">
              <a:buNone/>
              <a:defRPr kumimoji="0" lang="ru-RU" sz="1600" b="1"/>
            </a:lvl4pPr>
            <a:lvl5pPr marL="1828800" indent="0" eaLnBrk="1" latinLnBrk="0" hangingPunct="1">
              <a:buNone/>
              <a:defRPr kumimoji="0" lang="ru-RU" sz="1600" b="1"/>
            </a:lvl5pPr>
            <a:lvl6pPr marL="2286000" indent="0" eaLnBrk="1" latinLnBrk="0" hangingPunct="1">
              <a:buNone/>
              <a:defRPr kumimoji="0" lang="ru-RU" sz="1600" b="1"/>
            </a:lvl6pPr>
            <a:lvl7pPr marL="2743200" indent="0" eaLnBrk="1" latinLnBrk="0" hangingPunct="1">
              <a:buNone/>
              <a:defRPr kumimoji="0" lang="ru-RU" sz="1600" b="1"/>
            </a:lvl7pPr>
            <a:lvl8pPr marL="3200400" indent="0" eaLnBrk="1" latinLnBrk="0" hangingPunct="1">
              <a:buNone/>
              <a:defRPr kumimoji="0" lang="ru-RU" sz="1600" b="1"/>
            </a:lvl8pPr>
            <a:lvl9pPr marL="3657600" indent="0" eaLnBrk="1" latinLnBrk="0" hangingPunct="1">
              <a:buNone/>
              <a:defRPr kumimoji="0" lang="ru-RU"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с текстом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17.08.2019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ru-RU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ru-RU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ru-RU"/>
              <a:t>Образец подзаголовка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 eaLnBrk="1" latinLnBrk="0" hangingPunct="1">
              <a:defRPr kumimoji="0" lang="ru-RU" sz="2000" b="1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 eaLnBrk="1" latinLnBrk="0" hangingPunct="1">
              <a:defRPr kumimoji="0" lang="ru-RU" sz="2800">
                <a:solidFill>
                  <a:schemeClr val="bg1"/>
                </a:solidFill>
              </a:defRPr>
            </a:lvl1pPr>
            <a:lvl2pPr eaLnBrk="1" latinLnBrk="0" hangingPunct="1">
              <a:defRPr kumimoji="0" lang="ru-RU" sz="2800">
                <a:solidFill>
                  <a:schemeClr val="bg1"/>
                </a:solidFill>
              </a:defRPr>
            </a:lvl2pPr>
            <a:lvl3pPr eaLnBrk="1" latinLnBrk="0" hangingPunct="1">
              <a:defRPr kumimoji="0" lang="ru-RU" sz="2400">
                <a:solidFill>
                  <a:schemeClr val="bg1"/>
                </a:solidFill>
              </a:defRPr>
            </a:lvl3pPr>
            <a:lvl4pPr eaLnBrk="1" latinLnBrk="0" hangingPunct="1">
              <a:defRPr kumimoji="0" lang="ru-RU" sz="2000">
                <a:solidFill>
                  <a:schemeClr val="bg1"/>
                </a:solidFill>
              </a:defRPr>
            </a:lvl4pPr>
            <a:lvl5pPr eaLnBrk="1" latinLnBrk="0" hangingPunct="1">
              <a:defRPr kumimoji="0" lang="ru-RU" sz="2000">
                <a:solidFill>
                  <a:schemeClr val="bg1"/>
                </a:solidFill>
              </a:defRPr>
            </a:lvl5pPr>
            <a:lvl6pPr eaLnBrk="1" latinLnBrk="0" hangingPunct="1">
              <a:defRPr kumimoji="0" lang="ru-RU" sz="2000"/>
            </a:lvl6pPr>
            <a:lvl7pPr eaLnBrk="1" latinLnBrk="0" hangingPunct="1">
              <a:defRPr kumimoji="0" lang="ru-RU" sz="2000"/>
            </a:lvl7pPr>
            <a:lvl8pPr eaLnBrk="1" latinLnBrk="0" hangingPunct="1">
              <a:defRPr kumimoji="0" lang="ru-RU" sz="2000"/>
            </a:lvl8pPr>
            <a:lvl9pPr eaLnBrk="1" latinLnBrk="0" hangingPunct="1">
              <a:defRPr kumimoji="0" lang="ru-RU" sz="20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 eaLnBrk="1" latinLnBrk="0" hangingPunct="1">
              <a:buNone/>
              <a:defRPr kumimoji="0" lang="ru-RU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ru-RU" sz="1200"/>
            </a:lvl2pPr>
            <a:lvl3pPr marL="914400" indent="0" eaLnBrk="1" latinLnBrk="0" hangingPunct="1">
              <a:buNone/>
              <a:defRPr kumimoji="0" lang="ru-RU" sz="1000"/>
            </a:lvl3pPr>
            <a:lvl4pPr marL="1371600" indent="0" eaLnBrk="1" latinLnBrk="0" hangingPunct="1">
              <a:buNone/>
              <a:defRPr kumimoji="0" lang="ru-RU" sz="900"/>
            </a:lvl4pPr>
            <a:lvl5pPr marL="1828800" indent="0" eaLnBrk="1" latinLnBrk="0" hangingPunct="1">
              <a:buNone/>
              <a:defRPr kumimoji="0" lang="ru-RU" sz="900"/>
            </a:lvl5pPr>
            <a:lvl6pPr marL="2286000" indent="0" eaLnBrk="1" latinLnBrk="0" hangingPunct="1">
              <a:buNone/>
              <a:defRPr kumimoji="0" lang="ru-RU" sz="900"/>
            </a:lvl6pPr>
            <a:lvl7pPr marL="2743200" indent="0" eaLnBrk="1" latinLnBrk="0" hangingPunct="1">
              <a:buNone/>
              <a:defRPr kumimoji="0" lang="ru-RU" sz="900"/>
            </a:lvl7pPr>
            <a:lvl8pPr marL="3200400" indent="0" eaLnBrk="1" latinLnBrk="0" hangingPunct="1">
              <a:buNone/>
              <a:defRPr kumimoji="0" lang="ru-RU" sz="900"/>
            </a:lvl8pPr>
            <a:lvl9pPr marL="3657600" indent="0" eaLnBrk="1" latinLnBrk="0" hangingPunct="1">
              <a:buNone/>
              <a:defRPr kumimoji="0" lang="ru-RU"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17.08.2019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17.08.2019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1" r:id="rId4"/>
    <p:sldLayoutId id="2147483652" r:id="rId5"/>
    <p:sldLayoutId id="2147483654" r:id="rId6"/>
    <p:sldLayoutId id="2147483655" r:id="rId7"/>
    <p:sldLayoutId id="2147483660" r:id="rId8"/>
    <p:sldLayoutId id="2147483656" r:id="rId9"/>
    <p:sldLayoutId id="214748367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0"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ru-RU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ru-RU"/>
      </a:defPPr>
      <a:lvl1pPr marL="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3048000"/>
            <a:ext cx="7239000" cy="1828800"/>
          </a:xfrm>
        </p:spPr>
        <p:txBody>
          <a:bodyPr anchor="ctr">
            <a:normAutofit/>
          </a:bodyPr>
          <a:lstStyle/>
          <a:p>
            <a:r>
              <a:rPr lang="ru-RU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Типы </a:t>
            </a:r>
            <a:br>
              <a:rPr lang="ru-RU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экономических систем</a:t>
            </a:r>
            <a:endParaRPr lang="ru-RU" sz="9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71800" y="1628800"/>
            <a:ext cx="60486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Вопрос 2. </a:t>
            </a:r>
          </a:p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Механизм свободного образования цен</a:t>
            </a:r>
          </a:p>
        </p:txBody>
      </p:sp>
    </p:spTree>
    <p:extLst>
      <p:ext uri="{BB962C8B-B14F-4D97-AF65-F5344CB8AC3E}">
        <p14:creationId xmlns:p14="http://schemas.microsoft.com/office/powerpoint/2010/main" val="3359005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7544" y="404664"/>
            <a:ext cx="82809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Ценообразование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установление цены на товар или услугу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Механизм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образования цен (ценообразования)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это совокупность элементов, взаимодействующих и взаимосвязанных между собой так, что происходит формирование цен, выполнение функций рынком, а также осуществляется саморегулирование рыночной системы. При этом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основными элементами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рыночного механизма являются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спрос, предложение и цена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Спрос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представляет собой то количество товаров и услуг, которое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потребители готовы приобрести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определенной цене в конкретный период времени.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Предложением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является то количество товаров и услуг, которое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продавец готов продать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рынке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 определенной цене в конкретный период времени.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665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563888" y="620688"/>
            <a:ext cx="54006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Кривая спроса для всех потребителей суммарно выступает общей результирующей кривых спроса в отдельности для каждого потребителя. Несмотря на полученное название, кривая спроса не всегда представлена в виде именно кривой, в некоторых случаях, в зависимости от сложности сценария, она может быть изображена в виде графика прямой линии.</a:t>
            </a:r>
          </a:p>
          <a:p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Кривая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спроса образована в виде графической взаимосвязи между величиной спроса и ценой. Она показывает, количество товара (Q), которое покупатели готовы приобрести по разным ценам (P) в конкретный момент времени</a:t>
            </a:r>
          </a:p>
        </p:txBody>
      </p:sp>
      <p:pic>
        <p:nvPicPr>
          <p:cNvPr id="8" name="Рисунок 7" descr="ÐºÑÐ¸Ð²Ð°Ñ ÑÐ¿ÑÐ¾ÑÐ°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1628800"/>
            <a:ext cx="4464496" cy="34828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80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63888" y="548680"/>
            <a:ext cx="54006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Кривая предложения представляет собой графическое выражение зависимости между количеством товара, которое производители хотят и могут предложить на рынке, и его ценой товара. Другими словами, кривая предложения - это кривая, показывающая, какое именно количество определенного экономического блага производители готовы продать по разным ценам при прочих неизменных условиях в данный период времени. </a:t>
            </a:r>
          </a:p>
        </p:txBody>
      </p:sp>
      <p:pic>
        <p:nvPicPr>
          <p:cNvPr id="6" name="Рисунок 5" descr="ÐºÑÐ¸Ð²Ð°Ñ Ð¿ÑÐµÐ´Ð»Ð¾Ð¶ÐµÐ½Ð¸Ñ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3419872" cy="36724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326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899592" y="1124744"/>
            <a:ext cx="78488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задачи механизма образования цен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максимизация текущей прибыли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обеспечение жизнеспособности организации;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завоевание лидирующей позиции на рынке.</a:t>
            </a:r>
          </a:p>
        </p:txBody>
      </p:sp>
    </p:spTree>
    <p:extLst>
      <p:ext uri="{BB962C8B-B14F-4D97-AF65-F5344CB8AC3E}">
        <p14:creationId xmlns:p14="http://schemas.microsoft.com/office/powerpoint/2010/main" val="1316687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71800" y="1628800"/>
            <a:ext cx="60486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Вопрос 3. </a:t>
            </a:r>
          </a:p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Принцип рациональности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402127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620688"/>
            <a:ext cx="496855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Рациональность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— это наиболее эффективный способ удовлетворения своей субъективной цели. При этом цели экономических субъектов могут быть самыми различными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Согласно Фридриху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Август фон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Хайеку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рациональным поведением можно назвать такой тип поведения, которое «нацелено на получение строго определенных результатов». </a:t>
            </a:r>
          </a:p>
          <a:p>
            <a:endParaRPr lang="ru-RU" dirty="0"/>
          </a:p>
        </p:txBody>
      </p:sp>
      <p:pic>
        <p:nvPicPr>
          <p:cNvPr id="2050" name="Picture 2" descr="Friedrich August von Hayek 198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836712"/>
            <a:ext cx="3102887" cy="4080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508103" y="5157192"/>
            <a:ext cx="31028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Фридрих Август фон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Хайек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австрийский экономист 1899-1992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года жизни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301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269326"/>
            <a:ext cx="7344816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ве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основные модели рационального поведения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Рациональность;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 Следование своим интересам.</a:t>
            </a:r>
          </a:p>
        </p:txBody>
      </p:sp>
    </p:spTree>
    <p:extLst>
      <p:ext uri="{BB962C8B-B14F-4D97-AF65-F5344CB8AC3E}">
        <p14:creationId xmlns:p14="http://schemas.microsoft.com/office/powerpoint/2010/main" val="245910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-16459"/>
            <a:ext cx="8784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Рациональность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Согласно О. Уильямсону существует 3 основные формы рациональности: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1) Максимизация.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Она предполагает выбор лучшего варианта из всех имеющихся альтернатив. 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Ограниченная рациональность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  субъекты в экономике стремятся действовать рационально, но в действительности обладают этой способностью лишь в ограниченной степени.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Следование своим интересам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Оппортунизм.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Под оппортунизмом в экономике понимают: «Следование своим интересам, в том числе обманным путем, включая сюда такие явные формы обмана, как ложь, воровство, мошенничество, но едва ли ограничиваясь ими.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2) Простое следование своим интересам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это тот вариант эгоизма, который принят в неоклассической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экономтеории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Стороны вступают в процесс обмена, заранее зная исходные положения противоположной стороны. Все их действия оговариваются, все сведения об окружающей действительности, с которыми им придется сталкиваться - известны. Контракт выполняется, так как стороны следуют своим обязательствам и правилам. Цель достигается.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Послушание.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Последняя слабая форма ориентации на собственный интерес - послушание. Адольф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Лоу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формулирует ее следующим образом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«Можно представить себе крайний случай монолитного коллективизма, где плановые задания в централизованном порядке выполняются функционерами, которые полностью идентифицируют себя с поставленными перед ними глобальными задачами».</a:t>
            </a:r>
          </a:p>
        </p:txBody>
      </p:sp>
    </p:spTree>
    <p:extLst>
      <p:ext uri="{BB962C8B-B14F-4D97-AF65-F5344CB8AC3E}">
        <p14:creationId xmlns:p14="http://schemas.microsoft.com/office/powerpoint/2010/main" val="80954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771800" y="1945818"/>
            <a:ext cx="61744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Вопрос  4. 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государственные функции при рыночной экономике. 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471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5776" y="1268760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Вопросы урока: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2420888"/>
            <a:ext cx="777686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Традиционная экономика. «Чистая» рыночная экономика.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Механизм свободного образования цен.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Принцип рациональности.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Основные государственные функции при рыночной экономике.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Административно-командная экономика. Условия функционирования командной экономики.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Смешанная экономика. Модели смешанной экономики.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Участие государства в хозяйственной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23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1052736"/>
            <a:ext cx="820891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функции государства в рыночной экономике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 Установление и обеспечение соблюдения правовых основ рыночной экономики, в том числе, прав частной собственности.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 Поддержание рыночной конкуренции и защита прав потребителей.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 Решение вопросов, связанных с внешними эффектами: издержками и выгодами.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4. Предоставление общественных товаров и услуг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5. Стимулирование экономического роста и стабилизация экономики.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6. Распределение и перераспределение национального дохода и обеспечение социально-экономической поддержки.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7. Участие в хозяйственной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4463025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04664"/>
            <a:ext cx="8496944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Учитывая функции, которые должно выполнять государство в рыночной экономике, его регулирующее воздействие осуществляется по следующим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направлениям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Законотворческая деятельность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направленная на разработку и принятие основных норм хозяйственной деятельности;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Административная деятельность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связанная с созданием и прекращением деятельности субъектов хозяйствования;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Информационная деятельность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связанная с информированием хозяйствующих субъектов об экономической ситуации и возможном ее изменении в будущем при разработке прогнозов и индикативных планов как страны в целом, так и ее отдельных регионов;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Регулирующая деятельность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направленная на регулирование деятельности территориальных образований, отраслей и крупных предприятий в общенациональных целях;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Контроль за текущей деятельностью предприятий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целях предотвращения нарушений действующего законодательства.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84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627784" y="2132856"/>
            <a:ext cx="61024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Вопрос 5. 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Административно-командная 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экономика. 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Условия 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функционирования командной экономики. 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070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5536" y="260648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Характерными чертами административно-командной экономики является общественная собственность практически на все экономические ресурсы, монополизация и бюрократизация экономики в специфических формах, централизованное экономическое планирование как основа хозяйственного механизма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Условия функционирования административно-командной экономики: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государственная собственность на средства производства;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государственное планирование всей экономики;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административные методы управления экономикой;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нет экономических стимулов к эффективной работе.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7215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699792" y="1844824"/>
            <a:ext cx="62464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Вопрос 6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Смешанная экономика. Модели смешанной экономики. </a:t>
            </a:r>
          </a:p>
        </p:txBody>
      </p:sp>
    </p:spTree>
    <p:extLst>
      <p:ext uri="{BB962C8B-B14F-4D97-AF65-F5344CB8AC3E}">
        <p14:creationId xmlns:p14="http://schemas.microsoft.com/office/powerpoint/2010/main" val="3374867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188640"/>
            <a:ext cx="871296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Смешанная экономика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это рыночная экономика, регулируемая государством.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Смешанная экономика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это основанная на различных формах собственности экономическая система, в которой хозяйственное развитие регулируется свободными рынк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ами,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централизованными решениями государства и традициями.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Государство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рыночной экономике выполняет следующие основные функции: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Правовая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Защита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конкуренции.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Перераспределение доходов.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Производство общественных благ.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Стабилизации экономики. </a:t>
            </a:r>
          </a:p>
        </p:txBody>
      </p:sp>
    </p:spTree>
    <p:extLst>
      <p:ext uri="{BB962C8B-B14F-4D97-AF65-F5344CB8AC3E}">
        <p14:creationId xmlns:p14="http://schemas.microsoft.com/office/powerpoint/2010/main" val="23329588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412776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Экономические модели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— это теоретические построения, которые используются для обобщения основных характеристик сложных явлений, упрощая их и делая доступными для анализа.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Модели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современных экономических систем содержат как общие, так и специфические черты.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Общепризнанными моделями экономических систем являются: американская, японская, шведская и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немецкая, китайская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модели</a:t>
            </a:r>
          </a:p>
        </p:txBody>
      </p:sp>
    </p:spTree>
    <p:extLst>
      <p:ext uri="{BB962C8B-B14F-4D97-AF65-F5344CB8AC3E}">
        <p14:creationId xmlns:p14="http://schemas.microsoft.com/office/powerpoint/2010/main" val="2335029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8640"/>
            <a:ext cx="9036496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Для американской мо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дели характерны следующие особенности: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• размеры государственной собственности невелики;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• преобладают частный предпринимательский сектор и его поддержка;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• высоко развит механизм конкуренции и рыночного ценообразования;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• высоки различия в доходах населения.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Японскую модель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отличает: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• мощная поддержка государством предпринимательских структур;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• ориентация на сбережение, производство и экспорт при определенном отставании уровня жизни населения от роста производительности труда;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• социальная ориентация фирм (пожизненный наем, партнерство, коллективная ответственность).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Шведская модель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отражает: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• развитый государственный сектор;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• партнерство работников и предпринимателей при посредничестве государства;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• преобладающую роль государственного бюджета в перераспределении доходов населения;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Немецкая модель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определяется, как социальное рыночное хозяйство, отличающееся: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• высокой степенью ответственности государства за обеспечение социальной стабильности;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• значительной долей государственной собственности;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• поддержкой мелких и средних предприятий, фермерских хозяйств;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• активным влиянием государства на цены, пошлины и технические нормы.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Китайскую м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одель характеризует: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• наличие двух противоположных секторов в экономике: рыночного и административного;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• система свободных экономических зон;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• значительная роль домашнего хозяйства;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• слабая дифференциация в доходах;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• высокая доля накопления и развития за счет иностранных инвесторов.</a:t>
            </a:r>
          </a:p>
        </p:txBody>
      </p:sp>
    </p:spTree>
    <p:extLst>
      <p:ext uri="{BB962C8B-B14F-4D97-AF65-F5344CB8AC3E}">
        <p14:creationId xmlns:p14="http://schemas.microsoft.com/office/powerpoint/2010/main" val="3338837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771800" y="2228672"/>
            <a:ext cx="62464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Вопрос 7. 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Участие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государства в хозяйственной деятельности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4819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9598" y="908720"/>
            <a:ext cx="884489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Первая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из них - монополия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которая ведет к неэффективности. Существуют различные причины возникновения монополий, регулировать их деятельность в нужном направлении для общества сам рынок не в состоянии. Это - функция власти, государства.</a:t>
            </a: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Вторая причина - наличие внешних факторов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издержек или выгод которые получают или несут лица, не участвующих в сделках обмена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Третья причина вмешательства государства - его неспособность обеспечить население общественными благами-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товарами и услугами, которые обеспечивают коллективное потребление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Четвертая причина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дифференциация доходов населения и возникающая при этом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проблема бедности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становится бедой для всего общества.</a:t>
            </a:r>
          </a:p>
        </p:txBody>
      </p:sp>
    </p:spTree>
    <p:extLst>
      <p:ext uri="{BB962C8B-B14F-4D97-AF65-F5344CB8AC3E}">
        <p14:creationId xmlns:p14="http://schemas.microsoft.com/office/powerpoint/2010/main" val="3094597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71800" y="1628800"/>
            <a:ext cx="60486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Вопрос1. 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Традиционная 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экономика. 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Чистая» рыночная экономика.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93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33872" y="404664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Традиционная экономика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— это экономическая система, в которой ведущую роль производстве, обмене и распределении играют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традиции и обычаи.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Она характеризуется большим влиянием религии и государства на экономику, низкой производительностью труда и традиционной структурой общества. Вопросы того, сколько и как производить, и как распределять, решаются с помощью обычаев и традиций.</a:t>
            </a:r>
          </a:p>
        </p:txBody>
      </p:sp>
      <p:pic>
        <p:nvPicPr>
          <p:cNvPr id="1026" name="Picture 2" descr="F:\МОЁ\1 Экономика 27 БУХ\содержание тем\лекции\image-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397497"/>
            <a:ext cx="3048340" cy="2192985"/>
          </a:xfrm>
          <a:prstGeom prst="rect">
            <a:avLst/>
          </a:prstGeom>
          <a:noFill/>
          <a:ln w="38100"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МОЁ\1 Экономика 27 БУХ\содержание тем\лекции\image-3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76" y="4350906"/>
            <a:ext cx="3290356" cy="2222689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:\МОЁ\1 Экономика 27 БУХ\содержание тем\лекции\image-38 - копия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363795"/>
            <a:ext cx="2219325" cy="2209800"/>
          </a:xfrm>
          <a:prstGeom prst="rect">
            <a:avLst/>
          </a:prstGeom>
          <a:noFill/>
          <a:ln w="3810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9001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yainvestor.guru/wp-content/uploads/2017/12/Slajd21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1196"/>
            <a:ext cx="8712968" cy="5852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758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yainvestor.guru/wp-content/uploads/2017/12/99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7824677" cy="353031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755576" y="1052736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Схема. Признаки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традиционной экономики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90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35696" y="0"/>
            <a:ext cx="62853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Преимущества и недостатки 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929807"/>
              </p:ext>
            </p:extLst>
          </p:nvPr>
        </p:nvGraphicFramePr>
        <p:xfrm>
          <a:off x="323528" y="1052736"/>
          <a:ext cx="8712968" cy="5425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32448"/>
                <a:gridCol w="4680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Преимущества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Недостатки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0">
                <a:tc>
                  <a:txBody>
                    <a:bodyPr/>
                    <a:lstStyle/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Значительные социальные потрясения несвойственны им, а текущий порядок может сохраняться столетиями. 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В немногочисленных городах, где располагаются ремесленные производства, товары изготавливаются по технологиям, передающимся из поколения в поколения. Это значит, что они сохраняют и хорошее качество на протяжении столетий. 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1.Характерный медленный, либо вовсе отсутствующий технологический и социальный прогресс. Производительность труда остается низкой на протяжении многих столетий. 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Частная собственность при данной системе является очень шатким институтом. </a:t>
                      </a:r>
                    </a:p>
                    <a:p>
                      <a:pPr lvl="0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Общества, где основу составляет данный тип экономики, плохо приспосабливаются к внешним условиям. Они плохо сопротивляются внешним завоевателям и природным катастрофам.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Проблемы обществ с данным типом экономики усугубляют укореняющиеся религиозные институты и монархический уклад. Признак обществ с преобладанием такой экономики — государства не способствуют модернизации, а мешают ей.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8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412776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чистой рыночной экономикой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принято понимать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исторически сложившиеся условия рынка.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Чистая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рыночная экономика существовала в 17-19 века.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двадцатом веке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 воздействием развития общества, ростом производственно-технического прогресса, увеличивающихся запросов общества для удовлетворения современных потребностей, она модернизировалась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современную рыночную экономику. </a:t>
            </a:r>
          </a:p>
        </p:txBody>
      </p:sp>
    </p:spTree>
    <p:extLst>
      <p:ext uri="{BB962C8B-B14F-4D97-AF65-F5344CB8AC3E}">
        <p14:creationId xmlns:p14="http://schemas.microsoft.com/office/powerpoint/2010/main" val="2268465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4186" y="332656"/>
            <a:ext cx="828092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Функции чистой рыночной экономики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Регулирующая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выражается в регулировании производства и влиянии на уровень спроса и предложения;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Стимулирующая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выражается в стимулирование внедрения научных достижений, а также снижение затрат на фоне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увеличения уровня качества работ и товаров;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Информационная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выражается в предоставлении объективной полной и актуальной информации об ассортименте количестве и качестве то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варов и услуг на рынки;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Посредническая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выражается в свободе выбора потребителем оптимального поставщика товара;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Санирующая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выражается в процессе очищения от слабых экономически хозяйствующих субъектов, неспособных в условиях ко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нкуренции оставаться на рынке;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выражается в дифференциации доходов населения. </a:t>
            </a:r>
          </a:p>
        </p:txBody>
      </p:sp>
    </p:spTree>
    <p:extLst>
      <p:ext uri="{BB962C8B-B14F-4D97-AF65-F5344CB8AC3E}">
        <p14:creationId xmlns:p14="http://schemas.microsoft.com/office/powerpoint/2010/main" val="2606899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накомство с PowerPoint 2010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IntroducingPowerPoint2010</Template>
  <TotalTime>0</TotalTime>
  <Words>1183</Words>
  <Application>Microsoft Office PowerPoint</Application>
  <PresentationFormat>Экран (4:3)</PresentationFormat>
  <Paragraphs>159</Paragraphs>
  <Slides>29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Arial</vt:lpstr>
      <vt:lpstr>Calibri</vt:lpstr>
      <vt:lpstr>Georgia</vt:lpstr>
      <vt:lpstr>Times New Roman</vt:lpstr>
      <vt:lpstr>Знакомство с PowerPoint 2010</vt:lpstr>
      <vt:lpstr>Типы  экономических систем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2019-08-12T17:51:54Z</dcterms:created>
  <dcterms:modified xsi:type="dcterms:W3CDTF">2019-08-17T10:51:00Z</dcterms:modified>
</cp:coreProperties>
</file>