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62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83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80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17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08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3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64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86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150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46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A9E55-A179-4A86-A417-B2C5276EA291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75E43-0304-4F41-9E1D-74CCA0D72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03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142505"/>
            <a:ext cx="10515600" cy="650767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Кто верит в дружбу горячо,</a:t>
            </a:r>
            <a:b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 Кто рядом чувствует плечо,</a:t>
            </a:r>
            <a:b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 Тот никогда не </a:t>
            </a:r>
            <a:r>
              <a:rPr lang="ru-RU" b="1" dirty="0" smtClean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упадёт</a:t>
            </a: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,</a:t>
            </a:r>
            <a:b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 В любой беде не </a:t>
            </a:r>
            <a:r>
              <a:rPr lang="ru-RU" b="1" dirty="0" smtClean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пропадёт</a:t>
            </a: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,</a:t>
            </a:r>
            <a:b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 А если и </a:t>
            </a:r>
            <a:r>
              <a:rPr lang="ru-RU" b="1" dirty="0" smtClean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споткнётся </a:t>
            </a: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вдруг,</a:t>
            </a:r>
            <a:b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 То встать ему поможет друг!</a:t>
            </a:r>
            <a:b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 Всегда в беде </a:t>
            </a:r>
            <a:r>
              <a:rPr lang="ru-RU" b="1" dirty="0" smtClean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надёжный </a:t>
            </a: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друг</a:t>
            </a:r>
            <a:b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 Ему протянет руку.</a:t>
            </a:r>
            <a:b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Academia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cademia" panose="020B0604020202020204" pitchFamily="34" charset="0"/>
              </a:rPr>
              <a:t>Друг не тот, кто льстит, а тот, кто спорит,</a:t>
            </a: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70C0"/>
                </a:solidFill>
                <a:latin typeface="Academia" panose="020B0604020202020204" pitchFamily="34" charset="0"/>
              </a:rPr>
              <a:t>Тот, кто не обманет, не предаст.</a:t>
            </a: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>Дружба никогда границ не знает,</a:t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>Нет преград для дружбы никаких.</a:t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>Дружба </a:t>
            </a:r>
            <a:r>
              <a:rPr lang="ru-RU" sz="4000" b="1" dirty="0">
                <a:solidFill>
                  <a:srgbClr val="0070C0"/>
                </a:solidFill>
                <a:latin typeface="Academia" panose="020B0604020202020204" pitchFamily="34" charset="0"/>
              </a:rPr>
              <a:t>на </a:t>
            </a: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>земле </a:t>
            </a:r>
            <a:r>
              <a:rPr lang="ru-RU" sz="4000" b="1" dirty="0">
                <a:solidFill>
                  <a:srgbClr val="0070C0"/>
                </a:solidFill>
                <a:latin typeface="Academia" panose="020B0604020202020204" pitchFamily="34" charset="0"/>
              </a:rPr>
              <a:t>объединяет</a:t>
            </a: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70C0"/>
                </a:solidFill>
                <a:latin typeface="Academia" panose="020B0604020202020204" pitchFamily="34" charset="0"/>
              </a:rPr>
              <a:t>Всех детей — и белых, и цветных.</a:t>
            </a: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Дружба - это если пишут дети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Письма детям из другой страны.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Дружба — это мир на всей планете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Без сирот, без ужасов войны.</a:t>
            </a:r>
          </a:p>
        </p:txBody>
      </p:sp>
    </p:spTree>
    <p:extLst>
      <p:ext uri="{BB962C8B-B14F-4D97-AF65-F5344CB8AC3E}">
        <p14:creationId xmlns:p14="http://schemas.microsoft.com/office/powerpoint/2010/main" val="242879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24000" y="-297"/>
            <a:ext cx="9144000" cy="6858297"/>
          </a:xfrm>
        </p:spPr>
        <p:txBody>
          <a:bodyPr/>
          <a:lstStyle/>
          <a:p>
            <a:endParaRPr lang="ru-RU" b="1" dirty="0" smtClean="0">
              <a:latin typeface="Academia" panose="020B0604020202020204" pitchFamily="34" charset="0"/>
            </a:endParaRPr>
          </a:p>
          <a:p>
            <a:endParaRPr lang="ru-RU" b="1" dirty="0" smtClean="0">
              <a:latin typeface="Academia" panose="020B0604020202020204" pitchFamily="34" charset="0"/>
            </a:endParaRPr>
          </a:p>
          <a:p>
            <a:endParaRPr lang="ru-RU" dirty="0">
              <a:latin typeface="Academia" panose="020B0604020202020204" pitchFamily="34" charset="0"/>
            </a:endParaRPr>
          </a:p>
          <a:p>
            <a:endParaRPr lang="ru-RU" b="1" dirty="0" smtClean="0">
              <a:latin typeface="Academia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>- Что </a:t>
            </a:r>
            <a:r>
              <a:rPr lang="ru-RU" sz="3200" b="1" dirty="0">
                <a:solidFill>
                  <a:srgbClr val="0070C0"/>
                </a:solidFill>
                <a:latin typeface="Academia" panose="020B0604020202020204" pitchFamily="34" charset="0"/>
              </a:rPr>
              <a:t>такое дружба, по мнению автора</a:t>
            </a:r>
            <a:r>
              <a:rPr lang="ru-RU" sz="32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>?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>- С </a:t>
            </a:r>
            <a:r>
              <a:rPr lang="ru-RU" sz="3200" b="1" dirty="0">
                <a:solidFill>
                  <a:srgbClr val="002060"/>
                </a:solidFill>
                <a:latin typeface="Academia" panose="020B0604020202020204" pitchFamily="34" charset="0"/>
              </a:rPr>
              <a:t>какими его мыслями следует согласиться</a:t>
            </a:r>
            <a:r>
              <a:rPr lang="ru-RU" sz="32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ru-RU" sz="3200" b="1" dirty="0">
                <a:solidFill>
                  <a:srgbClr val="C00000"/>
                </a:solidFill>
                <a:latin typeface="Academia" panose="020B0604020202020204" pitchFamily="34" charset="0"/>
              </a:rPr>
              <a:t> А с чем вы не согласны</a:t>
            </a:r>
            <a:r>
              <a:rPr lang="ru-RU" sz="3200" b="1" dirty="0" smtClean="0">
                <a:solidFill>
                  <a:srgbClr val="C00000"/>
                </a:solidFill>
                <a:latin typeface="Academia" panose="020B060402020202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cademia" panose="020B0604020202020204" pitchFamily="34" charset="0"/>
              </a:rPr>
              <a:t>А какими качествами обладают ваши друзья? </a:t>
            </a:r>
          </a:p>
          <a:p>
            <a:pPr marL="342900" indent="-342900">
              <a:buFontTx/>
              <a:buChar char="-"/>
            </a:pPr>
            <a:r>
              <a:rPr lang="ru-RU" sz="3200" b="1" dirty="0" smtClean="0">
                <a:latin typeface="Academia" panose="020B0604020202020204" pitchFamily="34" charset="0"/>
              </a:rPr>
              <a:t>Какие они – ваши друзья?</a:t>
            </a:r>
          </a:p>
          <a:p>
            <a:pPr marL="342900" indent="-342900">
              <a:buFontTx/>
              <a:buChar char="-"/>
            </a:pPr>
            <a:endParaRPr lang="ru-RU" sz="3200" b="1" dirty="0">
              <a:latin typeface="Academi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78408" cy="685859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201881"/>
            <a:ext cx="9144000" cy="665611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Слова: </a:t>
            </a:r>
          </a:p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cademia" panose="020B0604020202020204" pitchFamily="34" charset="0"/>
              </a:rPr>
              <a:t>доброта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Academia" panose="020B0604020202020204" pitchFamily="34" charset="0"/>
              </a:rPr>
              <a:t>, </a:t>
            </a:r>
            <a:endParaRPr lang="ru-RU" sz="4800" b="1" dirty="0" smtClean="0">
              <a:solidFill>
                <a:schemeClr val="accent2">
                  <a:lumMod val="50000"/>
                </a:schemeClr>
              </a:solidFill>
              <a:latin typeface="Academia" panose="020B0604020202020204" pitchFamily="34" charset="0"/>
            </a:endParaRPr>
          </a:p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cademia" panose="020B0604020202020204" pitchFamily="34" charset="0"/>
              </a:rPr>
              <a:t>внимание,</a:t>
            </a:r>
          </a:p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cademia" panose="020B0604020202020204" pitchFamily="34" charset="0"/>
              </a:rPr>
              <a:t> 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Academia" panose="020B0604020202020204" pitchFamily="34" charset="0"/>
              </a:rPr>
              <a:t>отзывчивость</a:t>
            </a: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cademia" panose="020B0604020202020204" pitchFamily="34" charset="0"/>
              </a:rPr>
              <a:t>,</a:t>
            </a:r>
          </a:p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cademia" panose="020B0604020202020204" pitchFamily="34" charset="0"/>
              </a:rPr>
              <a:t> 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Academia" panose="020B0604020202020204" pitchFamily="34" charset="0"/>
              </a:rPr>
              <a:t>верность, </a:t>
            </a:r>
            <a:endParaRPr lang="ru-RU" sz="4800" b="1" dirty="0" smtClean="0">
              <a:solidFill>
                <a:schemeClr val="accent2">
                  <a:lumMod val="50000"/>
                </a:schemeClr>
              </a:solidFill>
              <a:latin typeface="Academia" panose="020B0604020202020204" pitchFamily="34" charset="0"/>
            </a:endParaRPr>
          </a:p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cademia" panose="020B0604020202020204" pitchFamily="34" charset="0"/>
              </a:rPr>
              <a:t>по­мощь </a:t>
            </a:r>
          </a:p>
          <a:p>
            <a:r>
              <a:rPr lang="ru-RU" sz="48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позволяют </a:t>
            </a:r>
            <a:r>
              <a:rPr lang="ru-RU" sz="48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охарактеризовать поня­тия «дружба» и «друг».</a:t>
            </a:r>
          </a:p>
        </p:txBody>
      </p:sp>
    </p:spTree>
    <p:extLst>
      <p:ext uri="{BB962C8B-B14F-4D97-AF65-F5344CB8AC3E}">
        <p14:creationId xmlns:p14="http://schemas.microsoft.com/office/powerpoint/2010/main" val="39455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04" y="-297"/>
            <a:ext cx="12278408" cy="685859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Друг напомнил мне вчера,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Сколько делал мне добра: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Карандаш мне дал однажды,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(Я в тот день забыл пенал),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В стенгазете, чуть не в каждой,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Обо мне упоминал.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Я упал и весь промок -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Он мне высохнуть помог.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Он для милого дружка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Не жалел и пирожка: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Откусить мне дал когда-то,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А теперь представил счёт.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Не влечёт меня, ребята,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cademia" panose="020B0604020202020204" pitchFamily="34" charset="0"/>
              </a:rPr>
              <a:t>Больше к другу не влечёт</a:t>
            </a:r>
            <a:r>
              <a:rPr lang="ru-RU" sz="32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>.</a:t>
            </a:r>
          </a:p>
          <a:p>
            <a:r>
              <a:rPr lang="ru-RU" b="1" dirty="0" smtClean="0">
                <a:latin typeface="Academia" panose="020B0604020202020204" pitchFamily="34" charset="0"/>
              </a:rPr>
              <a:t>Настоящий-ли это друг?</a:t>
            </a:r>
            <a:endParaRPr lang="ru-RU" b="1" dirty="0">
              <a:latin typeface="Academi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04" y="-297"/>
            <a:ext cx="12278408" cy="685859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r>
              <a:rPr lang="ru-RU" b="1" dirty="0">
                <a:latin typeface="Academia" panose="020B0604020202020204" pitchFamily="34" charset="0"/>
              </a:rPr>
              <a:t>А может дружба распасться? А по каким причинам</a:t>
            </a:r>
            <a:r>
              <a:rPr lang="ru-RU" b="1" dirty="0" smtClean="0">
                <a:latin typeface="Academia" panose="020B0604020202020204" pitchFamily="34" charset="0"/>
              </a:rPr>
              <a:t>?</a:t>
            </a:r>
          </a:p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Друг - это тот человек, который тревожится, волнуется, пережива­ет и радуется за своего друга, т. е.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несёт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ответственность за другого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.</a:t>
            </a:r>
          </a:p>
          <a:p>
            <a:r>
              <a:rPr lang="ru-RU" b="1" dirty="0">
                <a:latin typeface="Academia" panose="020B0604020202020204" pitchFamily="34" charset="0"/>
              </a:rPr>
              <a:t>А для чего нужны друзья?</a:t>
            </a:r>
          </a:p>
        </p:txBody>
      </p:sp>
    </p:spTree>
    <p:extLst>
      <p:ext uri="{BB962C8B-B14F-4D97-AF65-F5344CB8AC3E}">
        <p14:creationId xmlns:p14="http://schemas.microsoft.com/office/powerpoint/2010/main" val="203565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04" y="-297"/>
            <a:ext cx="12278408" cy="685859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-297"/>
            <a:ext cx="9144000" cy="6858297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Если есть друзья на свете –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Всё прекрасно, всё цветёт.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Даже самый сильный ветер,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Даже буря не 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согнёт</a:t>
            </a: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.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Мы и в дождь, и в снег и в стужу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Будем весело шагать.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При любой погоде дружим –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Дружбы этой не порвать.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И любой из нас ответит,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Скажут все, кто юн и смел: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Мы с тобой живём на свете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cademia" panose="020B0604020202020204" pitchFamily="34" charset="0"/>
              </a:rPr>
              <a:t>Для хороших славных дел.</a:t>
            </a:r>
          </a:p>
        </p:txBody>
      </p:sp>
    </p:spTree>
    <p:extLst>
      <p:ext uri="{BB962C8B-B14F-4D97-AF65-F5344CB8AC3E}">
        <p14:creationId xmlns:p14="http://schemas.microsoft.com/office/powerpoint/2010/main" val="2290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-30780"/>
            <a:ext cx="9144000" cy="6888780"/>
          </a:xfrm>
        </p:spPr>
        <p:txBody>
          <a:bodyPr/>
          <a:lstStyle/>
          <a:p>
            <a:r>
              <a:rPr lang="ru-RU" b="1" dirty="0" smtClean="0">
                <a:latin typeface="Academia" panose="020B0604020202020204" pitchFamily="34" charset="0"/>
              </a:rPr>
              <a:t>Сейчас с </a:t>
            </a:r>
            <a:r>
              <a:rPr lang="ru-RU" b="1" dirty="0">
                <a:latin typeface="Academia" panose="020B0604020202020204" pitchFamily="34" charset="0"/>
              </a:rPr>
              <a:t>вами попробуем открыть секреты дружбы. </a:t>
            </a:r>
            <a:endParaRPr lang="ru-RU" b="1" dirty="0" smtClean="0">
              <a:latin typeface="Academia" panose="020B0604020202020204" pitchFamily="34" charset="0"/>
            </a:endParaRPr>
          </a:p>
          <a:p>
            <a:r>
              <a:rPr lang="ru-RU" b="1" dirty="0" smtClean="0">
                <a:latin typeface="Academia" panose="020B0604020202020204" pitchFamily="34" charset="0"/>
              </a:rPr>
              <a:t>Поработайте </a:t>
            </a:r>
            <a:r>
              <a:rPr lang="ru-RU" b="1" dirty="0">
                <a:latin typeface="Academia" panose="020B0604020202020204" pitchFamily="34" charset="0"/>
              </a:rPr>
              <a:t>в группах и создайте правила дружбы</a:t>
            </a:r>
            <a:r>
              <a:rPr lang="ru-RU" b="1" dirty="0" smtClean="0">
                <a:latin typeface="Academia" panose="020B0604020202020204" pitchFamily="34" charset="0"/>
              </a:rPr>
              <a:t>.</a:t>
            </a:r>
          </a:p>
          <a:p>
            <a:r>
              <a:rPr lang="ru-RU" b="1" dirty="0" smtClean="0">
                <a:latin typeface="Academia" panose="020B0604020202020204" pitchFamily="34" charset="0"/>
              </a:rPr>
              <a:t>Что </a:t>
            </a:r>
            <a:r>
              <a:rPr lang="ru-RU" b="1" dirty="0">
                <a:latin typeface="Academia" panose="020B0604020202020204" pitchFamily="34" charset="0"/>
              </a:rPr>
              <a:t>же у нас получилось</a:t>
            </a:r>
            <a:r>
              <a:rPr lang="ru-RU" b="1" dirty="0" smtClean="0">
                <a:latin typeface="Academia" panose="020B0604020202020204" pitchFamily="34" charset="0"/>
              </a:rPr>
              <a:t>?</a:t>
            </a:r>
          </a:p>
          <a:p>
            <a:endParaRPr lang="ru-RU" dirty="0"/>
          </a:p>
          <a:p>
            <a:r>
              <a:rPr lang="ru-RU" sz="2800" b="1" dirty="0">
                <a:latin typeface="Academia" panose="020B0604020202020204" pitchFamily="34" charset="0"/>
              </a:rPr>
              <a:t>Уступать</a:t>
            </a:r>
          </a:p>
          <a:p>
            <a:r>
              <a:rPr lang="ru-RU" sz="2800" b="1" dirty="0">
                <a:latin typeface="Academia" panose="020B0604020202020204" pitchFamily="34" charset="0"/>
              </a:rPr>
              <a:t>Не бояться просить прощения, если обидел друга</a:t>
            </a:r>
          </a:p>
          <a:p>
            <a:r>
              <a:rPr lang="ru-RU" sz="2800" b="1" dirty="0">
                <a:latin typeface="Academia" panose="020B0604020202020204" pitchFamily="34" charset="0"/>
              </a:rPr>
              <a:t>Не грубить</a:t>
            </a:r>
          </a:p>
          <a:p>
            <a:r>
              <a:rPr lang="ru-RU" sz="2800" b="1" dirty="0">
                <a:latin typeface="Academia" panose="020B0604020202020204" pitchFamily="34" charset="0"/>
              </a:rPr>
              <a:t>Не злиться</a:t>
            </a:r>
          </a:p>
          <a:p>
            <a:r>
              <a:rPr lang="ru-RU" sz="2800" b="1" dirty="0">
                <a:latin typeface="Academia" panose="020B0604020202020204" pitchFamily="34" charset="0"/>
              </a:rPr>
              <a:t>Не жадничать</a:t>
            </a:r>
          </a:p>
          <a:p>
            <a:r>
              <a:rPr lang="ru-RU" sz="2800" b="1" dirty="0">
                <a:latin typeface="Academia" panose="020B0604020202020204" pitchFamily="34" charset="0"/>
              </a:rPr>
              <a:t>Помогать другу</a:t>
            </a:r>
          </a:p>
          <a:p>
            <a:r>
              <a:rPr lang="ru-RU" sz="2800" b="1" dirty="0">
                <a:latin typeface="Academia" panose="020B0604020202020204" pitchFamily="34" charset="0"/>
              </a:rPr>
              <a:t>Быть честным</a:t>
            </a:r>
          </a:p>
          <a:p>
            <a:r>
              <a:rPr lang="ru-RU" sz="2800" b="1" dirty="0" smtClean="0">
                <a:latin typeface="Academia" panose="020B0604020202020204" pitchFamily="34" charset="0"/>
              </a:rPr>
              <a:t/>
            </a:r>
            <a:br>
              <a:rPr lang="ru-RU" sz="2800" b="1" dirty="0" smtClean="0">
                <a:latin typeface="Academia" panose="020B0604020202020204" pitchFamily="34" charset="0"/>
              </a:rPr>
            </a:br>
            <a:r>
              <a:rPr lang="ru-RU" sz="2800" b="1" dirty="0" smtClean="0">
                <a:latin typeface="Academia" panose="020B0604020202020204" pitchFamily="34" charset="0"/>
              </a:rPr>
              <a:t>Дружбу </a:t>
            </a:r>
            <a:r>
              <a:rPr lang="ru-RU" sz="2800" b="1" dirty="0">
                <a:latin typeface="Academia" panose="020B0604020202020204" pitchFamily="34" charset="0"/>
              </a:rPr>
              <a:t>надо ценить. Ведь не зря говорят: «Нет друга - ищи, а нашел - береги».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5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-30780"/>
            <a:ext cx="9144000" cy="691956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Academia" panose="020B0604020202020204" pitchFamily="34" charset="0"/>
              </a:rPr>
              <a:t>Человек без друзей, что дерево без корней.</a:t>
            </a:r>
          </a:p>
          <a:p>
            <a:r>
              <a:rPr lang="ru-RU" sz="3600" b="1" dirty="0">
                <a:latin typeface="Academia" panose="020B0604020202020204" pitchFamily="34" charset="0"/>
              </a:rPr>
              <a:t>Нет друга - ищи, а нашел - береги.</a:t>
            </a:r>
          </a:p>
          <a:p>
            <a:r>
              <a:rPr lang="ru-RU" sz="3600" b="1" dirty="0">
                <a:solidFill>
                  <a:srgbClr val="0070C0"/>
                </a:solidFill>
                <a:latin typeface="Academia" panose="020B0604020202020204" pitchFamily="34" charset="0"/>
              </a:rPr>
              <a:t>Дружба крепка не лестью, а правдой и честью.</a:t>
            </a: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cademia" panose="020B0604020202020204" pitchFamily="34" charset="0"/>
              </a:rPr>
              <a:t>Дружба как стекло: разобьешь - не сложишь.</a:t>
            </a:r>
          </a:p>
          <a:p>
            <a:r>
              <a:rPr lang="ru-RU" sz="3600" b="1" dirty="0">
                <a:solidFill>
                  <a:srgbClr val="7030A0"/>
                </a:solidFill>
                <a:latin typeface="Academia" panose="020B0604020202020204" pitchFamily="34" charset="0"/>
              </a:rPr>
              <a:t>Друзья познаются в беде.</a:t>
            </a:r>
          </a:p>
          <a:p>
            <a:r>
              <a:rPr lang="ru-RU" sz="3600" b="1" dirty="0">
                <a:latin typeface="Academia" panose="020B0604020202020204" pitchFamily="34" charset="0"/>
              </a:rPr>
              <a:t>Скажи мне кто твой друг, и я скажу, кто ты.</a:t>
            </a:r>
          </a:p>
          <a:p>
            <a:r>
              <a:rPr lang="ru-RU" sz="3600" b="1" dirty="0">
                <a:solidFill>
                  <a:srgbClr val="0070C0"/>
                </a:solidFill>
                <a:latin typeface="Academia" panose="020B0604020202020204" pitchFamily="34" charset="0"/>
              </a:rPr>
              <a:t>Не тот друг, кто на пиру гуляет, а тот, кто в беде помогает.</a:t>
            </a: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cademia" panose="020B0604020202020204" pitchFamily="34" charset="0"/>
              </a:rPr>
              <a:t>Друг спорит, а враг поддакивает.</a:t>
            </a:r>
          </a:p>
          <a:p>
            <a:endParaRPr lang="ru-RU" sz="3600" b="1" dirty="0">
              <a:latin typeface="Academi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65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080655"/>
            <a:ext cx="12191998" cy="52845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Самый прекрасный подарок после мудрости, которым могла бы одарить нас природа, - это дружба</a:t>
            </a:r>
            <a:r>
              <a:rPr lang="ru-RU" b="1" dirty="0" smtClean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.</a:t>
            </a:r>
            <a:br>
              <a:rPr lang="ru-RU" b="1" dirty="0" smtClean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7030A0"/>
                </a:solidFill>
                <a:latin typeface="Academia" panose="020B0604020202020204" pitchFamily="34" charset="0"/>
              </a:rPr>
              <a:t>О дружбе размышляли во все времена</a:t>
            </a:r>
            <a:r>
              <a:rPr lang="ru-RU" dirty="0" smtClean="0">
                <a:solidFill>
                  <a:srgbClr val="7030A0"/>
                </a:solidFill>
                <a:latin typeface="Academia" panose="020B0604020202020204" pitchFamily="34" charset="0"/>
              </a:rPr>
              <a:t>.</a:t>
            </a:r>
            <a:br>
              <a:rPr lang="ru-RU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2700" dirty="0">
                <a:solidFill>
                  <a:srgbClr val="002060"/>
                </a:solidFill>
                <a:latin typeface="Academia" panose="020B0604020202020204" pitchFamily="34" charset="0"/>
              </a:rPr>
              <a:t>О ней письменно и устно излагали свои мысли и поэты, и писатели, и уче­ные, и философы, и крестьяне, и дворяне. Например, фи­лософ Сократ говорил так: «Никакое общение между людьми невозможно без дружбы». Люди сложили о дружбе много пословиц и поговорок.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Academia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effectLst/>
                <a:latin typeface="Academia" panose="020B060402020202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 - Тема нашего </a:t>
            </a:r>
            <a:r>
              <a:rPr lang="ru-RU" b="1" dirty="0" smtClean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классного часа: </a:t>
            </a:r>
            <a:br>
              <a:rPr lang="ru-RU" b="1" dirty="0" smtClean="0">
                <a:solidFill>
                  <a:srgbClr val="00206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solidFill>
                  <a:srgbClr val="7030A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“Дружба </a:t>
            </a:r>
            <a:br>
              <a:rPr lang="ru-RU" sz="8000" b="1" dirty="0" smtClean="0">
                <a:solidFill>
                  <a:srgbClr val="7030A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solidFill>
                  <a:srgbClr val="7030A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дороже </a:t>
            </a:r>
            <a:r>
              <a:rPr lang="ru-RU" sz="8000" b="1" dirty="0">
                <a:solidFill>
                  <a:srgbClr val="7030A0"/>
                </a:solidFill>
                <a:latin typeface="Academia" panose="020B0604020202020204" pitchFamily="34" charset="0"/>
                <a:cs typeface="Times New Roman" panose="02020603050405020304" pitchFamily="18" charset="0"/>
              </a:rPr>
              <a:t>богатства”.</a:t>
            </a:r>
            <a:r>
              <a:rPr lang="ru-RU" sz="8000" b="1" dirty="0" smtClean="0">
                <a:solidFill>
                  <a:srgbClr val="7030A0"/>
                </a:solidFill>
                <a:effectLst/>
                <a:latin typeface="Academia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ru-RU" sz="8000" b="1" dirty="0" smtClean="0">
                <a:solidFill>
                  <a:srgbClr val="7030A0"/>
                </a:solidFill>
                <a:effectLst/>
                <a:latin typeface="Academia" panose="020B0604020202020204" pitchFamily="34" charset="0"/>
                <a:cs typeface="Times New Roman" panose="02020603050405020304" pitchFamily="18" charset="0"/>
              </a:rPr>
            </a:br>
            <a:endParaRPr lang="ru-RU" sz="8000" b="1" dirty="0">
              <a:solidFill>
                <a:srgbClr val="7030A0"/>
              </a:solidFill>
              <a:latin typeface="Academia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51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7236" y="0"/>
            <a:ext cx="1227923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88" y="1"/>
            <a:ext cx="6673933" cy="68580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cademia" panose="020B0604020202020204" pitchFamily="34" charset="0"/>
              </a:rPr>
              <a:t>- Представьте себе весы. На одной чаше – дружба, а на другой – богатство. Какая чаша перевесит? Что важнее</a:t>
            </a:r>
            <a:r>
              <a:rPr lang="ru-RU" sz="2400" dirty="0" smtClean="0">
                <a:latin typeface="Academia" panose="020B0604020202020204" pitchFamily="34" charset="0"/>
              </a:rPr>
              <a:t>? </a:t>
            </a:r>
            <a:br>
              <a:rPr lang="ru-RU" sz="2400" dirty="0" smtClean="0">
                <a:latin typeface="Academia" panose="020B0604020202020204" pitchFamily="34" charset="0"/>
              </a:rPr>
            </a:br>
            <a:r>
              <a:rPr lang="ru-RU" sz="2400" dirty="0">
                <a:latin typeface="Academia" panose="020B0604020202020204" pitchFamily="34" charset="0"/>
              </a:rPr>
              <a:t/>
            </a:r>
            <a:br>
              <a:rPr lang="ru-RU" sz="2400" dirty="0">
                <a:latin typeface="Academia" panose="020B0604020202020204" pitchFamily="34" charset="0"/>
              </a:rPr>
            </a:br>
            <a:r>
              <a:rPr lang="ru-RU" sz="2400" dirty="0" smtClean="0">
                <a:latin typeface="Academia" panose="020B0604020202020204" pitchFamily="34" charset="0"/>
              </a:rPr>
              <a:t/>
            </a:r>
            <a:br>
              <a:rPr lang="ru-RU" sz="2400" dirty="0" smtClean="0">
                <a:latin typeface="Academia" panose="020B0604020202020204" pitchFamily="34" charset="0"/>
              </a:rPr>
            </a:br>
            <a:r>
              <a:rPr lang="ru-RU" sz="2400" dirty="0">
                <a:latin typeface="Academia" panose="020B0604020202020204" pitchFamily="34" charset="0"/>
              </a:rPr>
              <a:t/>
            </a:r>
            <a:br>
              <a:rPr lang="ru-RU" sz="2400" dirty="0">
                <a:latin typeface="Academia" panose="020B0604020202020204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cademia" panose="020B0604020202020204" pitchFamily="34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Academia" panose="020B0604020202020204" pitchFamily="34" charset="0"/>
              </a:rPr>
              <a:t>Конечно, дружба перевесит чашу весов, потому что деньги рано или поздно закончатся, а дружба остается навсегда.</a:t>
            </a:r>
            <a:br>
              <a:rPr lang="ru-RU" dirty="0">
                <a:solidFill>
                  <a:srgbClr val="002060"/>
                </a:solidFill>
                <a:latin typeface="Academia" panose="020B0604020202020204" pitchFamily="34" charset="0"/>
              </a:rPr>
            </a:br>
            <a:endParaRPr lang="ru-RU" dirty="0">
              <a:solidFill>
                <a:srgbClr val="002060"/>
              </a:solidFill>
              <a:latin typeface="Academia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940" y="1389222"/>
            <a:ext cx="5013216" cy="534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1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03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555179"/>
          </a:xfrm>
        </p:spPr>
        <p:txBody>
          <a:bodyPr/>
          <a:lstStyle/>
          <a:p>
            <a:r>
              <a:rPr lang="ru-RU" dirty="0" smtClean="0"/>
              <a:t> </a:t>
            </a:r>
            <a:r>
              <a:rPr lang="ru-RU" sz="2400" dirty="0" smtClean="0">
                <a:latin typeface="Academia" panose="020B0604020202020204" pitchFamily="34" charset="0"/>
              </a:rPr>
              <a:t>Что же такое дружба?</a:t>
            </a:r>
            <a:br>
              <a:rPr lang="ru-RU" sz="2400" dirty="0" smtClean="0">
                <a:latin typeface="Academia" panose="020B0604020202020204" pitchFamily="34" charset="0"/>
              </a:rPr>
            </a:br>
            <a:r>
              <a:rPr lang="ru-RU" dirty="0" smtClean="0">
                <a:latin typeface="Academia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cademia" panose="020B0604020202020204" pitchFamily="34" charset="0"/>
              </a:rPr>
              <a:t>Дружба –общности интересов, взаимное доверие.</a:t>
            </a:r>
            <a:br>
              <a:rPr lang="ru-RU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cademia" panose="020B0604020202020204" pitchFamily="34" charset="0"/>
              </a:rPr>
              <a:t> В словаре </a:t>
            </a:r>
            <a:r>
              <a:rPr lang="ru-RU" dirty="0" err="1" smtClean="0">
                <a:solidFill>
                  <a:srgbClr val="002060"/>
                </a:solidFill>
                <a:latin typeface="Academia" panose="020B0604020202020204" pitchFamily="34" charset="0"/>
              </a:rPr>
              <a:t>В.Даля</a:t>
            </a:r>
            <a:r>
              <a:rPr lang="ru-RU" dirty="0" smtClean="0">
                <a:solidFill>
                  <a:srgbClr val="002060"/>
                </a:solidFill>
                <a:latin typeface="Academia" panose="020B0604020202020204" pitchFamily="34" charset="0"/>
              </a:rPr>
              <a:t> дружба – это «бескорыстная стойкая приязнь».</a:t>
            </a:r>
            <a:br>
              <a:rPr lang="ru-RU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endParaRPr lang="ru-RU" dirty="0">
              <a:solidFill>
                <a:srgbClr val="002060"/>
              </a:solidFill>
              <a:latin typeface="Academi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"/>
            <a:ext cx="10989623" cy="675706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</a:rPr>
              <a:t>«Дружба – главное чудо всегда,</a:t>
            </a:r>
            <a:r>
              <a:rPr lang="ru-RU" dirty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</a:rPr>
              <a:t>Сто открытий для всех нас таящее</a:t>
            </a:r>
            <a:r>
              <a:rPr lang="ru-RU" dirty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</a:rPr>
              <a:t>И любая беда - не беда,</a:t>
            </a:r>
            <a:r>
              <a:rPr lang="ru-RU" dirty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cademia" panose="020B0604020202020204" pitchFamily="34" charset="0"/>
              </a:rPr>
              <a:t>Если рядом – друзья настоящие!»</a:t>
            </a:r>
            <a:r>
              <a:rPr lang="ru-RU" dirty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Academia" panose="020B0604020202020204" pitchFamily="34" charset="0"/>
              </a:rPr>
            </a:br>
            <a:endParaRPr lang="ru-RU" dirty="0">
              <a:solidFill>
                <a:srgbClr val="002060"/>
              </a:solidFill>
              <a:latin typeface="Academi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6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360"/>
            <a:ext cx="12192000" cy="68773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9360"/>
            <a:ext cx="10515600" cy="687735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cademia" panose="020B0604020202020204" pitchFamily="34" charset="0"/>
              </a:rPr>
              <a:t>Послушайте мысли вслух Л. Измайлова в стихотворении </a:t>
            </a:r>
            <a:r>
              <a:rPr lang="ru-RU" sz="2800" b="1" dirty="0" smtClean="0">
                <a:latin typeface="Academia" panose="020B0604020202020204" pitchFamily="34" charset="0"/>
              </a:rPr>
              <a:t/>
            </a:r>
            <a:br>
              <a:rPr lang="ru-RU" sz="2800" b="1" dirty="0" smtClean="0">
                <a:latin typeface="Academia" panose="020B0604020202020204" pitchFamily="34" charset="0"/>
              </a:rPr>
            </a:br>
            <a:r>
              <a:rPr lang="ru-RU" sz="2800" b="1" dirty="0" smtClean="0">
                <a:latin typeface="Academia" panose="020B0604020202020204" pitchFamily="34" charset="0"/>
              </a:rPr>
              <a:t>«</a:t>
            </a:r>
            <a:r>
              <a:rPr lang="ru-RU" sz="2800" b="1" dirty="0">
                <a:latin typeface="Academia" panose="020B0604020202020204" pitchFamily="34" charset="0"/>
              </a:rPr>
              <a:t>Монолог о дружбе</a:t>
            </a:r>
            <a:r>
              <a:rPr lang="ru-RU" sz="2800" b="1" dirty="0" smtClean="0">
                <a:latin typeface="Academia" panose="020B0604020202020204" pitchFamily="34" charset="0"/>
              </a:rPr>
              <a:t>»:</a:t>
            </a:r>
            <a:br>
              <a:rPr lang="ru-RU" sz="2800" b="1" dirty="0" smtClean="0">
                <a:latin typeface="Academia" panose="020B0604020202020204" pitchFamily="34" charset="0"/>
              </a:rPr>
            </a:br>
            <a:r>
              <a:rPr lang="ru-RU" sz="2800" b="1" dirty="0" smtClean="0">
                <a:latin typeface="Academia" panose="020B0604020202020204" pitchFamily="34" charset="0"/>
              </a:rPr>
              <a:t/>
            </a:r>
            <a:br>
              <a:rPr lang="ru-RU" sz="2800" b="1" dirty="0" smtClean="0"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Что такое дружба? Каждый знает?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Может быть, и спрашивать смешно?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Слово «дружба» что обозначает?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Может быть, поход вдвоём в кино,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>Может быть, хороший пас в футболе,</a:t>
            </a:r>
            <a:b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>Может </a:t>
            </a: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быть, подсказку у доски,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Может быть, защиту в драке школьной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Или просто средство от тоски?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endParaRPr lang="ru-RU" sz="4000" b="1" dirty="0">
              <a:solidFill>
                <a:srgbClr val="002060"/>
              </a:solidFill>
              <a:latin typeface="Academi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6884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524000" y="106878"/>
            <a:ext cx="9144000" cy="675112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Ну, а может быть, молчанье в классе,</a:t>
            </a:r>
            <a:b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Если друг плохое совершит?</a:t>
            </a:r>
            <a:b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Скажем, Коля стены разукрасил,</a:t>
            </a:r>
            <a:b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Михаил всё видел, но молчит.</a:t>
            </a:r>
            <a:b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Разве это дружба, если кто-то</a:t>
            </a:r>
            <a:b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Дроби дома не хотел решать:</a:t>
            </a:r>
            <a:b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Заниматься не было охоты,</a:t>
            </a:r>
            <a:b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А дружок даёт ему списать…</a:t>
            </a:r>
            <a:b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Ну, а может, дружба - это если</a:t>
            </a:r>
            <a:b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Друг приятно говорит всегда,</a:t>
            </a:r>
            <a:b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Речь свою пересыпая лестью,</a:t>
            </a:r>
            <a:b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И не скажет резкость никогда</a:t>
            </a:r>
            <a: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>?</a:t>
            </a:r>
          </a:p>
          <a:p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4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24000" y="415636"/>
            <a:ext cx="9144000" cy="644236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latin typeface="Academia" panose="020B0604020202020204" pitchFamily="34" charset="0"/>
              </a:rPr>
              <a:t>Согласны ли </a:t>
            </a:r>
            <a:r>
              <a:rPr lang="ru-RU" b="1" dirty="0" smtClean="0">
                <a:latin typeface="Academia" panose="020B0604020202020204" pitchFamily="34" charset="0"/>
              </a:rPr>
              <a:t>вы </a:t>
            </a:r>
            <a:r>
              <a:rPr lang="ru-RU" b="1" dirty="0">
                <a:latin typeface="Academia" panose="020B0604020202020204" pitchFamily="34" charset="0"/>
              </a:rPr>
              <a:t>с такой трактовкой дружбы</a:t>
            </a:r>
            <a:r>
              <a:rPr lang="ru-RU" b="1" dirty="0" smtClean="0">
                <a:latin typeface="Academia" panose="020B0604020202020204" pitchFamily="34" charset="0"/>
              </a:rPr>
              <a:t>?</a:t>
            </a:r>
          </a:p>
          <a:p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Что такое дружба, каждый знает?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Может быть, и спрашивать смешно?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Ну а всё же, что обозначает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Это слово? Значит что оно?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Дружба — это если друг твой болен</a:t>
            </a:r>
            <a: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И не может в школу приходить, —</a:t>
            </a:r>
            <a: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Навещать его по доброй воле,</a:t>
            </a:r>
            <a: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Школьные уроки приносить,</a:t>
            </a:r>
            <a: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Терпеливо объяснять заданья,</a:t>
            </a:r>
            <a: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7030A0"/>
                </a:solidFill>
                <a:latin typeface="Academia" panose="020B0604020202020204" pitchFamily="34" charset="0"/>
              </a:rPr>
              <a:t>На себя взять часть его забот.</a:t>
            </a:r>
            <a: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Отдавать ему своё вниманье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Дни, недели, месяц или год...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endParaRPr lang="ru-RU" sz="4000" b="1" dirty="0">
              <a:solidFill>
                <a:srgbClr val="002060"/>
              </a:solidFill>
              <a:latin typeface="Academi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4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24000" y="593766"/>
            <a:ext cx="9144000" cy="626423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cademia" panose="020B0604020202020204" pitchFamily="34" charset="0"/>
              </a:rPr>
              <a:t>Если друг твой что-то, к сожаленью.</a:t>
            </a: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70C0"/>
                </a:solidFill>
                <a:latin typeface="Academia" panose="020B0604020202020204" pitchFamily="34" charset="0"/>
              </a:rPr>
              <a:t>Плохо сделал или же сказал,</a:t>
            </a: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70C0"/>
                </a:solidFill>
                <a:latin typeface="Academia" panose="020B0604020202020204" pitchFamily="34" charset="0"/>
              </a:rPr>
              <a:t>Надо честно, прямо, без сомненья</a:t>
            </a: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70C0"/>
                </a:solidFill>
                <a:latin typeface="Academia" panose="020B0604020202020204" pitchFamily="34" charset="0"/>
              </a:rPr>
              <a:t>Правду высказать ему в глаза.</a:t>
            </a: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Может быть, понять он всё не сможет,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Может быть, обидится он вдруг.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Всё равно сказать ты правду должен,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cademia" panose="020B0604020202020204" pitchFamily="34" charset="0"/>
              </a:rPr>
              <a:t>Ведь на то и нужен лучший друг.</a:t>
            </a:r>
            <a: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70C0"/>
                </a:solidFill>
                <a:latin typeface="Academia" panose="020B0604020202020204" pitchFamily="34" charset="0"/>
              </a:rPr>
              <a:t>Дружба в радости и дружба в горе.</a:t>
            </a: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</a:br>
            <a:r>
              <a:rPr lang="ru-RU" sz="4000" b="1" dirty="0">
                <a:solidFill>
                  <a:srgbClr val="0070C0"/>
                </a:solidFill>
                <a:latin typeface="Academia" panose="020B0604020202020204" pitchFamily="34" charset="0"/>
              </a:rPr>
              <a:t>Друг последнее всегда отдаст.</a:t>
            </a:r>
            <a: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Academia" panose="020B0604020202020204" pitchFamily="34" charset="0"/>
              </a:rPr>
            </a:br>
            <a:endParaRPr lang="ru-RU" sz="4000" b="1" dirty="0">
              <a:solidFill>
                <a:srgbClr val="0070C0"/>
              </a:solidFill>
              <a:latin typeface="Academi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71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323</Words>
  <Application>Microsoft Office PowerPoint</Application>
  <PresentationFormat>Широкоэкранный</PresentationFormat>
  <Paragraphs>53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Academia</vt:lpstr>
      <vt:lpstr>Arial</vt:lpstr>
      <vt:lpstr>Calibri</vt:lpstr>
      <vt:lpstr>Calibri Light</vt:lpstr>
      <vt:lpstr>Times New Roman</vt:lpstr>
      <vt:lpstr>Тема Office</vt:lpstr>
      <vt:lpstr>Кто верит в дружбу горячо,  Кто рядом чувствует плечо,  Тот никогда не упадёт,  В любой беде не пропадёт,  А если и споткнётся вдруг,  То встать ему поможет друг!  Всегда в беде надёжный друг  Ему протянет руку. </vt:lpstr>
      <vt:lpstr>Самый прекрасный подарок после мудрости, которым могла бы одарить нас природа, - это дружба. О дружбе размышляли во все времена. О ней письменно и устно излагали свои мысли и поэты, и писатели, и уче­ные, и философы, и крестьяне, и дворяне. Например, фи­лософ Сократ говорил так: «Никакое общение между людьми невозможно без дружбы». Люди сложили о дружбе много пословиц и поговорок.  - Тема нашего классного часа:  “Дружба  дороже богатства”. </vt:lpstr>
      <vt:lpstr>- Представьте себе весы. На одной чаше – дружба, а на другой – богатство. Какая чаша перевесит? Что важнее?     - Конечно, дружба перевесит чашу весов, потому что деньги рано или поздно закончатся, а дружба остается навсегда. </vt:lpstr>
      <vt:lpstr> Что же такое дружба?  Дружба –общности интересов, взаимное доверие.  В словаре В.Даля дружба – это «бескорыстная стойкая приязнь».  </vt:lpstr>
      <vt:lpstr>«Дружба – главное чудо всегда, Сто открытий для всех нас таящее И любая беда - не беда, Если рядом – друзья настоящие!» </vt:lpstr>
      <vt:lpstr>Послушайте мысли вслух Л. Измайлова в стихотворении  «Монолог о дружбе»:  Что такое дружба? Каждый знает? Может быть, и спрашивать смешно? Слово «дружба» что обозначает? Может быть, поход вдвоём в кино, Может быть, хороший пас в футболе, Может быть, подсказку у доски, Может быть, защиту в драке школьной Или просто средство от тоски?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Кто верит в дружбу горячо,  Кто рядом чувствует плечо,  Тот никогда не упадёт,  В любой беде не пропадёт,  А если и споткнётся вдруг,  То встать ему поможет друг!  Всегда в беде надёжный друг  Ему протянет руку. </dc:title>
  <dc:creator>Заикина Ю.П.</dc:creator>
  <cp:lastModifiedBy>Заикина Ю.П.</cp:lastModifiedBy>
  <cp:revision>7</cp:revision>
  <dcterms:created xsi:type="dcterms:W3CDTF">2019-09-26T16:30:06Z</dcterms:created>
  <dcterms:modified xsi:type="dcterms:W3CDTF">2019-09-26T17:29:55Z</dcterms:modified>
</cp:coreProperties>
</file>