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42238-D44D-4A82-82F8-F575758AF103}" type="datetimeFigureOut">
              <a:rPr lang="ru-RU" smtClean="0"/>
              <a:t>17.10.20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8DA50-8EA4-408A-8E7A-4F921021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8DA50-8EA4-408A-8E7A-4F921021B2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8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520E1-A45F-449D-AC5A-3E6058DDC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BB2C76-D35E-48DC-86B3-7C349CA87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F7E62F-7B3A-45A5-8DE9-C64BE684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AC25-16B2-42A0-BCDC-D616A6A987B5}" type="datetimeFigureOut">
              <a:rPr lang="ru-RU" smtClean="0"/>
              <a:t>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E5E6AF-4840-410B-A87E-D5AC5E606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6E4DA4-0A88-455E-80A6-00A4A3DC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725C-EF3F-4EBA-AC17-14E8FEFE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2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258A8-8407-4316-AA3D-D1410C2B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373369-42F5-465C-8591-9A0B46CA7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6B568-9E8C-4372-873F-A80A4700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AC25-16B2-42A0-BCDC-D616A6A987B5}" type="datetimeFigureOut">
              <a:rPr lang="ru-RU" smtClean="0"/>
              <a:t>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CBF16-A148-4B3C-B541-EEB47404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DD3F7-0CFC-4A1E-B8C4-6D057957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725C-EF3F-4EBA-AC17-14E8FEFE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7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18FCEC-774F-4BB2-822E-28AE45200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196532-5D39-440C-9383-88FA6E786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3A917-B3BF-42DC-BD3D-64321CB7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AC25-16B2-42A0-BCDC-D616A6A987B5}" type="datetimeFigureOut">
              <a:rPr lang="ru-RU" smtClean="0"/>
              <a:t>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594CF-1093-4B82-8FB9-C7EE0734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89C70-C84A-4AEF-9B9B-029259FB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725C-EF3F-4EBA-AC17-14E8FEFE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3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BC5A7-D4CE-403E-A03E-8B12D439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A55A92-1A34-4D14-A25C-DBE45FF4B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DD224-3BDD-4026-BA5C-FB2C79F6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AC25-16B2-42A0-BCDC-D616A6A987B5}" type="datetimeFigureOut">
              <a:rPr lang="ru-RU" smtClean="0"/>
              <a:t>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D009E-66AC-4C36-A8F7-B8B8973B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A3A60-1CD5-4A72-A556-18F99B6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725C-EF3F-4EBA-AC17-14E8FEFE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3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23D02-C91A-42D8-8FC8-B2DE6F4C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CAF68-0C3E-48F5-8C3D-CB2EBE6A6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5603D-488F-468C-9FA3-4BEF17FD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AC25-16B2-42A0-BCDC-D616A6A987B5}" type="datetimeFigureOut">
              <a:rPr lang="ru-RU" smtClean="0"/>
              <a:t>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4AE08A-EFD9-4D39-AE48-CE32B3AF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F172C6-5C3E-42B6-920A-0368063D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725C-EF3F-4EBA-AC17-14E8FEFE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9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3D610-ECCF-413A-ADF3-9DCE2CF3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6EF77-BEA8-4965-9393-4D400B942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3DD3F3-4804-4BB4-86CC-C6B98DAA5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536375-5E6B-4BB5-A80D-1BBD9E276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AC25-16B2-42A0-BCDC-D616A6A987B5}" type="datetimeFigureOut">
              <a:rPr lang="ru-RU" smtClean="0"/>
              <a:t>17.10.20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9E5B-6532-432F-8C11-4ECFB501D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7AB114-D2A0-4E1D-92BA-8BCDEB5A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725C-EF3F-4EBA-AC17-14E8FEFE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4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772FE-F2FE-4845-AF48-93EC26AE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B026D1-D2FB-4144-8BF7-2023325B6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76672A-6505-40D0-A695-CEB83631E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11F8E8-C73E-4DFB-A8F4-8A13DB637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9A0647-CEFE-4CFF-8C94-CECE0E872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5CD6A7-BDF9-47BC-ABA6-B876DC0C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AC25-16B2-42A0-BCDC-D616A6A987B5}" type="datetimeFigureOut">
              <a:rPr lang="ru-RU" smtClean="0"/>
              <a:t>17.10.20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1B8DF2-F691-49DA-AEAB-B8B8AB48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966ACB-B6D6-423E-A198-7C0EC128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725C-EF3F-4EBA-AC17-14E8FEFE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7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45350-3E04-4D4F-A397-49A15FE5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08E5FC-BDC0-4D0E-B603-2F5B2B16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AC25-16B2-42A0-BCDC-D616A6A987B5}" type="datetimeFigureOut">
              <a:rPr lang="ru-RU" smtClean="0"/>
              <a:t>17.10.20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46603D-352E-41D8-BCB3-039AE385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D16B05-511A-4712-8346-4E52C596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725C-EF3F-4EBA-AC17-14E8FEFE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133584-9DE4-40A7-BF9F-BCDF9530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AC25-16B2-42A0-BCDC-D616A6A987B5}" type="datetimeFigureOut">
              <a:rPr lang="ru-RU" smtClean="0"/>
              <a:t>17.10.20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DE0AD3-216D-4065-91EB-416EA292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DB2162-E715-4988-980D-EBAF18F7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725C-EF3F-4EBA-AC17-14E8FEFE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0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95ACB-E3B4-4ED5-B7B4-8A5BF5E1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46B955-C0FC-4E59-8453-07602A44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1B090C-56B1-4537-9A6B-64889B487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289377-52CC-400F-B42D-22E6B557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AC25-16B2-42A0-BCDC-D616A6A987B5}" type="datetimeFigureOut">
              <a:rPr lang="ru-RU" smtClean="0"/>
              <a:t>17.10.20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DE5AF4-E89D-4A47-B73B-A048C498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4838A0-C6B2-4AC3-8D87-4B3E06F1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725C-EF3F-4EBA-AC17-14E8FEFE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8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DE045-9B4E-403C-9CF4-914A8D21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3386AF-93CD-418B-854E-5918D5C9E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E77AF2-5C0B-4E2F-8E54-24FC011D4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48944D-08BD-4A73-B1CD-1C7954D4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AC25-16B2-42A0-BCDC-D616A6A987B5}" type="datetimeFigureOut">
              <a:rPr lang="ru-RU" smtClean="0"/>
              <a:t>17.10.20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395FCA-1C87-4F44-845F-D3D94A72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699496-E85D-4F93-8D6A-D8757975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2725C-EF3F-4EBA-AC17-14E8FEFE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5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E3A7B-EB30-4405-B6C2-42972B86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C2D4EB-C595-40A3-8721-5E99E282F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221621-5F26-4EC6-AC03-B718287AF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8AC25-16B2-42A0-BCDC-D616A6A987B5}" type="datetimeFigureOut">
              <a:rPr lang="ru-RU" smtClean="0"/>
              <a:t>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8192D6-9040-4B1C-BF89-1673E827D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C0B19-4B14-43D9-9EBA-BDFEEC0C3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2725C-EF3F-4EBA-AC17-14E8FEFE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2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wallpapersafari.com/5/76/JL1Ft7.jpg">
            <a:extLst>
              <a:ext uri="{FF2B5EF4-FFF2-40B4-BE49-F238E27FC236}">
                <a16:creationId xmlns:a16="http://schemas.microsoft.com/office/drawing/2014/main" id="{10FBFB70-0E23-4CE9-BBB4-320E4F2EE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9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A09087-471B-48D5-828F-006460199F30}"/>
              </a:ext>
            </a:extLst>
          </p:cNvPr>
          <p:cNvSpPr/>
          <p:nvPr/>
        </p:nvSpPr>
        <p:spPr>
          <a:xfrm>
            <a:off x="1987421" y="690465"/>
            <a:ext cx="929609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222222"/>
                </a:solidFill>
                <a:latin typeface="Dikovina" panose="04000500000000000000" pitchFamily="82" charset="0"/>
              </a:rPr>
              <a:t>« Мамины помощники»</a:t>
            </a:r>
            <a:br>
              <a:rPr lang="ru-RU" sz="9600" dirty="0">
                <a:solidFill>
                  <a:srgbClr val="222222"/>
                </a:solidFill>
                <a:latin typeface="Dikovina" panose="04000500000000000000" pitchFamily="82" charset="0"/>
              </a:rPr>
            </a:br>
            <a:r>
              <a:rPr lang="ru-RU" sz="2800" dirty="0">
                <a:solidFill>
                  <a:srgbClr val="222222"/>
                </a:solidFill>
                <a:latin typeface="Dikovina" panose="04000500000000000000" pitchFamily="82" charset="0"/>
              </a:rPr>
              <a:t>подготовила воспитатель: </a:t>
            </a:r>
            <a:r>
              <a:rPr lang="ru-RU" sz="2800" dirty="0" err="1">
                <a:solidFill>
                  <a:srgbClr val="222222"/>
                </a:solidFill>
                <a:latin typeface="Dikovina" panose="04000500000000000000" pitchFamily="82" charset="0"/>
              </a:rPr>
              <a:t>Заговеньева</a:t>
            </a:r>
            <a:r>
              <a:rPr lang="ru-RU" sz="2800" dirty="0">
                <a:solidFill>
                  <a:srgbClr val="222222"/>
                </a:solidFill>
                <a:latin typeface="Dikovina" panose="04000500000000000000" pitchFamily="82" charset="0"/>
              </a:rPr>
              <a:t> Светлана Васильевна</a:t>
            </a:r>
            <a:br>
              <a:rPr lang="ru-RU" sz="2800" dirty="0">
                <a:latin typeface="Dikovina" panose="04000500000000000000" pitchFamily="82" charset="0"/>
              </a:rPr>
            </a:br>
            <a:endParaRPr lang="ru-RU" sz="2800" dirty="0">
              <a:latin typeface="Dikovina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3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5/76/JL1Ft7.jpg">
            <a:extLst>
              <a:ext uri="{FF2B5EF4-FFF2-40B4-BE49-F238E27FC236}">
                <a16:creationId xmlns:a16="http://schemas.microsoft.com/office/drawing/2014/main" id="{BE668464-4A48-4C1A-95EE-F1C228BF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AED8DA-2CDD-4A46-AD00-76E82D3DB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81" y="159798"/>
            <a:ext cx="4903802" cy="6538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F866D3-EB8D-4F38-BA97-98659EC2E6AD}"/>
              </a:ext>
            </a:extLst>
          </p:cNvPr>
          <p:cNvSpPr/>
          <p:nvPr/>
        </p:nvSpPr>
        <p:spPr>
          <a:xfrm>
            <a:off x="115411" y="417250"/>
            <a:ext cx="9028590" cy="386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Старалась для мамочки я целый день.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Помочь милой маме мне вовсе не лень.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Я вымою пол, переглажу бельё -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Я многое сделать могу для неё!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Жду мамочку я в чистоте и тепле,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И ужин для мамы стоит на столе.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С работы приходит добра и нежна,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Улыбку и радость мне дарит она.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Нет маминых ласковых рук горячей,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А голос у мамы, как звонкий ручей.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Я крепко-</a:t>
            </a:r>
            <a:r>
              <a:rPr lang="ru-RU" sz="2000" dirty="0" err="1">
                <a:solidFill>
                  <a:srgbClr val="222222"/>
                </a:solidFill>
                <a:latin typeface="Dikovina" panose="04000500000000000000" pitchFamily="82" charset="0"/>
              </a:rPr>
              <a:t>прекрепко</a:t>
            </a: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 её обниму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И маму свою не отдам никому!</a:t>
            </a:r>
            <a:endParaRPr lang="ru-RU" sz="2000" dirty="0">
              <a:latin typeface="Dikovina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7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wallpapersafari.com/5/76/JL1Ft7.jpg">
            <a:extLst>
              <a:ext uri="{FF2B5EF4-FFF2-40B4-BE49-F238E27FC236}">
                <a16:creationId xmlns:a16="http://schemas.microsoft.com/office/drawing/2014/main" id="{10FBFB70-0E23-4CE9-BBB4-320E4F2EE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9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55EDDC-0C5A-4FE8-B8BD-4BA05B334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5" y="142042"/>
            <a:ext cx="4930436" cy="6573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A09087-471B-48D5-828F-006460199F30}"/>
              </a:ext>
            </a:extLst>
          </p:cNvPr>
          <p:cNvSpPr/>
          <p:nvPr/>
        </p:nvSpPr>
        <p:spPr>
          <a:xfrm>
            <a:off x="6178857" y="523783"/>
            <a:ext cx="51046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22222"/>
                </a:solidFill>
                <a:latin typeface="Dikovina" panose="04000500000000000000" pitchFamily="82" charset="0"/>
              </a:rPr>
              <a:t>Аня маме помогала,</a:t>
            </a:r>
            <a:br>
              <a:rPr lang="ru-RU" sz="2800" dirty="0">
                <a:latin typeface="Dikovina" panose="04000500000000000000" pitchFamily="82" charset="0"/>
              </a:rPr>
            </a:br>
            <a:r>
              <a:rPr lang="ru-RU" sz="2800" dirty="0">
                <a:solidFill>
                  <a:srgbClr val="222222"/>
                </a:solidFill>
                <a:latin typeface="Dikovina" panose="04000500000000000000" pitchFamily="82" charset="0"/>
              </a:rPr>
              <a:t>Посыпала стол мукой,</a:t>
            </a:r>
            <a:br>
              <a:rPr lang="ru-RU" sz="2800" dirty="0">
                <a:latin typeface="Dikovina" panose="04000500000000000000" pitchFamily="82" charset="0"/>
              </a:rPr>
            </a:br>
            <a:r>
              <a:rPr lang="ru-RU" sz="2800" dirty="0">
                <a:solidFill>
                  <a:srgbClr val="222222"/>
                </a:solidFill>
                <a:latin typeface="Dikovina" panose="04000500000000000000" pitchFamily="82" charset="0"/>
              </a:rPr>
              <a:t>Скалкой тесто раскатала </a:t>
            </a:r>
            <a:br>
              <a:rPr lang="ru-RU" sz="2800" dirty="0">
                <a:latin typeface="Dikovina" panose="04000500000000000000" pitchFamily="82" charset="0"/>
              </a:rPr>
            </a:br>
            <a:r>
              <a:rPr lang="ru-RU" sz="2800" dirty="0">
                <a:solidFill>
                  <a:srgbClr val="222222"/>
                </a:solidFill>
                <a:latin typeface="Dikovina" panose="04000500000000000000" pitchFamily="82" charset="0"/>
              </a:rPr>
              <a:t>И похлопала рукой,</a:t>
            </a:r>
            <a:br>
              <a:rPr lang="ru-RU" sz="2800" dirty="0">
                <a:latin typeface="Dikovina" panose="04000500000000000000" pitchFamily="82" charset="0"/>
              </a:rPr>
            </a:br>
            <a:endParaRPr lang="ru-RU" sz="2800" dirty="0">
              <a:latin typeface="Dikovina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5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5/76/JL1Ft7.jpg">
            <a:extLst>
              <a:ext uri="{FF2B5EF4-FFF2-40B4-BE49-F238E27FC236}">
                <a16:creationId xmlns:a16="http://schemas.microsoft.com/office/drawing/2014/main" id="{BE668464-4A48-4C1A-95EE-F1C228BF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54C70B-BD11-4971-802C-20EC9F40E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2" y="110971"/>
            <a:ext cx="4977044" cy="663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6F5410-0AC8-40AE-ADE3-E5FFA71C01E4}"/>
              </a:ext>
            </a:extLst>
          </p:cNvPr>
          <p:cNvSpPr/>
          <p:nvPr/>
        </p:nvSpPr>
        <p:spPr>
          <a:xfrm>
            <a:off x="5983550" y="566678"/>
            <a:ext cx="60279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74747"/>
                </a:solidFill>
                <a:latin typeface="Dikovina" panose="04000500000000000000" pitchFamily="82" charset="0"/>
              </a:rPr>
              <a:t>Починить он может, братцы,</a:t>
            </a:r>
            <a:br>
              <a:rPr lang="ru-RU" sz="2400" b="1" dirty="0">
                <a:latin typeface="Dikovina" panose="04000500000000000000" pitchFamily="82" charset="0"/>
              </a:rPr>
            </a:br>
            <a:r>
              <a:rPr lang="ru-RU" sz="2400" b="1" dirty="0">
                <a:solidFill>
                  <a:srgbClr val="474747"/>
                </a:solidFill>
                <a:latin typeface="Dikovina" panose="04000500000000000000" pitchFamily="82" charset="0"/>
              </a:rPr>
              <a:t>Всё, что может поломаться.</a:t>
            </a:r>
            <a:br>
              <a:rPr lang="ru-RU" sz="2400" b="1" dirty="0">
                <a:latin typeface="Dikovina" panose="04000500000000000000" pitchFamily="82" charset="0"/>
              </a:rPr>
            </a:br>
            <a:r>
              <a:rPr lang="ru-RU" sz="2400" b="1" dirty="0">
                <a:solidFill>
                  <a:srgbClr val="474747"/>
                </a:solidFill>
                <a:latin typeface="Dikovina" panose="04000500000000000000" pitchFamily="82" charset="0"/>
              </a:rPr>
              <a:t>Для вещей он – Айболит.</a:t>
            </a:r>
            <a:br>
              <a:rPr lang="ru-RU" sz="2400" b="1" dirty="0">
                <a:latin typeface="Dikovina" panose="04000500000000000000" pitchFamily="82" charset="0"/>
              </a:rPr>
            </a:br>
            <a:r>
              <a:rPr lang="ru-RU" sz="2400" b="1" dirty="0">
                <a:solidFill>
                  <a:srgbClr val="474747"/>
                </a:solidFill>
                <a:latin typeface="Dikovina" panose="04000500000000000000" pitchFamily="82" charset="0"/>
              </a:rPr>
              <a:t>Если в доме пол скрипит,</a:t>
            </a:r>
            <a:br>
              <a:rPr lang="ru-RU" sz="2400" b="1" dirty="0">
                <a:latin typeface="Dikovina" panose="04000500000000000000" pitchFamily="82" charset="0"/>
              </a:rPr>
            </a:br>
            <a:r>
              <a:rPr lang="ru-RU" sz="2400" b="1" dirty="0">
                <a:solidFill>
                  <a:srgbClr val="474747"/>
                </a:solidFill>
                <a:latin typeface="Dikovina" panose="04000500000000000000" pitchFamily="82" charset="0"/>
              </a:rPr>
              <a:t>Кран течет, не светит люстра,</a:t>
            </a:r>
            <a:br>
              <a:rPr lang="ru-RU" sz="2400" b="1" dirty="0">
                <a:latin typeface="Dikovina" panose="04000500000000000000" pitchFamily="82" charset="0"/>
              </a:rPr>
            </a:br>
            <a:r>
              <a:rPr lang="ru-RU" sz="2400" b="1" dirty="0">
                <a:solidFill>
                  <a:srgbClr val="474747"/>
                </a:solidFill>
                <a:latin typeface="Dikovina" panose="04000500000000000000" pitchFamily="82" charset="0"/>
              </a:rPr>
              <a:t>С этим живо разберется,</a:t>
            </a:r>
            <a:br>
              <a:rPr lang="ru-RU" sz="2400" b="1" dirty="0">
                <a:latin typeface="Dikovina" panose="04000500000000000000" pitchFamily="82" charset="0"/>
              </a:rPr>
            </a:br>
            <a:r>
              <a:rPr lang="ru-RU" sz="2400" b="1" dirty="0">
                <a:solidFill>
                  <a:srgbClr val="474747"/>
                </a:solidFill>
                <a:latin typeface="Dikovina" panose="04000500000000000000" pitchFamily="82" charset="0"/>
              </a:rPr>
              <a:t>Был бы нужный инструмент,</a:t>
            </a:r>
            <a:br>
              <a:rPr lang="ru-RU" sz="2400" b="1" dirty="0">
                <a:latin typeface="Dikovina" panose="04000500000000000000" pitchFamily="82" charset="0"/>
              </a:rPr>
            </a:br>
            <a:r>
              <a:rPr lang="ru-RU" sz="2400" b="1" dirty="0">
                <a:solidFill>
                  <a:srgbClr val="474747"/>
                </a:solidFill>
                <a:latin typeface="Dikovina" panose="04000500000000000000" pitchFamily="82" charset="0"/>
              </a:rPr>
              <a:t>Всё исправит он в момент.</a:t>
            </a:r>
            <a:br>
              <a:rPr lang="ru-RU" sz="2400" b="1" dirty="0">
                <a:latin typeface="Dikovina" panose="04000500000000000000" pitchFamily="82" charset="0"/>
              </a:rPr>
            </a:br>
            <a:r>
              <a:rPr lang="ru-RU" sz="2400" b="1" dirty="0">
                <a:solidFill>
                  <a:srgbClr val="474747"/>
                </a:solidFill>
                <a:latin typeface="Dikovina" panose="04000500000000000000" pitchFamily="82" charset="0"/>
              </a:rPr>
              <a:t>Все ремесла и науки</a:t>
            </a:r>
            <a:br>
              <a:rPr lang="ru-RU" sz="2400" b="1" dirty="0">
                <a:latin typeface="Dikovina" panose="04000500000000000000" pitchFamily="82" charset="0"/>
              </a:rPr>
            </a:br>
            <a:r>
              <a:rPr lang="ru-RU" sz="2400" b="1" dirty="0">
                <a:solidFill>
                  <a:srgbClr val="474747"/>
                </a:solidFill>
                <a:latin typeface="Dikovina" panose="04000500000000000000" pitchFamily="82" charset="0"/>
              </a:rPr>
              <a:t>Знают, Гриша, мастер на все руки.</a:t>
            </a:r>
          </a:p>
          <a:p>
            <a:r>
              <a:rPr lang="ru-RU" sz="2400" b="1" dirty="0">
                <a:solidFill>
                  <a:srgbClr val="474747"/>
                </a:solidFill>
                <a:latin typeface="Dikovina" panose="04000500000000000000" pitchFamily="82" charset="0"/>
              </a:rPr>
              <a:t>А для мамы дорогой,</a:t>
            </a:r>
            <a:br>
              <a:rPr lang="ru-RU" sz="2400" b="1" dirty="0">
                <a:solidFill>
                  <a:srgbClr val="474747"/>
                </a:solidFill>
                <a:latin typeface="Dikovina" panose="04000500000000000000" pitchFamily="82" charset="0"/>
              </a:rPr>
            </a:br>
            <a:r>
              <a:rPr lang="ru-RU" sz="2400" b="1" dirty="0">
                <a:solidFill>
                  <a:srgbClr val="474747"/>
                </a:solidFill>
                <a:latin typeface="Dikovina" panose="04000500000000000000" pitchFamily="82" charset="0"/>
              </a:rPr>
              <a:t>Такой помощник золотой.</a:t>
            </a:r>
            <a:endParaRPr lang="ru-RU" sz="2400" b="1" dirty="0">
              <a:latin typeface="Dikovina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5/76/JL1Ft7.jpg">
            <a:extLst>
              <a:ext uri="{FF2B5EF4-FFF2-40B4-BE49-F238E27FC236}">
                <a16:creationId xmlns:a16="http://schemas.microsoft.com/office/drawing/2014/main" id="{BE668464-4A48-4C1A-95EE-F1C228BF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0807AC-3444-4053-8602-A585184D56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r="7039"/>
          <a:stretch/>
        </p:blipFill>
        <p:spPr>
          <a:xfrm>
            <a:off x="133165" y="213064"/>
            <a:ext cx="7315201" cy="6431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4C3ACB-AF6E-46F0-A45C-5B5B85AC7C3A}"/>
              </a:ext>
            </a:extLst>
          </p:cNvPr>
          <p:cNvSpPr/>
          <p:nvPr/>
        </p:nvSpPr>
        <p:spPr>
          <a:xfrm>
            <a:off x="7581532" y="550416"/>
            <a:ext cx="4477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2222"/>
                </a:solidFill>
                <a:latin typeface="Dikovina" panose="04000500000000000000" pitchFamily="82" charset="0"/>
              </a:rPr>
              <a:t>Я помощник хоть куда!</a:t>
            </a:r>
            <a:br>
              <a:rPr lang="ru-RU" sz="2000" b="1" dirty="0">
                <a:latin typeface="Dikovina" panose="04000500000000000000" pitchFamily="82" charset="0"/>
              </a:rPr>
            </a:br>
            <a:r>
              <a:rPr lang="ru-RU" sz="2000" b="1" dirty="0">
                <a:solidFill>
                  <a:srgbClr val="222222"/>
                </a:solidFill>
                <a:latin typeface="Dikovina" panose="04000500000000000000" pitchFamily="82" charset="0"/>
              </a:rPr>
              <a:t>Где посуда, где вода?</a:t>
            </a:r>
            <a:br>
              <a:rPr lang="ru-RU" sz="2000" b="1" dirty="0">
                <a:latin typeface="Dikovina" panose="04000500000000000000" pitchFamily="82" charset="0"/>
              </a:rPr>
            </a:br>
            <a:r>
              <a:rPr lang="ru-RU" sz="2000" b="1" dirty="0">
                <a:solidFill>
                  <a:srgbClr val="222222"/>
                </a:solidFill>
                <a:latin typeface="Dikovina" panose="04000500000000000000" pitchFamily="82" charset="0"/>
              </a:rPr>
              <a:t>Вымыл всё! </a:t>
            </a:r>
            <a:br>
              <a:rPr lang="ru-RU" sz="2000" b="1" dirty="0">
                <a:solidFill>
                  <a:srgbClr val="222222"/>
                </a:solidFill>
                <a:latin typeface="Dikovina" panose="04000500000000000000" pitchFamily="82" charset="0"/>
              </a:rPr>
            </a:br>
            <a:r>
              <a:rPr lang="ru-RU" sz="2000" b="1" dirty="0">
                <a:solidFill>
                  <a:srgbClr val="222222"/>
                </a:solidFill>
                <a:latin typeface="Dikovina" panose="04000500000000000000" pitchFamily="82" charset="0"/>
              </a:rPr>
              <a:t>Но неизвестно,</a:t>
            </a:r>
            <a:br>
              <a:rPr lang="ru-RU" sz="2000" b="1" dirty="0">
                <a:latin typeface="Dikovina" panose="04000500000000000000" pitchFamily="82" charset="0"/>
              </a:rPr>
            </a:br>
            <a:r>
              <a:rPr lang="ru-RU" sz="2000" b="1" dirty="0">
                <a:solidFill>
                  <a:srgbClr val="222222"/>
                </a:solidFill>
                <a:latin typeface="Dikovina" panose="04000500000000000000" pitchFamily="82" charset="0"/>
              </a:rPr>
              <a:t>Где на мне сухое место.</a:t>
            </a:r>
            <a:endParaRPr lang="ru-RU" sz="2000" b="1" dirty="0">
              <a:latin typeface="Dikovina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5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5/76/JL1Ft7.jpg">
            <a:extLst>
              <a:ext uri="{FF2B5EF4-FFF2-40B4-BE49-F238E27FC236}">
                <a16:creationId xmlns:a16="http://schemas.microsoft.com/office/drawing/2014/main" id="{BE668464-4A48-4C1A-95EE-F1C228BF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5E3333-B174-4E2E-BBF0-FAE0C2277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49" y="106532"/>
            <a:ext cx="4983702" cy="6644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E30E02-9D23-4F0C-8C86-CDABFED05BB1}"/>
              </a:ext>
            </a:extLst>
          </p:cNvPr>
          <p:cNvSpPr/>
          <p:nvPr/>
        </p:nvSpPr>
        <p:spPr>
          <a:xfrm>
            <a:off x="701336" y="381740"/>
            <a:ext cx="8442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С каждым днем расту быстрей,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Удивляю маму!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Скоро самый верх дверей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Я в прыжке достану!</a:t>
            </a:r>
            <a:br>
              <a:rPr lang="ru-RU" sz="2000" dirty="0">
                <a:latin typeface="Dikovina" panose="04000500000000000000" pitchFamily="82" charset="0"/>
              </a:rPr>
            </a:b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Сядь, мамуля, посиди,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Ты и так устала!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Телевизор погляди,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Отдыхаешь мало.</a:t>
            </a:r>
            <a:br>
              <a:rPr lang="ru-RU" sz="2000" dirty="0">
                <a:latin typeface="Dikovina" panose="04000500000000000000" pitchFamily="82" charset="0"/>
              </a:rPr>
            </a:b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Буду сильным и большим,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Для семьи - подмога!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Шепчет мама: не спеши,</a:t>
            </a:r>
            <a:b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Подрасти немного.</a:t>
            </a:r>
            <a:endParaRPr lang="ru-RU" sz="2000" dirty="0">
              <a:latin typeface="Dikovina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1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5/76/JL1Ft7.jpg">
            <a:extLst>
              <a:ext uri="{FF2B5EF4-FFF2-40B4-BE49-F238E27FC236}">
                <a16:creationId xmlns:a16="http://schemas.microsoft.com/office/drawing/2014/main" id="{BE668464-4A48-4C1A-95EE-F1C228BF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39044A-DE70-4A5B-8E0D-878A8253B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89" y="164237"/>
            <a:ext cx="4897145" cy="6529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6C3A9B-5A08-4100-8C12-83C90C94EDE1}"/>
              </a:ext>
            </a:extLst>
          </p:cNvPr>
          <p:cNvSpPr/>
          <p:nvPr/>
        </p:nvSpPr>
        <p:spPr>
          <a:xfrm>
            <a:off x="763480" y="164237"/>
            <a:ext cx="83805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Что за блеск у нас в квартире ?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Может феи приходили ?</a:t>
            </a:r>
            <a:br>
              <a:rPr lang="ru-RU" sz="2000" dirty="0">
                <a:latin typeface="Dikovina" panose="04000500000000000000" pitchFamily="82" charset="0"/>
              </a:rPr>
            </a:b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Нет игрушек на полу.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Паутинки нет в углу.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Чист у кошки туалет.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Ни тарелки грязной нет.</a:t>
            </a:r>
            <a:br>
              <a:rPr lang="ru-RU" sz="2000" dirty="0">
                <a:latin typeface="Dikovina" panose="04000500000000000000" pitchFamily="82" charset="0"/>
              </a:rPr>
            </a:b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Сложены на полки вещи.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На местах отвертки , клещи.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Книжки выстроились в ряд ,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Словно бравый полк солдат.</a:t>
            </a:r>
            <a:br>
              <a:rPr lang="ru-RU" sz="2000" dirty="0">
                <a:latin typeface="Dikovina" panose="04000500000000000000" pitchFamily="82" charset="0"/>
              </a:rPr>
            </a:b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Теплый ужин на плите ,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А приборы на столе.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В вазе свежие цветочки.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-" Что за феи ?"...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- " Твои дочки !</a:t>
            </a:r>
            <a:br>
              <a:rPr lang="ru-RU" sz="2000" dirty="0">
                <a:latin typeface="Dikovina" panose="04000500000000000000" pitchFamily="82" charset="0"/>
              </a:rPr>
            </a:b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Пусть у мамочки родной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Будет нынче выходной !"</a:t>
            </a:r>
            <a:endParaRPr lang="ru-RU" sz="2000" dirty="0">
              <a:latin typeface="Dikovina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4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5/76/JL1Ft7.jpg">
            <a:extLst>
              <a:ext uri="{FF2B5EF4-FFF2-40B4-BE49-F238E27FC236}">
                <a16:creationId xmlns:a16="http://schemas.microsoft.com/office/drawing/2014/main" id="{BE668464-4A48-4C1A-95EE-F1C228BF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E27E3E-3410-4E8B-A5A5-09088FE98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6" y="230818"/>
            <a:ext cx="4677422" cy="6236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1DB08C-A0FF-4B16-A2C0-243B0411269E}"/>
              </a:ext>
            </a:extLst>
          </p:cNvPr>
          <p:cNvSpPr/>
          <p:nvPr/>
        </p:nvSpPr>
        <p:spPr>
          <a:xfrm>
            <a:off x="5965793" y="603682"/>
            <a:ext cx="54065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Dikovina" panose="04000500000000000000" pitchFamily="82" charset="0"/>
              </a:rPr>
              <a:t>Я уже совсем большая,</a:t>
            </a:r>
            <a:br>
              <a:rPr lang="ru-RU" sz="2400" dirty="0">
                <a:latin typeface="Dikovina" panose="04000500000000000000" pitchFamily="82" charset="0"/>
              </a:rPr>
            </a:br>
            <a:r>
              <a:rPr lang="ru-RU" sz="2400" dirty="0">
                <a:solidFill>
                  <a:srgbClr val="222222"/>
                </a:solidFill>
                <a:latin typeface="Dikovina" panose="04000500000000000000" pitchFamily="82" charset="0"/>
              </a:rPr>
              <a:t>В детской комнате сама я</a:t>
            </a:r>
            <a:br>
              <a:rPr lang="ru-RU" sz="2400" dirty="0">
                <a:latin typeface="Dikovina" panose="04000500000000000000" pitchFamily="82" charset="0"/>
              </a:rPr>
            </a:br>
            <a:r>
              <a:rPr lang="ru-RU" sz="2400" dirty="0">
                <a:solidFill>
                  <a:srgbClr val="222222"/>
                </a:solidFill>
                <a:latin typeface="Dikovina" panose="04000500000000000000" pitchFamily="82" charset="0"/>
              </a:rPr>
              <a:t>Приберусь и пыль сотру,</a:t>
            </a:r>
            <a:br>
              <a:rPr lang="ru-RU" sz="2400" dirty="0">
                <a:latin typeface="Dikovina" panose="04000500000000000000" pitchFamily="82" charset="0"/>
              </a:rPr>
            </a:br>
            <a:r>
              <a:rPr lang="ru-RU" sz="2400" dirty="0">
                <a:solidFill>
                  <a:srgbClr val="222222"/>
                </a:solidFill>
                <a:latin typeface="Dikovina" panose="04000500000000000000" pitchFamily="82" charset="0"/>
              </a:rPr>
              <a:t>И не буду звать сестру.</a:t>
            </a:r>
            <a:br>
              <a:rPr lang="ru-RU" sz="2400" dirty="0">
                <a:latin typeface="Dikovina" panose="04000500000000000000" pitchFamily="82" charset="0"/>
              </a:rPr>
            </a:br>
            <a:br>
              <a:rPr lang="ru-RU" sz="2400" dirty="0">
                <a:latin typeface="Dikovina" panose="04000500000000000000" pitchFamily="82" charset="0"/>
              </a:rPr>
            </a:br>
            <a:r>
              <a:rPr lang="ru-RU" sz="2400" dirty="0">
                <a:solidFill>
                  <a:srgbClr val="222222"/>
                </a:solidFill>
                <a:latin typeface="Dikovina" panose="04000500000000000000" pitchFamily="82" charset="0"/>
              </a:rPr>
              <a:t>После, мамочку целуя,</a:t>
            </a:r>
            <a:br>
              <a:rPr lang="ru-RU" sz="2400" dirty="0">
                <a:latin typeface="Dikovina" panose="04000500000000000000" pitchFamily="82" charset="0"/>
              </a:rPr>
            </a:br>
            <a:r>
              <a:rPr lang="ru-RU" sz="2400" dirty="0">
                <a:solidFill>
                  <a:srgbClr val="222222"/>
                </a:solidFill>
                <a:latin typeface="Dikovina" panose="04000500000000000000" pitchFamily="82" charset="0"/>
              </a:rPr>
              <a:t>Я скажу: - Тебя люблю я!</a:t>
            </a:r>
            <a:br>
              <a:rPr lang="ru-RU" sz="2400" dirty="0">
                <a:latin typeface="Dikovina" panose="04000500000000000000" pitchFamily="82" charset="0"/>
              </a:rPr>
            </a:br>
            <a:r>
              <a:rPr lang="ru-RU" sz="2400" dirty="0">
                <a:solidFill>
                  <a:srgbClr val="222222"/>
                </a:solidFill>
                <a:latin typeface="Dikovina" panose="04000500000000000000" pitchFamily="82" charset="0"/>
              </a:rPr>
              <a:t>Прошепчу на ушко прямо:</a:t>
            </a:r>
            <a:br>
              <a:rPr lang="ru-RU" sz="2400" dirty="0">
                <a:latin typeface="Dikovina" panose="04000500000000000000" pitchFamily="82" charset="0"/>
              </a:rPr>
            </a:br>
            <a:r>
              <a:rPr lang="ru-RU" sz="2400" dirty="0">
                <a:solidFill>
                  <a:srgbClr val="222222"/>
                </a:solidFill>
                <a:latin typeface="Dikovina" panose="04000500000000000000" pitchFamily="82" charset="0"/>
              </a:rPr>
              <a:t>- Подержи на ручках, мама!</a:t>
            </a:r>
            <a:endParaRPr lang="ru-RU" sz="2400" dirty="0">
              <a:latin typeface="Dikovina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6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5/76/JL1Ft7.jpg">
            <a:extLst>
              <a:ext uri="{FF2B5EF4-FFF2-40B4-BE49-F238E27FC236}">
                <a16:creationId xmlns:a16="http://schemas.microsoft.com/office/drawing/2014/main" id="{BE668464-4A48-4C1A-95EE-F1C228BF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1391B-CC23-422B-966C-941924B0A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7" y="102710"/>
            <a:ext cx="4989435" cy="6652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3B15CE-33B4-4F37-AF6A-FC829E03F82B}"/>
              </a:ext>
            </a:extLst>
          </p:cNvPr>
          <p:cNvSpPr/>
          <p:nvPr/>
        </p:nvSpPr>
        <p:spPr>
          <a:xfrm>
            <a:off x="5832628" y="568172"/>
            <a:ext cx="55751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Dikovina" panose="04000500000000000000" pitchFamily="82" charset="0"/>
              </a:rPr>
              <a:t>Как мама я! Не устаю.</a:t>
            </a:r>
            <a:br>
              <a:rPr lang="ru-RU" sz="2400" dirty="0">
                <a:latin typeface="Dikovina" panose="04000500000000000000" pitchFamily="82" charset="0"/>
              </a:rPr>
            </a:br>
            <a:r>
              <a:rPr lang="ru-RU" sz="2400" dirty="0">
                <a:solidFill>
                  <a:srgbClr val="222222"/>
                </a:solidFill>
                <a:latin typeface="Dikovina" panose="04000500000000000000" pitchFamily="82" charset="0"/>
              </a:rPr>
              <a:t>Я утром раненько встаю.</a:t>
            </a:r>
            <a:br>
              <a:rPr lang="ru-RU" sz="2400" dirty="0">
                <a:latin typeface="Dikovina" panose="04000500000000000000" pitchFamily="82" charset="0"/>
              </a:rPr>
            </a:br>
            <a:br>
              <a:rPr lang="ru-RU" sz="2400" dirty="0">
                <a:latin typeface="Dikovina" panose="04000500000000000000" pitchFamily="82" charset="0"/>
              </a:rPr>
            </a:br>
            <a:r>
              <a:rPr lang="ru-RU" sz="2400" dirty="0">
                <a:solidFill>
                  <a:srgbClr val="222222"/>
                </a:solidFill>
                <a:latin typeface="Dikovina" panose="04000500000000000000" pitchFamily="82" charset="0"/>
              </a:rPr>
              <a:t>Работы много мне кругом:</a:t>
            </a:r>
            <a:br>
              <a:rPr lang="ru-RU" sz="2400" dirty="0">
                <a:latin typeface="Dikovina" panose="04000500000000000000" pitchFamily="82" charset="0"/>
              </a:rPr>
            </a:br>
            <a:r>
              <a:rPr lang="ru-RU" sz="2400" dirty="0">
                <a:solidFill>
                  <a:srgbClr val="222222"/>
                </a:solidFill>
                <a:latin typeface="Dikovina" panose="04000500000000000000" pitchFamily="82" charset="0"/>
              </a:rPr>
              <a:t>Вначале - прибираю дом.</a:t>
            </a:r>
            <a:br>
              <a:rPr lang="ru-RU" sz="2400" dirty="0">
                <a:latin typeface="Dikovina" panose="04000500000000000000" pitchFamily="82" charset="0"/>
              </a:rPr>
            </a:br>
            <a:br>
              <a:rPr lang="ru-RU" sz="2400" dirty="0">
                <a:latin typeface="Dikovina" panose="04000500000000000000" pitchFamily="82" charset="0"/>
              </a:rPr>
            </a:br>
            <a:r>
              <a:rPr lang="ru-RU" sz="2400" dirty="0">
                <a:solidFill>
                  <a:srgbClr val="222222"/>
                </a:solidFill>
                <a:latin typeface="Dikovina" panose="04000500000000000000" pitchFamily="82" charset="0"/>
              </a:rPr>
              <a:t>Не соня я и не лентяйка.</a:t>
            </a:r>
            <a:br>
              <a:rPr lang="ru-RU" sz="2400" dirty="0">
                <a:latin typeface="Dikovina" panose="04000500000000000000" pitchFamily="82" charset="0"/>
              </a:rPr>
            </a:br>
            <a:r>
              <a:rPr lang="ru-RU" sz="2400" dirty="0">
                <a:solidFill>
                  <a:srgbClr val="222222"/>
                </a:solidFill>
                <a:latin typeface="Dikovina" panose="04000500000000000000" pitchFamily="82" charset="0"/>
              </a:rPr>
              <a:t>Я в доме главная, хозяйка!</a:t>
            </a:r>
            <a:endParaRPr lang="ru-RU" sz="2400" dirty="0">
              <a:latin typeface="Dikovina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1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wallpapersafari.com/5/76/JL1Ft7.jpg">
            <a:extLst>
              <a:ext uri="{FF2B5EF4-FFF2-40B4-BE49-F238E27FC236}">
                <a16:creationId xmlns:a16="http://schemas.microsoft.com/office/drawing/2014/main" id="{BE668464-4A48-4C1A-95EE-F1C228BF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D69574-D8A0-4B43-85D4-EFD6A8940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7" y="488271"/>
            <a:ext cx="7179076" cy="5384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B5CC2F-F26E-471F-AD06-85E229D70EB3}"/>
              </a:ext>
            </a:extLst>
          </p:cNvPr>
          <p:cNvSpPr/>
          <p:nvPr/>
        </p:nvSpPr>
        <p:spPr>
          <a:xfrm>
            <a:off x="7785717" y="488270"/>
            <a:ext cx="42701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Я сегодня не ленилась,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Я сегодня вся в делах: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Стопку чашек перемыла,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Пол на кухне подмела.</a:t>
            </a:r>
            <a:br>
              <a:rPr lang="ru-RU" sz="2000" dirty="0">
                <a:latin typeface="Dikovina" panose="04000500000000000000" pitchFamily="82" charset="0"/>
              </a:rPr>
            </a:b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Часик просто посидела,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Книжки в полки убрала.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С папой поболтать хотела,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Но причины не нашла.</a:t>
            </a:r>
            <a:br>
              <a:rPr lang="ru-RU" sz="2000" dirty="0">
                <a:latin typeface="Dikovina" panose="04000500000000000000" pitchFamily="82" charset="0"/>
              </a:rPr>
            </a:b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Вот теперь я понимаю,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Что такое «чистый» быт.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Как же это трудно маме</a:t>
            </a:r>
            <a:br>
              <a:rPr lang="ru-RU" sz="2000" dirty="0">
                <a:latin typeface="Dikovina" panose="04000500000000000000" pitchFamily="82" charset="0"/>
              </a:rPr>
            </a:br>
            <a:r>
              <a:rPr lang="ru-RU" sz="2000" dirty="0">
                <a:solidFill>
                  <a:srgbClr val="222222"/>
                </a:solidFill>
                <a:latin typeface="Dikovina" panose="04000500000000000000" pitchFamily="82" charset="0"/>
              </a:rPr>
              <a:t>В нашем доме мамой быть!</a:t>
            </a:r>
            <a:endParaRPr lang="ru-RU" sz="2000" dirty="0">
              <a:latin typeface="Dikovina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50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579</Words>
  <Application>Microsoft Office PowerPoint</Application>
  <PresentationFormat>Широкоэкранный</PresentationFormat>
  <Paragraphs>12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Dikovina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Зпаговеньева</dc:creator>
  <cp:lastModifiedBy>vovcheezy</cp:lastModifiedBy>
  <cp:revision>10</cp:revision>
  <dcterms:created xsi:type="dcterms:W3CDTF">2018-11-18T03:29:44Z</dcterms:created>
  <dcterms:modified xsi:type="dcterms:W3CDTF">2020-10-17T03:59:49Z</dcterms:modified>
</cp:coreProperties>
</file>