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59" r:id="rId6"/>
    <p:sldId id="260" r:id="rId7"/>
    <p:sldId id="261" r:id="rId8"/>
    <p:sldId id="263" r:id="rId9"/>
    <p:sldId id="264" r:id="rId10"/>
    <p:sldId id="265" r:id="rId11"/>
    <p:sldId id="266" r:id="rId12"/>
    <p:sldId id="268" r:id="rId13"/>
    <p:sldId id="269" r:id="rId14"/>
    <p:sldId id="270" r:id="rId15"/>
    <p:sldId id="271" r:id="rId16"/>
    <p:sldId id="272" r:id="rId17"/>
    <p:sldId id="273" r:id="rId18"/>
    <p:sldId id="275" r:id="rId19"/>
    <p:sldId id="276" r:id="rId20"/>
    <p:sldId id="277"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4" name="AutoShape 2" descr="Шаблон презентации &quot;Мы вместе: с логотипом Pedsovet.su&quot; - Школа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Шаблон презентации &quot;Мы вместе: с логотипом Pedsovet.su&quot; - Школа ..."/>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Шаблон презентации &quot;Мы вместе: с логотипом Pedsovet.su&quot; - Школа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Шаблон презентации &quot;Мы вместе: с логотипом Pedsovet.su&quot; - Школа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Шаблон презентации &quot;Мы вместе: с логотипом Pedsovet.su&quot; - Школа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2" descr="Шаблон презентации &quot;Мы вместе: с логотипом Pedsovet.su&quot; - Школа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7" name="Picture 13"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35097"/>
            <a:ext cx="8512497" cy="63761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19872" y="4260320"/>
            <a:ext cx="3600400" cy="1754326"/>
          </a:xfrm>
          <a:prstGeom prst="rect">
            <a:avLst/>
          </a:prstGeom>
          <a:noFill/>
        </p:spPr>
        <p:txBody>
          <a:bodyPr wrap="square" rtlCol="0">
            <a:spAutoFit/>
          </a:bodyPr>
          <a:lstStyle/>
          <a:p>
            <a:r>
              <a:rPr lang="ru-RU" i="1" dirty="0" smtClean="0"/>
              <a:t>Презентацию подготовила</a:t>
            </a:r>
          </a:p>
          <a:p>
            <a:r>
              <a:rPr lang="ru-RU" i="1" dirty="0" smtClean="0"/>
              <a:t>Щербакова Татьяна Евгеньевна</a:t>
            </a:r>
          </a:p>
          <a:p>
            <a:r>
              <a:rPr lang="ru-RU" i="1" dirty="0"/>
              <a:t>у</a:t>
            </a:r>
            <a:r>
              <a:rPr lang="ru-RU" i="1" dirty="0" smtClean="0"/>
              <a:t>читель начальных классов</a:t>
            </a:r>
          </a:p>
          <a:p>
            <a:r>
              <a:rPr lang="ru-RU" i="1" dirty="0" smtClean="0"/>
              <a:t>МБОУ «Кармановская средняя школа»                           август 2020г</a:t>
            </a:r>
            <a:endParaRPr lang="ru-RU" i="1" dirty="0"/>
          </a:p>
        </p:txBody>
      </p:sp>
      <p:sp>
        <p:nvSpPr>
          <p:cNvPr id="2" name="TextBox 1"/>
          <p:cNvSpPr txBox="1"/>
          <p:nvPr/>
        </p:nvSpPr>
        <p:spPr>
          <a:xfrm>
            <a:off x="1907704" y="692696"/>
            <a:ext cx="5760640" cy="2308324"/>
          </a:xfrm>
          <a:prstGeom prst="rect">
            <a:avLst/>
          </a:prstGeom>
          <a:noFill/>
        </p:spPr>
        <p:txBody>
          <a:bodyPr wrap="square" rtlCol="0">
            <a:spAutoFit/>
          </a:bodyPr>
          <a:lstStyle/>
          <a:p>
            <a:r>
              <a:rPr lang="ru-RU" b="1" i="1" dirty="0" smtClean="0">
                <a:solidFill>
                  <a:srgbClr val="FF0000"/>
                </a:solidFill>
              </a:rPr>
              <a:t>                               </a:t>
            </a:r>
          </a:p>
          <a:p>
            <a:endParaRPr lang="ru-RU" b="1" i="1" dirty="0">
              <a:solidFill>
                <a:srgbClr val="FF0000"/>
              </a:solidFill>
            </a:endParaRPr>
          </a:p>
          <a:p>
            <a:r>
              <a:rPr lang="ru-RU" b="1" i="1" dirty="0" smtClean="0">
                <a:solidFill>
                  <a:srgbClr val="FF0000"/>
                </a:solidFill>
              </a:rPr>
              <a:t>                                 </a:t>
            </a:r>
            <a:r>
              <a:rPr lang="ru-RU" sz="3600" b="1" i="1" dirty="0" smtClean="0">
                <a:solidFill>
                  <a:srgbClr val="FF0000"/>
                </a:solidFill>
              </a:rPr>
              <a:t>Формы </a:t>
            </a:r>
            <a:r>
              <a:rPr lang="ru-RU" sz="3600" b="1" i="1" dirty="0">
                <a:solidFill>
                  <a:srgbClr val="FF0000"/>
                </a:solidFill>
              </a:rPr>
              <a:t>и методы                   </a:t>
            </a:r>
            <a:endParaRPr lang="ru-RU" sz="3600" b="1" i="1" dirty="0" smtClean="0">
              <a:solidFill>
                <a:srgbClr val="FF0000"/>
              </a:solidFill>
            </a:endParaRPr>
          </a:p>
          <a:p>
            <a:r>
              <a:rPr lang="ru-RU" sz="3600" b="1" i="1" dirty="0">
                <a:solidFill>
                  <a:srgbClr val="FF0000"/>
                </a:solidFill>
              </a:rPr>
              <a:t> </a:t>
            </a:r>
            <a:r>
              <a:rPr lang="ru-RU" sz="3600" b="1" i="1" dirty="0" smtClean="0">
                <a:solidFill>
                  <a:srgbClr val="FF0000"/>
                </a:solidFill>
              </a:rPr>
              <a:t>             групповой работы </a:t>
            </a:r>
            <a:endParaRPr lang="ru-RU" sz="3600" b="1" i="1" dirty="0">
              <a:solidFill>
                <a:srgbClr val="FF0000"/>
              </a:solidFill>
            </a:endParaRPr>
          </a:p>
          <a:p>
            <a:r>
              <a:rPr lang="ru-RU" sz="3600" b="1" i="1" dirty="0">
                <a:solidFill>
                  <a:srgbClr val="FF0000"/>
                </a:solidFill>
              </a:rPr>
              <a:t>              </a:t>
            </a:r>
            <a:r>
              <a:rPr lang="ru-RU" sz="3600" b="1" i="1" dirty="0" smtClean="0">
                <a:solidFill>
                  <a:srgbClr val="FF0000"/>
                </a:solidFill>
              </a:rPr>
              <a:t>         с </a:t>
            </a:r>
            <a:r>
              <a:rPr lang="ru-RU" sz="3600" b="1" i="1" dirty="0">
                <a:solidFill>
                  <a:srgbClr val="FF0000"/>
                </a:solidFill>
              </a:rPr>
              <a:t>учащимися.  </a:t>
            </a:r>
            <a:endParaRPr lang="ru-RU" sz="3600" b="1" i="1" dirty="0">
              <a:solidFill>
                <a:srgbClr val="FF0000"/>
              </a:solidFill>
            </a:endParaRPr>
          </a:p>
        </p:txBody>
      </p:sp>
      <p:pic>
        <p:nvPicPr>
          <p:cNvPr id="1027" name="Picture 3" descr="C:\Users\user\Desktop\фото\Screenshot_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40" y="1655884"/>
            <a:ext cx="2555128" cy="289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76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2810"/>
            <a:ext cx="8640959" cy="647237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фото\Screenshot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908720"/>
            <a:ext cx="4124325"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1196752"/>
            <a:ext cx="3312368" cy="2308324"/>
          </a:xfrm>
          <a:prstGeom prst="rect">
            <a:avLst/>
          </a:prstGeom>
          <a:noFill/>
        </p:spPr>
        <p:txBody>
          <a:bodyPr wrap="square" rtlCol="0">
            <a:spAutoFit/>
          </a:bodyPr>
          <a:lstStyle/>
          <a:p>
            <a:r>
              <a:rPr lang="ru-RU" dirty="0" smtClean="0"/>
              <a:t> </a:t>
            </a:r>
            <a:r>
              <a:rPr lang="ru-RU" dirty="0"/>
              <a:t>Групповая дискуссия. Способ организации совместной деятельности учеников под руководством учителя с целью решить поставленные задачи или воздействовать на мнения участников в процессе общения.</a:t>
            </a:r>
          </a:p>
        </p:txBody>
      </p:sp>
    </p:spTree>
    <p:extLst>
      <p:ext uri="{BB962C8B-B14F-4D97-AF65-F5344CB8AC3E}">
        <p14:creationId xmlns:p14="http://schemas.microsoft.com/office/powerpoint/2010/main" val="124453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86013"/>
            <a:ext cx="8712967" cy="652631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er\Desktop\фото\Screenshot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78" y="836712"/>
            <a:ext cx="4124325" cy="3829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16016" y="692696"/>
            <a:ext cx="3456384" cy="4247317"/>
          </a:xfrm>
          <a:prstGeom prst="rect">
            <a:avLst/>
          </a:prstGeom>
          <a:noFill/>
        </p:spPr>
        <p:txBody>
          <a:bodyPr wrap="square" rtlCol="0">
            <a:spAutoFit/>
          </a:bodyPr>
          <a:lstStyle/>
          <a:p>
            <a:r>
              <a:rPr lang="ru-RU" dirty="0" smtClean="0"/>
              <a:t>Мозговая </a:t>
            </a:r>
            <a:r>
              <a:rPr lang="ru-RU" dirty="0"/>
              <a:t>атака. </a:t>
            </a:r>
            <a:endParaRPr lang="ru-RU" dirty="0" smtClean="0"/>
          </a:p>
          <a:p>
            <a:r>
              <a:rPr lang="ru-RU" dirty="0" smtClean="0"/>
              <a:t>Мозговая </a:t>
            </a:r>
            <a:r>
              <a:rPr lang="ru-RU" dirty="0"/>
              <a:t>атака представляет собой способ коллективной мыслительной работы, имеющий целью нахождение нетривиальных решений обсуждаемой проблемы и строящийся на снятии барьеров критичности и самокритичности участников. При этом появляется возможность использовать не только свою логику, но и логику соседа, то есть творческие потенциалы участников атаки как бы суммируются</a:t>
            </a:r>
          </a:p>
        </p:txBody>
      </p:sp>
    </p:spTree>
    <p:extLst>
      <p:ext uri="{BB962C8B-B14F-4D97-AF65-F5344CB8AC3E}">
        <p14:creationId xmlns:p14="http://schemas.microsoft.com/office/powerpoint/2010/main" val="3841162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6"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53" y="188640"/>
            <a:ext cx="8646527" cy="64765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16016" y="1340768"/>
            <a:ext cx="2808312" cy="2031325"/>
          </a:xfrm>
          <a:prstGeom prst="rect">
            <a:avLst/>
          </a:prstGeom>
          <a:noFill/>
        </p:spPr>
        <p:txBody>
          <a:bodyPr wrap="square" rtlCol="0">
            <a:spAutoFit/>
          </a:bodyPr>
          <a:lstStyle/>
          <a:p>
            <a:r>
              <a:rPr lang="ru-RU" dirty="0"/>
              <a:t>Групповой опрос. Метод, направленный на повторение и закрепления материала после завершения определенного раздела учебной программы.</a:t>
            </a:r>
          </a:p>
        </p:txBody>
      </p:sp>
      <p:pic>
        <p:nvPicPr>
          <p:cNvPr id="11268" name="Picture 4" descr="C:\Users\user\Desktop\фото\Screenshot_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00150"/>
            <a:ext cx="3335682" cy="359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333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2810"/>
            <a:ext cx="8640959" cy="647237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user\Desktop\фото\Screenshot_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692696"/>
            <a:ext cx="3333750" cy="3686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1052736"/>
            <a:ext cx="3528392" cy="3416320"/>
          </a:xfrm>
          <a:prstGeom prst="rect">
            <a:avLst/>
          </a:prstGeom>
          <a:noFill/>
        </p:spPr>
        <p:txBody>
          <a:bodyPr wrap="square" rtlCol="0">
            <a:spAutoFit/>
          </a:bodyPr>
          <a:lstStyle/>
          <a:p>
            <a:r>
              <a:rPr lang="ru-RU" dirty="0" smtClean="0"/>
              <a:t>Метод </a:t>
            </a:r>
            <a:r>
              <a:rPr lang="ru-RU" dirty="0"/>
              <a:t>контрольных вопросов. Метод контрольных вопросов представляет собой работу со списком специально подобранных вопросов, которые помогают точно определить суть выполняемой задачи. Практика показывает, что иногда для того, чтобы заметно продвинуть дело вперед, необходимо создать несколько необычные условия работы.</a:t>
            </a:r>
          </a:p>
        </p:txBody>
      </p:sp>
    </p:spTree>
    <p:extLst>
      <p:ext uri="{BB962C8B-B14F-4D97-AF65-F5344CB8AC3E}">
        <p14:creationId xmlns:p14="http://schemas.microsoft.com/office/powerpoint/2010/main" val="2987199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4"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873"/>
            <a:ext cx="8784975" cy="6580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692696"/>
            <a:ext cx="3672408" cy="4247317"/>
          </a:xfrm>
          <a:prstGeom prst="rect">
            <a:avLst/>
          </a:prstGeom>
          <a:noFill/>
        </p:spPr>
        <p:txBody>
          <a:bodyPr wrap="square" rtlCol="0">
            <a:spAutoFit/>
          </a:bodyPr>
          <a:lstStyle/>
          <a:p>
            <a:r>
              <a:rPr lang="ru-RU" dirty="0"/>
              <a:t>Тот, кто участвовал в мозговых атаках, деловых играх, очень долго помнит мельчайшие детали совместного творчества. Не менее важно, что в такой деятельности группа укрепляется и получает зримые доказательства своей успешности и имеет возможность проявить потенциал. Анализ конкретных ситуаций - технология обучения, ориентированная на выработку аналитических умений и навыков принятия решений в типовых профессиональных ситуациях. </a:t>
            </a:r>
          </a:p>
        </p:txBody>
      </p:sp>
      <p:pic>
        <p:nvPicPr>
          <p:cNvPr id="3074" name="Picture 2" descr="C:\Users\user\Desktop\фото\Screenshot_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96752"/>
            <a:ext cx="3095156" cy="316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081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8"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873"/>
            <a:ext cx="8784975" cy="6580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548680"/>
            <a:ext cx="4176464" cy="3416320"/>
          </a:xfrm>
          <a:prstGeom prst="rect">
            <a:avLst/>
          </a:prstGeom>
          <a:noFill/>
        </p:spPr>
        <p:txBody>
          <a:bodyPr wrap="square" rtlCol="0">
            <a:spAutoFit/>
          </a:bodyPr>
          <a:lstStyle/>
          <a:p>
            <a:r>
              <a:rPr lang="ru-RU" dirty="0"/>
              <a:t>Групповые виды работы делают любое занятие более интересным, живым, воспитывают у учащихся сознательное отношение к учебному труду, активизируют мыслительную деятельность, дают возможность многократно повторять материал, помогают учителю объяснять и постоянно контролировать знания, умения и навыки у учащихся всего класса при минимальной затрате времени учителя. </a:t>
            </a:r>
          </a:p>
        </p:txBody>
      </p:sp>
      <p:pic>
        <p:nvPicPr>
          <p:cNvPr id="4098" name="Picture 2" descr="C:\Users\user\Desktop\фото\Screenshot_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628" y="1963857"/>
            <a:ext cx="3098676" cy="251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41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5362"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2810"/>
            <a:ext cx="8712967" cy="6526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476672"/>
            <a:ext cx="4464496" cy="1754326"/>
          </a:xfrm>
          <a:prstGeom prst="rect">
            <a:avLst/>
          </a:prstGeom>
          <a:noFill/>
        </p:spPr>
        <p:txBody>
          <a:bodyPr wrap="square" rtlCol="0">
            <a:spAutoFit/>
          </a:bodyPr>
          <a:lstStyle/>
          <a:p>
            <a:r>
              <a:rPr lang="ru-RU" dirty="0"/>
              <a:t>Групповая форма </a:t>
            </a:r>
            <a:r>
              <a:rPr lang="ru-RU" dirty="0" smtClean="0"/>
              <a:t>организации предполагает</a:t>
            </a:r>
            <a:r>
              <a:rPr lang="ru-RU" dirty="0"/>
              <a:t>, что все участники группы активно участвуют в работе, "слабые не прячутся за спины более сильных", а сильные не подавляют инициативу и самостоятельность более слабых учеников.</a:t>
            </a:r>
          </a:p>
        </p:txBody>
      </p:sp>
    </p:spTree>
    <p:extLst>
      <p:ext uri="{BB962C8B-B14F-4D97-AF65-F5344CB8AC3E}">
        <p14:creationId xmlns:p14="http://schemas.microsoft.com/office/powerpoint/2010/main" val="223559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6386"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873"/>
            <a:ext cx="8712967" cy="652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742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7410"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872"/>
            <a:ext cx="8856983" cy="663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5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8434"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873"/>
            <a:ext cx="8784975" cy="658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11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2810"/>
            <a:ext cx="8712967" cy="6526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576" y="548680"/>
            <a:ext cx="5112568" cy="4801314"/>
          </a:xfrm>
          <a:prstGeom prst="rect">
            <a:avLst/>
          </a:prstGeom>
          <a:noFill/>
        </p:spPr>
        <p:txBody>
          <a:bodyPr wrap="square" rtlCol="0">
            <a:spAutoFit/>
          </a:bodyPr>
          <a:lstStyle/>
          <a:p>
            <a:r>
              <a:rPr lang="ru-RU" dirty="0"/>
              <a:t>В современной школе развитие личности происходит в процессе учебной деятельности. В большинстве случаев, деятельность учащихся - коллективная. Именно благодаря работе в группе, дети на собственном опыте убеждаются в пользе совместного планирования, в ходе совместной работы происходит распределение обязанностей, закрепление за каждым членом группы определенной конкретной роли взаимодействия. При этом взаимодействуя, школьники сплачиваются, у них формируется умение действовать согласованно и совместно. У детей появляется чувство коллективной ответственности за результат совместной деятельности. Отсюда следует, что групповая работа является одной из форм коллективной деятельности школьников. </a:t>
            </a:r>
          </a:p>
        </p:txBody>
      </p:sp>
      <p:pic>
        <p:nvPicPr>
          <p:cNvPr id="2051" name="Picture 3" descr="C:\Users\user\Desktop\фото\Screenshot_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112" y="1484784"/>
            <a:ext cx="2804698"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354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9458"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873"/>
            <a:ext cx="8784975" cy="658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8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482"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873"/>
            <a:ext cx="8784975" cy="658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70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6746"/>
            <a:ext cx="8568951" cy="64184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5616" y="246746"/>
            <a:ext cx="5256584" cy="369332"/>
          </a:xfrm>
          <a:prstGeom prst="rect">
            <a:avLst/>
          </a:prstGeom>
          <a:noFill/>
        </p:spPr>
        <p:txBody>
          <a:bodyPr wrap="square" rtlCol="0">
            <a:spAutoFit/>
          </a:bodyPr>
          <a:lstStyle/>
          <a:p>
            <a:endParaRPr lang="ru-RU" dirty="0"/>
          </a:p>
        </p:txBody>
      </p:sp>
      <p:pic>
        <p:nvPicPr>
          <p:cNvPr id="3075" name="Picture 3" descr="C:\Users\user\Desktop\фото\Screenshot_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8976" y="1453426"/>
            <a:ext cx="3079934" cy="29176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72200" y="2596555"/>
            <a:ext cx="2364742" cy="369332"/>
          </a:xfrm>
          <a:prstGeom prst="rect">
            <a:avLst/>
          </a:prstGeom>
          <a:noFill/>
        </p:spPr>
        <p:txBody>
          <a:bodyPr wrap="square" rtlCol="0">
            <a:spAutoFit/>
          </a:bodyPr>
          <a:lstStyle/>
          <a:p>
            <a:endParaRPr lang="ru-RU" dirty="0"/>
          </a:p>
        </p:txBody>
      </p:sp>
      <p:sp>
        <p:nvSpPr>
          <p:cNvPr id="4" name="TextBox 3"/>
          <p:cNvSpPr txBox="1"/>
          <p:nvPr/>
        </p:nvSpPr>
        <p:spPr>
          <a:xfrm>
            <a:off x="971600" y="1268760"/>
            <a:ext cx="4392488" cy="369332"/>
          </a:xfrm>
          <a:prstGeom prst="rect">
            <a:avLst/>
          </a:prstGeom>
          <a:noFill/>
        </p:spPr>
        <p:txBody>
          <a:bodyPr wrap="square" rtlCol="0">
            <a:spAutoFit/>
          </a:bodyPr>
          <a:lstStyle/>
          <a:p>
            <a:endParaRPr lang="ru-RU" dirty="0"/>
          </a:p>
        </p:txBody>
      </p:sp>
      <p:sp>
        <p:nvSpPr>
          <p:cNvPr id="6" name="TextBox 5"/>
          <p:cNvSpPr txBox="1"/>
          <p:nvPr/>
        </p:nvSpPr>
        <p:spPr>
          <a:xfrm>
            <a:off x="971600" y="980728"/>
            <a:ext cx="4392488" cy="3970318"/>
          </a:xfrm>
          <a:prstGeom prst="rect">
            <a:avLst/>
          </a:prstGeom>
          <a:noFill/>
        </p:spPr>
        <p:txBody>
          <a:bodyPr wrap="square" rtlCol="0">
            <a:spAutoFit/>
          </a:bodyPr>
          <a:lstStyle/>
          <a:p>
            <a:r>
              <a:rPr lang="ru-RU" dirty="0"/>
              <a:t>Групповая форма работы в процессе обучения предполагает включение детей и подростков в совместное планирование учебной деятельности, воспитание и уяснение информации, обсуждение, контроль. Важнейшая задача, стоящая перед организацией групповой </a:t>
            </a:r>
            <a:r>
              <a:rPr lang="ru-RU" dirty="0" smtClean="0"/>
              <a:t>работы </a:t>
            </a:r>
            <a:r>
              <a:rPr lang="ru-RU" dirty="0"/>
              <a:t>- это развитие мышления детей. По мнению большинства психологов "пусковым механизмом" развития самостоятельного мышления и познавательной активности ребенка является не индивидуальная работа, а, именно, сотрудничество в группах совместно работающих детей. </a:t>
            </a:r>
            <a:endParaRPr lang="ru-RU" dirty="0"/>
          </a:p>
        </p:txBody>
      </p:sp>
    </p:spTree>
    <p:extLst>
      <p:ext uri="{BB962C8B-B14F-4D97-AF65-F5344CB8AC3E}">
        <p14:creationId xmlns:p14="http://schemas.microsoft.com/office/powerpoint/2010/main" val="365962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873"/>
            <a:ext cx="8784975" cy="65802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4" y="692696"/>
            <a:ext cx="4536504" cy="3693319"/>
          </a:xfrm>
          <a:prstGeom prst="rect">
            <a:avLst/>
          </a:prstGeom>
          <a:noFill/>
        </p:spPr>
        <p:txBody>
          <a:bodyPr wrap="square" rtlCol="0">
            <a:spAutoFit/>
          </a:bodyPr>
          <a:lstStyle/>
          <a:p>
            <a:r>
              <a:rPr lang="ru-RU" dirty="0"/>
              <a:t>Отсюда следует, что развитие детей в школе должно происходить на основе современных технологий и методик, которые помогут учащимся полноценно овладеть учебной деятельностью. В частности, уметь учиться ("умею учить себя"), развивать познавательные интересы ("люблю учиться") и внутреннюю мотивацию ("понимаю зачем учусь</a:t>
            </a:r>
            <a:r>
              <a:rPr lang="ru-RU" dirty="0" smtClean="0"/>
              <a:t>").</a:t>
            </a:r>
          </a:p>
          <a:p>
            <a:endParaRPr lang="ru-RU" dirty="0"/>
          </a:p>
          <a:p>
            <a:r>
              <a:rPr lang="ru-RU" dirty="0"/>
              <a:t>Также ребенок должен научиться адекватно принимать оценку учителя и сам объективно оценивать свою деятельность</a:t>
            </a:r>
            <a:endParaRPr lang="ru-RU" dirty="0"/>
          </a:p>
        </p:txBody>
      </p:sp>
      <p:pic>
        <p:nvPicPr>
          <p:cNvPr id="2050" name="Picture 2" descr="C:\Users\user\Desktop\фото\Screenshot_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692696"/>
            <a:ext cx="3054905" cy="465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53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2810"/>
            <a:ext cx="8784975" cy="652631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фото\Screenshot_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05354"/>
            <a:ext cx="3526761" cy="38164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27984" y="1196752"/>
            <a:ext cx="3528392" cy="4247317"/>
          </a:xfrm>
          <a:prstGeom prst="rect">
            <a:avLst/>
          </a:prstGeom>
          <a:noFill/>
        </p:spPr>
        <p:txBody>
          <a:bodyPr wrap="square" rtlCol="0">
            <a:spAutoFit/>
          </a:bodyPr>
          <a:lstStyle/>
          <a:p>
            <a:r>
              <a:rPr lang="ru-RU" dirty="0"/>
              <a:t>Принцип работы в группе состоит в передаче учащимся на период такой работы функций, традиционно выполняемых учителем: информационных, организационных, контролирующих и (частично) оценивающих. Групповая форма учебной работы предполагает включение группы учащихся в совместное планирование учебной деятельности, восприятие и уяснение информации, обсуждение, взаимный контроль.</a:t>
            </a:r>
          </a:p>
        </p:txBody>
      </p:sp>
    </p:spTree>
    <p:extLst>
      <p:ext uri="{BB962C8B-B14F-4D97-AF65-F5344CB8AC3E}">
        <p14:creationId xmlns:p14="http://schemas.microsoft.com/office/powerpoint/2010/main" val="3997623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6632"/>
            <a:ext cx="8784975" cy="65802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фото\Screenshot_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5618"/>
            <a:ext cx="3522707" cy="39945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6016" y="1124744"/>
            <a:ext cx="3960440" cy="3416320"/>
          </a:xfrm>
          <a:prstGeom prst="rect">
            <a:avLst/>
          </a:prstGeom>
          <a:noFill/>
        </p:spPr>
        <p:txBody>
          <a:bodyPr wrap="square" rtlCol="0">
            <a:spAutoFit/>
          </a:bodyPr>
          <a:lstStyle/>
          <a:p>
            <a:r>
              <a:rPr lang="ru-RU" dirty="0"/>
              <a:t>Чтобы осуществлять эффективное взаимодействие учеников в группе, надо целенаправленно формировать учебные группы, внимательно подбирать командиров (лидеров, консультантов), способных планировать работу, налаживать контакты учащихся. Учитель должен учить школьников сотрудничать при разборе учебного материала, выполнении заданий, решении проблемных задач.</a:t>
            </a:r>
          </a:p>
        </p:txBody>
      </p:sp>
    </p:spTree>
    <p:extLst>
      <p:ext uri="{BB962C8B-B14F-4D97-AF65-F5344CB8AC3E}">
        <p14:creationId xmlns:p14="http://schemas.microsoft.com/office/powerpoint/2010/main" val="183900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1164"/>
            <a:ext cx="8784975" cy="6580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548680"/>
            <a:ext cx="4104455" cy="3970318"/>
          </a:xfrm>
          <a:prstGeom prst="rect">
            <a:avLst/>
          </a:prstGeom>
          <a:noFill/>
        </p:spPr>
        <p:txBody>
          <a:bodyPr wrap="square" rtlCol="0">
            <a:spAutoFit/>
          </a:bodyPr>
          <a:lstStyle/>
          <a:p>
            <a:r>
              <a:rPr lang="ru-RU" dirty="0"/>
              <a:t>Учитель, организуя взаимодействие учеников в познавательном процессе, должен создавать такую социальную инфраструктуру, при которой у детей возникает необходимость действовать по нормам общественных отношений:  каждый в группе имеет право высказывать свою точку зрения;  отстоять ее убедительной аргументацией;  обязан выслушать и понять другого;  терпимо относиться к чужому мнению и продукту творчества;  нести личную ответственность за доверенную ему часть общего дела</a:t>
            </a:r>
          </a:p>
        </p:txBody>
      </p:sp>
      <p:pic>
        <p:nvPicPr>
          <p:cNvPr id="6147" name="Picture 3" descr="C:\Users\user\Desktop\фото\Screensho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124744"/>
            <a:ext cx="3768819"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0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2810"/>
            <a:ext cx="8640959" cy="647237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фото\Screenshot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196752"/>
            <a:ext cx="3018008" cy="26881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836712"/>
            <a:ext cx="3672408" cy="3416320"/>
          </a:xfrm>
          <a:prstGeom prst="rect">
            <a:avLst/>
          </a:prstGeom>
          <a:noFill/>
        </p:spPr>
        <p:txBody>
          <a:bodyPr wrap="square" rtlCol="0">
            <a:spAutoFit/>
          </a:bodyPr>
          <a:lstStyle/>
          <a:p>
            <a:r>
              <a:rPr lang="ru-RU" dirty="0"/>
              <a:t>Правила успешности группового творчества на уроках в школе: </a:t>
            </a:r>
            <a:endParaRPr lang="ru-RU" dirty="0" smtClean="0"/>
          </a:p>
          <a:p>
            <a:endParaRPr lang="ru-RU" dirty="0"/>
          </a:p>
          <a:p>
            <a:r>
              <a:rPr lang="ru-RU" dirty="0" smtClean="0"/>
              <a:t>В </a:t>
            </a:r>
            <a:r>
              <a:rPr lang="ru-RU" dirty="0"/>
              <a:t>команде нет лидеров. Все равны. </a:t>
            </a:r>
            <a:endParaRPr lang="ru-RU" dirty="0" smtClean="0"/>
          </a:p>
          <a:p>
            <a:endParaRPr lang="ru-RU" dirty="0"/>
          </a:p>
          <a:p>
            <a:r>
              <a:rPr lang="ru-RU" dirty="0" smtClean="0"/>
              <a:t>Команды </a:t>
            </a:r>
            <a:r>
              <a:rPr lang="ru-RU" dirty="0"/>
              <a:t>не соревнуются. </a:t>
            </a:r>
            <a:endParaRPr lang="ru-RU" dirty="0" smtClean="0"/>
          </a:p>
          <a:p>
            <a:endParaRPr lang="ru-RU" dirty="0"/>
          </a:p>
          <a:p>
            <a:r>
              <a:rPr lang="ru-RU" dirty="0" smtClean="0"/>
              <a:t>Удовольствие </a:t>
            </a:r>
            <a:r>
              <a:rPr lang="ru-RU" dirty="0"/>
              <a:t>от работы. </a:t>
            </a:r>
            <a:endParaRPr lang="ru-RU" dirty="0" smtClean="0"/>
          </a:p>
          <a:p>
            <a:endParaRPr lang="ru-RU" dirty="0"/>
          </a:p>
          <a:p>
            <a:r>
              <a:rPr lang="ru-RU" dirty="0" smtClean="0"/>
              <a:t>Активность</a:t>
            </a:r>
            <a:r>
              <a:rPr lang="ru-RU" dirty="0"/>
              <a:t>. </a:t>
            </a:r>
            <a:endParaRPr lang="ru-RU" dirty="0" smtClean="0"/>
          </a:p>
          <a:p>
            <a:endParaRPr lang="ru-RU" dirty="0"/>
          </a:p>
          <a:p>
            <a:r>
              <a:rPr lang="ru-RU" dirty="0" smtClean="0"/>
              <a:t>Ответственность </a:t>
            </a:r>
            <a:r>
              <a:rPr lang="ru-RU" dirty="0"/>
              <a:t>за результат.</a:t>
            </a:r>
          </a:p>
        </p:txBody>
      </p:sp>
    </p:spTree>
    <p:extLst>
      <p:ext uri="{BB962C8B-B14F-4D97-AF65-F5344CB8AC3E}">
        <p14:creationId xmlns:p14="http://schemas.microsoft.com/office/powerpoint/2010/main" val="3144224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C:\Users\user\Desktop\фото\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873"/>
            <a:ext cx="8784975" cy="65802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48064" y="692696"/>
            <a:ext cx="3096344" cy="3970318"/>
          </a:xfrm>
          <a:prstGeom prst="rect">
            <a:avLst/>
          </a:prstGeom>
          <a:noFill/>
        </p:spPr>
        <p:txBody>
          <a:bodyPr wrap="square" rtlCol="0">
            <a:spAutoFit/>
          </a:bodyPr>
          <a:lstStyle/>
          <a:p>
            <a:r>
              <a:rPr lang="ru-RU" dirty="0"/>
              <a:t>Существуют различные методы групповой работы. Некоторые из них целесообразно использовать в группах младших школьников, другие будут эффективны при работе с подростками. Выделим основные из них:  Кооперативное обучение. Это метод взаимодействия учащихся в небольших группах, объединенных для решения общей задачи. </a:t>
            </a:r>
          </a:p>
        </p:txBody>
      </p:sp>
      <p:pic>
        <p:nvPicPr>
          <p:cNvPr id="8196" name="Picture 4" descr="C:\Users\user\Desktop\фото\Screenshot_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4428158" cy="324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23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796</Words>
  <Application>Microsoft Office PowerPoint</Application>
  <PresentationFormat>Экран (4:3)</PresentationFormat>
  <Paragraphs>37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13</cp:revision>
  <dcterms:created xsi:type="dcterms:W3CDTF">2020-08-25T07:39:37Z</dcterms:created>
  <dcterms:modified xsi:type="dcterms:W3CDTF">2020-08-25T11:32:14Z</dcterms:modified>
</cp:coreProperties>
</file>