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300" r:id="rId3"/>
    <p:sldId id="293" r:id="rId4"/>
    <p:sldId id="266" r:id="rId5"/>
    <p:sldId id="283" r:id="rId6"/>
    <p:sldId id="292" r:id="rId7"/>
    <p:sldId id="284" r:id="rId8"/>
    <p:sldId id="288" r:id="rId9"/>
    <p:sldId id="294" r:id="rId10"/>
    <p:sldId id="291" r:id="rId11"/>
    <p:sldId id="289" r:id="rId12"/>
    <p:sldId id="290" r:id="rId13"/>
    <p:sldId id="277" r:id="rId14"/>
    <p:sldId id="299" r:id="rId15"/>
    <p:sldId id="301" r:id="rId16"/>
    <p:sldId id="281" r:id="rId17"/>
    <p:sldId id="295" r:id="rId18"/>
    <p:sldId id="296" r:id="rId19"/>
    <p:sldId id="297" r:id="rId20"/>
    <p:sldId id="298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  <a:srgbClr val="33CC33"/>
    <a:srgbClr val="339966"/>
    <a:srgbClr val="FFFF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2" autoAdjust="0"/>
    <p:restoredTop sz="85957" autoAdjust="0"/>
  </p:normalViewPr>
  <p:slideViewPr>
    <p:cSldViewPr>
      <p:cViewPr varScale="1">
        <p:scale>
          <a:sx n="71" d="100"/>
          <a:sy n="71" d="100"/>
        </p:scale>
        <p:origin x="-17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40C312-369F-46E8-A70B-2508A2A7B09F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1FD1D9-FA54-455C-9BA8-0A079C54CA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0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D7F2E-F0EC-4316-B299-7E4B6EFF2B73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9600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176138-A431-41C1-A2C5-965AD8616B05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8368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D8595-88C0-463E-85F1-79C3E1F6FE4B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205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8A87-9E43-458D-B409-0153CFB32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76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0915-6FD5-498F-A6FA-C33BAE6A2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35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ECD1-2775-46F5-8D3F-26F618106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6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E231-8DF3-4DB9-B60D-EE41F6D3F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5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FD4F-4084-45CB-84EB-2616CA3E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97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1CE5-4E05-4D66-A1E2-E57F6799CE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81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C932-662C-432E-99ED-03B3EBF06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09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E681-E47F-498D-A93B-D01C0EE943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23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15DC-E286-41C5-BF33-E1B8CF2CE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8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FE2A-2035-4B91-BF0C-0878B21B8B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11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1380-213E-4F74-A53C-16DCAFDB3E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13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646268"/>
                </a:solidFill>
              </a:defRPr>
            </a:lvl1pPr>
          </a:lstStyle>
          <a:p>
            <a:pPr>
              <a:defRPr/>
            </a:pPr>
            <a:fld id="{526C5213-F2B8-4498-931D-E5A33548F1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9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oleObject" Target="../embeddings/Microsoft_Excel_97-2003_Worksheet2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1873250"/>
          </a:xfrm>
        </p:spPr>
        <p:txBody>
          <a:bodyPr/>
          <a:lstStyle/>
          <a:p>
            <a:pPr algn="ctr"/>
            <a:r>
              <a:rPr lang="ru-RU" altLang="ru-RU" sz="4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Игры для детей дошкольного возраста.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356100" y="4508500"/>
            <a:ext cx="4465638" cy="18002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b="1" i="1" dirty="0" smtClean="0">
                <a:solidFill>
                  <a:srgbClr val="0D0D0D"/>
                </a:solidFill>
                <a:latin typeface="+mj-lt"/>
                <a:cs typeface="Aharoni" panose="02010803020104030203" pitchFamily="2" charset="-79"/>
              </a:rPr>
              <a:t>Подготовила: </a:t>
            </a:r>
            <a:r>
              <a:rPr lang="ru-RU" altLang="ru-RU" sz="2400" b="1" i="1" dirty="0" smtClean="0">
                <a:solidFill>
                  <a:srgbClr val="0D0D0D"/>
                </a:solidFill>
                <a:latin typeface="+mj-lt"/>
                <a:cs typeface="Aharoni" panose="02010803020104030203" pitchFamily="2" charset="-79"/>
              </a:rPr>
              <a:t>воспитатель</a:t>
            </a:r>
            <a:r>
              <a:rPr lang="ru-RU" altLang="ru-RU" sz="2400" b="1" i="1" dirty="0" smtClean="0">
                <a:solidFill>
                  <a:srgbClr val="0D0D0D"/>
                </a:solidFill>
                <a:latin typeface="+mj-lt"/>
                <a:cs typeface="Aharoni" panose="02010803020104030203" pitchFamily="2" charset="-79"/>
              </a:rPr>
              <a:t> </a:t>
            </a:r>
            <a:endParaRPr lang="ru-RU" altLang="ru-RU" sz="2400" b="1" i="1" dirty="0" smtClean="0">
              <a:solidFill>
                <a:srgbClr val="0D0D0D"/>
              </a:solidFill>
              <a:latin typeface="+mj-lt"/>
              <a:cs typeface="Aharoni" panose="02010803020104030203" pitchFamily="2" charset="-79"/>
            </a:endParaRPr>
          </a:p>
          <a:p>
            <a:pPr algn="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b="1" i="1" dirty="0" smtClean="0">
                <a:solidFill>
                  <a:srgbClr val="0D0D0D"/>
                </a:solidFill>
                <a:latin typeface="+mj-lt"/>
                <a:cs typeface="Aharoni" panose="02010803020104030203" pitchFamily="2" charset="-79"/>
              </a:rPr>
              <a:t>МБДОУ детский сад №17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ru-RU" altLang="ru-RU" sz="2400" b="1" i="1" dirty="0" smtClean="0">
                <a:latin typeface="+mj-lt"/>
                <a:cs typeface="Aharoni" panose="02010803020104030203" pitchFamily="2" charset="-79"/>
              </a:rPr>
              <a:t>Осипова Елена Анатольевна</a:t>
            </a:r>
            <a:endParaRPr lang="ru-RU" altLang="ru-RU" sz="2400" b="1" i="1" dirty="0" smtClean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32400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755650" y="1196975"/>
            <a:ext cx="7442200" cy="101028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</a:rPr>
              <a:t>В этом возрасте большую пользу принесут игрушки, сделанные своими руками вместе со взрослыми.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400" smtClean="0"/>
          </a:p>
        </p:txBody>
      </p:sp>
      <p:pic>
        <p:nvPicPr>
          <p:cNvPr id="16387" name="Picture 5" descr="http://shopingbasket.ru/img/2015/070619/3954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35274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http://img0.liveinternet.ru/images/attach/c/8/99/485/99485514_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00388"/>
            <a:ext cx="3240088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7931150" cy="19177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</a:rPr>
              <a:t>	Пятилетнего ребенка постепенно перестают занимать крупные игрушки, его интерес и эмоции завоевывают наборы зверушек,   солдатиков, кукольных семей.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7411" name="Picture 5" descr="http://img.alibaba.com/img/pb/103/845/664/664845103_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97033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http://pm-plus.ru/images/69478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8893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84213" y="1052513"/>
            <a:ext cx="7559675" cy="19446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	</a:t>
            </a:r>
            <a:r>
              <a:rPr lang="ru-RU" altLang="ru-RU" sz="2400" b="1" i="1" smtClean="0">
                <a:latin typeface="Arial" panose="020B0604020202020204" pitchFamily="34" charset="0"/>
              </a:rPr>
              <a:t>В этом возрасте приобретайте более полезные и интересные для него игрушки: необычный конструктор, модели кораблей и самолетов, занимательные настольные игры.</a:t>
            </a:r>
          </a:p>
        </p:txBody>
      </p:sp>
      <p:pic>
        <p:nvPicPr>
          <p:cNvPr id="18435" name="Picture 5" descr="http://www.detsad-yar.ru/files/products/74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97200"/>
            <a:ext cx="32766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http://s.toys.com.ua/img/nastolnaya-igra-brodilka-dyuymovochka-6402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412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шестилетнем возрасте полезней и интересней не статичные, а конкретные игрушки.</a:t>
            </a:r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2393950" y="40052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0" name="Oval 6"/>
          <p:cNvSpPr>
            <a:spLocks noChangeArrowheads="1"/>
          </p:cNvSpPr>
          <p:nvPr/>
        </p:nvSpPr>
        <p:spPr bwMode="auto">
          <a:xfrm>
            <a:off x="2678113" y="4038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3276600" y="31416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2" name="Oval 8"/>
          <p:cNvSpPr>
            <a:spLocks noChangeArrowheads="1"/>
          </p:cNvSpPr>
          <p:nvPr/>
        </p:nvSpPr>
        <p:spPr bwMode="auto">
          <a:xfrm>
            <a:off x="3779838" y="32131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4356100" y="41497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5148263" y="41497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5724525" y="32845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6227763" y="3141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6677025" y="43100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8" name="Oval 14"/>
          <p:cNvSpPr>
            <a:spLocks noChangeArrowheads="1"/>
          </p:cNvSpPr>
          <p:nvPr/>
        </p:nvSpPr>
        <p:spPr bwMode="auto">
          <a:xfrm>
            <a:off x="7693025" y="44418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BB1C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6BB1C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9469" name="Picture 15" descr="http://www.agrushka.ru/uploaded_files/shop_images/38/80534/big-805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971925"/>
            <a:ext cx="2952750" cy="2679700"/>
          </a:xfrm>
          <a:noFill/>
        </p:spPr>
      </p:pic>
      <p:pic>
        <p:nvPicPr>
          <p:cNvPr id="19470" name="Picture 17" descr="http://www.webzubra.com/wp-content/uploads/v/v-astounding-cat-toy-excavators-cat-toy-excavators-cat-toy-excavator-6060-for-sale-cat-ride-on-excavator-toy-cat-ride-on-toy-excavator-cat-toy-remote-control-excavator-cat-mini-excavator-toy-c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4149725"/>
            <a:ext cx="2836863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9" descr="http://buyreklama.ru/moskva/photos/26943207/fff6706cf1cb4b11b4cf6764476754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816100"/>
            <a:ext cx="315753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439862"/>
          </a:xfrm>
        </p:spPr>
        <p:txBody>
          <a:bodyPr/>
          <a:lstStyle/>
          <a:p>
            <a:r>
              <a:rPr lang="ru-RU" altLang="ru-RU" sz="24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 игрушки головоломки для детей 6 — 7 лет — это замечательный инструмент для становления мышления вашего ребенка.</a:t>
            </a:r>
          </a:p>
        </p:txBody>
      </p:sp>
      <p:pic>
        <p:nvPicPr>
          <p:cNvPr id="2048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35325"/>
            <a:ext cx="3900488" cy="2924175"/>
          </a:xfrm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235325"/>
            <a:ext cx="38639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1871663"/>
          </a:xfrm>
        </p:spPr>
        <p:txBody>
          <a:bodyPr/>
          <a:lstStyle/>
          <a:p>
            <a:r>
              <a:rPr lang="ru-RU" altLang="ru-RU" sz="24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мозаика нужна для развития мелкой моторики ребенка, творческий способностей. В ней ребенок должен из очень маленьких частиц собрать какое-нибудь целое изображение. </a:t>
            </a:r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997200"/>
            <a:ext cx="3744913" cy="3255963"/>
          </a:xfrm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997200"/>
            <a:ext cx="398462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7920037" cy="2089150"/>
          </a:xfrm>
        </p:spPr>
        <p:txBody>
          <a:bodyPr/>
          <a:lstStyle/>
          <a:p>
            <a:pPr marL="0" indent="538163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</a:rPr>
              <a:t>Игра имеет две цели: одна из них, обучающая, которую преследует взрослый, а другая – игровая, ради которой действует ребенок. </a:t>
            </a:r>
          </a:p>
          <a:p>
            <a:pPr marL="0" indent="538163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</a:rPr>
              <a:t>Важно, чтобы эти две цели дополняли друг друга, обеспечивали усвоение программного материала и дарили радость ребенку.</a:t>
            </a:r>
          </a:p>
          <a:p>
            <a:pPr marL="0" indent="538163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</p:txBody>
      </p:sp>
      <p:sp>
        <p:nvSpPr>
          <p:cNvPr id="22531" name="AutoShape 4" descr="https://apf.mail.ru/cgi-bin/readmsg?id=14797392300000000473;0;3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2" name="AutoShape 6" descr="https://apf.mail.ru/cgi-bin/readmsg?id=14797392300000000473;0;3&amp;af_preview=1&amp;exif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51238"/>
            <a:ext cx="32400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92513"/>
            <a:ext cx="388778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79500"/>
          </a:xfrm>
        </p:spPr>
        <p:txBody>
          <a:bodyPr/>
          <a:lstStyle/>
          <a:p>
            <a:pPr algn="ctr" eaLnBrk="1" hangingPunct="1"/>
            <a:r>
              <a:rPr lang="ru-RU" altLang="ru-RU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анкетирования родителей:</a:t>
            </a:r>
            <a:br>
              <a:rPr lang="ru-RU" altLang="ru-RU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играют наши дети?»</a:t>
            </a:r>
          </a:p>
        </p:txBody>
      </p:sp>
      <p:graphicFrame>
        <p:nvGraphicFramePr>
          <p:cNvPr id="23555" name="Объект 1"/>
          <p:cNvGraphicFramePr>
            <a:graphicFrameLocks noGrp="1"/>
          </p:cNvGraphicFramePr>
          <p:nvPr>
            <p:ph idx="1"/>
          </p:nvPr>
        </p:nvGraphicFramePr>
        <p:xfrm>
          <a:off x="560388" y="1865313"/>
          <a:ext cx="8331200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4" imgW="8333954" imgH="4493141" progId="Excel.Chart.8">
                  <p:embed/>
                </p:oleObj>
              </mc:Choice>
              <mc:Fallback>
                <p:oleObj r:id="rId4" imgW="8333954" imgH="4493141" progId="Excel.Chart.8">
                  <p:embed/>
                  <p:pic>
                    <p:nvPicPr>
                      <p:cNvPr id="0" name="Объект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865313"/>
                        <a:ext cx="8331200" cy="449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приносит пользу, если…</a:t>
            </a:r>
          </a:p>
        </p:txBody>
      </p:sp>
      <p:graphicFrame>
        <p:nvGraphicFramePr>
          <p:cNvPr id="24579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884363"/>
          <a:ext cx="8331200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4" imgW="8327858" imgH="4493141" progId="Excel.Chart.8">
                  <p:embed/>
                </p:oleObj>
              </mc:Choice>
              <mc:Fallback>
                <p:oleObj r:id="rId4" imgW="8327858" imgH="4493141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884363"/>
                        <a:ext cx="8331200" cy="449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детская игра?</a:t>
            </a:r>
            <a:endParaRPr lang="ru-RU" altLang="ru-RU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mtClean="0"/>
              <a:t>    Игра-это жизненно необходимое условие для развития и взросления ребенка.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mtClean="0"/>
              <a:t>    Игра-репетиция взрослой жизни, играя, ребенок открывает для себя мир и реализует в нем себя.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mtClean="0"/>
              <a:t> Игра нужна для развития и для удовольствия.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mtClean="0"/>
              <a:t> Игра-это жизненно необходимо!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3240087"/>
          </a:xfrm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ambria"/>
                <a:ea typeface="+mn-ea"/>
                <a:cs typeface="+mn-cs"/>
              </a:rPr>
              <a:t>«Чтобы </a:t>
            </a:r>
            <a:r>
              <a:rPr lang="ru-RU" sz="4000" b="1" i="1" dirty="0">
                <a:solidFill>
                  <a:srgbClr val="FF0000"/>
                </a:solidFill>
                <a:latin typeface="Cambria"/>
                <a:ea typeface="+mn-ea"/>
                <a:cs typeface="+mn-cs"/>
              </a:rPr>
              <a:t>вырасти здоровым ребенком, детям не требуется уметь читать- им требуется уметь </a:t>
            </a:r>
            <a:r>
              <a:rPr lang="ru-RU" sz="4000" b="1" i="1" dirty="0" smtClean="0">
                <a:solidFill>
                  <a:srgbClr val="FF0000"/>
                </a:solidFill>
                <a:latin typeface="Cambria"/>
                <a:ea typeface="+mn-ea"/>
                <a:cs typeface="+mn-cs"/>
              </a:rPr>
              <a:t>играть!»</a:t>
            </a:r>
            <a:r>
              <a:rPr lang="ru-RU" sz="4000" b="1" i="1" dirty="0">
                <a:solidFill>
                  <a:srgbClr val="FF0000"/>
                </a:solidFill>
                <a:latin typeface="Cambria"/>
                <a:ea typeface="+mn-ea"/>
                <a:cs typeface="+mn-cs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Cambria"/>
                <a:ea typeface="+mn-ea"/>
                <a:cs typeface="+mn-cs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ambria"/>
                <a:ea typeface="+mn-ea"/>
                <a:cs typeface="+mn-cs"/>
              </a:rPr>
              <a:t>Фред </a:t>
            </a:r>
            <a:r>
              <a:rPr lang="ru-RU" sz="2400" b="1" i="1" dirty="0" err="1" smtClean="0">
                <a:solidFill>
                  <a:srgbClr val="FF0000"/>
                </a:solidFill>
                <a:latin typeface="Cambria"/>
                <a:ea typeface="+mn-ea"/>
                <a:cs typeface="+mn-cs"/>
              </a:rPr>
              <a:t>Роджерс</a:t>
            </a:r>
            <a:r>
              <a:rPr lang="ru-RU" sz="2400" b="1" i="1" dirty="0" smtClean="0">
                <a:solidFill>
                  <a:srgbClr val="FF0000"/>
                </a:solidFill>
                <a:latin typeface="Cambria"/>
                <a:ea typeface="+mn-ea"/>
                <a:cs typeface="+mn-cs"/>
              </a:rPr>
              <a:t>.</a:t>
            </a: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2" descr="http://blogs.cfr.org/asia/files/2012/11/mr.-rog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582988"/>
            <a:ext cx="3167062" cy="2654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229600" cy="21590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3200" b="1" i="1" smtClean="0">
                <a:solidFill>
                  <a:srgbClr val="FF0000"/>
                </a:solidFill>
                <a:latin typeface="Arial" panose="020B0604020202020204" pitchFamily="34" charset="0"/>
              </a:rPr>
              <a:t>Не лишайте ребенка радости игры, пусть он счастливо проживет свое детство – самый ценный период в жизни человека.</a:t>
            </a:r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75013"/>
            <a:ext cx="41036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260985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3214688"/>
            <a:ext cx="5280025" cy="85725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smtClean="0">
                <a:solidFill>
                  <a:schemeClr val="accent2">
                    <a:lumMod val="75000"/>
                  </a:schemeClr>
                </a:solidFill>
              </a:rPr>
              <a:t>Спасибо за внимание !</a:t>
            </a:r>
            <a:endParaRPr lang="ru-RU" sz="2800" i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1" name="Picture 2" descr="F:\Анимированные картинки\lines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929313"/>
            <a:ext cx="71437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F:\День рождения\aabdd0c884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759618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6"/>
          <p:cNvSpPr>
            <a:spLocks noGrp="1"/>
          </p:cNvSpPr>
          <p:nvPr>
            <p:ph type="body" idx="1"/>
          </p:nvPr>
        </p:nvSpPr>
        <p:spPr>
          <a:xfrm>
            <a:off x="857250" y="620713"/>
            <a:ext cx="7772400" cy="2087562"/>
          </a:xfrm>
        </p:spPr>
        <p:txBody>
          <a:bodyPr/>
          <a:lstStyle/>
          <a:p>
            <a:pPr eaLnBrk="1" hangingPunct="1"/>
            <a:r>
              <a:rPr lang="ru-RU" altLang="ru-RU" sz="2600" b="1" i="1" smtClean="0">
                <a:latin typeface="Arial" panose="020B0604020202020204" pitchFamily="34" charset="0"/>
                <a:cs typeface="Arial" panose="020B0604020202020204" pitchFamily="34" charset="0"/>
              </a:rPr>
              <a:t>«Для ребят дошкольного возраста игры имеют исключительное значение: игра для них – учеба, игра для них – труд, игра для них – серьезная форма  воспитания</a:t>
            </a:r>
            <a:r>
              <a:rPr lang="ru-RU" altLang="ru-RU" sz="260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 eaLnBrk="1" hangingPunct="1"/>
            <a:endParaRPr lang="ru-RU" altLang="ru-RU" sz="2600" smtClean="0"/>
          </a:p>
        </p:txBody>
      </p:sp>
      <p:pic>
        <p:nvPicPr>
          <p:cNvPr id="6147" name="Picture 5" descr="http://player.myshared.ru/26/1286124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66262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125538"/>
            <a:ext cx="7920037" cy="1643062"/>
          </a:xfrm>
        </p:spPr>
        <p:txBody>
          <a:bodyPr/>
          <a:lstStyle/>
          <a:p>
            <a:pPr marR="0" algn="l" eaLnBrk="1" hangingPunct="1">
              <a:lnSpc>
                <a:spcPct val="110000"/>
              </a:lnSpc>
            </a:pPr>
            <a:r>
              <a:rPr lang="ru-RU" altLang="ru-RU" sz="2400" b="1" i="1" smtClean="0">
                <a:latin typeface="Arial" panose="020B0604020202020204" pitchFamily="34" charset="0"/>
              </a:rPr>
              <a:t>Игра - среда обитания ребенка не только с родителями и другими взрослыми, а главное со сверстниками. Благодаря игре малыш становится коммуникабельным, постепенно адаптируется в окружающем мире.</a:t>
            </a:r>
          </a:p>
        </p:txBody>
      </p:sp>
      <p:pic>
        <p:nvPicPr>
          <p:cNvPr id="717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36004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6004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</a:rPr>
              <a:t>	Игрушки для детей следует подбирать в соответствии с возрастом и задачами развития ребенка.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870200"/>
            <a:ext cx="26638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41767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 flipH="1">
            <a:off x="-9525" y="-5643563"/>
            <a:ext cx="12790488" cy="7143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07950" y="692150"/>
            <a:ext cx="8567738" cy="58483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smtClean="0">
                <a:latin typeface="Arial" panose="020B0604020202020204" pitchFamily="34" charset="0"/>
              </a:rPr>
              <a:t>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400" b="1" smtClean="0">
                <a:latin typeface="Arial" panose="020B0604020202020204" pitchFamily="34" charset="0"/>
              </a:rPr>
              <a:t>   </a:t>
            </a:r>
            <a:r>
              <a:rPr lang="ru-RU" altLang="ru-RU" sz="2400" b="1" i="1" smtClean="0">
                <a:latin typeface="Arial" panose="020B0604020202020204" pitchFamily="34" charset="0"/>
              </a:rPr>
              <a:t>В возрасте 3 лет необходимы образные игрушки, которые участвуют в психическом развитии малыша. К ним относятся любимые всеми куклы, машинки.</a:t>
            </a:r>
          </a:p>
          <a:p>
            <a:endParaRPr lang="ru-RU" altLang="ru-RU" sz="2400" smtClean="0"/>
          </a:p>
        </p:txBody>
      </p:sp>
      <p:pic>
        <p:nvPicPr>
          <p:cNvPr id="10244" name="Picture 4" descr="http://pomoshbaby.com/_pu/4/07719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2481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331152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635000" y="908050"/>
            <a:ext cx="8185150" cy="16652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</a:rPr>
              <a:t>	У ребенка появляется интерес к игрушкам-орудиям. Это ведерки, лопатки, формочки и прочие предметы, являющиеся уменьшенными копиями орудий труда, с помощью которых у ребенка развиваются предметные действия.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</p:txBody>
      </p:sp>
      <p:pic>
        <p:nvPicPr>
          <p:cNvPr id="11267" name="Picture 4" descr="https://miigraem.ru/upload/iblock/d11/nabor206vedrobolshoesitechko4formochkileykamalaya4lopatkagrabelkiart4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1052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s://kidrom.ru/pi/3/48/472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86175"/>
            <a:ext cx="40322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539750" y="836613"/>
            <a:ext cx="8016875" cy="36131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ru-RU" sz="2000" b="1" i="1" smtClean="0">
                <a:latin typeface="Arial" panose="020B0604020202020204" pitchFamily="34" charset="0"/>
              </a:rPr>
              <a:t>	</a:t>
            </a:r>
            <a:r>
              <a:rPr lang="ru-RU" altLang="ru-RU" sz="2400" b="1" i="1" smtClean="0">
                <a:latin typeface="Arial" panose="020B0604020202020204" pitchFamily="34" charset="0"/>
              </a:rPr>
              <a:t>К четырем годам основным видом детской деятельности становятся ролевые игры. Усложняется содержание игры, детская фантазия способна превратить конкретные предметы в воображаемые.</a:t>
            </a:r>
            <a:endParaRPr lang="en-US" altLang="ru-RU" sz="2400" b="1" i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ru-RU" sz="2200" b="1" i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ru-RU" sz="2200" b="1" i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ru-RU" sz="2000" b="1" i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ru-RU" sz="2000" b="1" i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ru-RU" sz="2000" b="1" i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 sz="2000" b="1" i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ru-RU" sz="2000" b="1" i="1" smtClean="0">
                <a:latin typeface="Arial" panose="020B0604020202020204" pitchFamily="34" charset="0"/>
              </a:rPr>
              <a:t>	</a:t>
            </a:r>
            <a:endParaRPr lang="ru-RU" altLang="ru-RU" sz="2000" b="1" i="1" smtClean="0">
              <a:latin typeface="Arial" panose="020B0604020202020204" pitchFamily="34" charset="0"/>
            </a:endParaRPr>
          </a:p>
        </p:txBody>
      </p:sp>
      <p:pic>
        <p:nvPicPr>
          <p:cNvPr id="13315" name="Picture 7" descr="http://mama.ua/media/uploads/38572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638"/>
            <a:ext cx="36004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3068638"/>
            <a:ext cx="4033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7993062" cy="23050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ru-RU" sz="2400" b="1" i="1" smtClean="0">
                <a:latin typeface="Arial" panose="020B0604020202020204" pitchFamily="34" charset="0"/>
              </a:rPr>
              <a:t>	</a:t>
            </a:r>
            <a:r>
              <a:rPr lang="ru-RU" altLang="ru-RU" sz="2400" b="1" i="1" smtClean="0">
                <a:latin typeface="Arial" panose="020B0604020202020204" pitchFamily="34" charset="0"/>
              </a:rPr>
              <a:t>Чаще всего дети выбирают сюжеты для ролевых игр из жизни: играют в «дочки-матери», «магазин», «доктора». Игрушки должны быть больших размеров и отображать различные стороны реальности (чайные сервизы, парикмахерские, мебель).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b="1" i="1" smtClean="0">
              <a:latin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84513"/>
            <a:ext cx="381793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84513"/>
            <a:ext cx="28797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320</Words>
  <Application>Microsoft Office PowerPoint</Application>
  <PresentationFormat>Экран (4:3)</PresentationFormat>
  <Paragraphs>52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Диаграмма Microsoft Excel</vt:lpstr>
      <vt:lpstr>Игры для детей дошкольного возраста.</vt:lpstr>
      <vt:lpstr>«Чтобы вырасти здоровым ребенком, детям не требуется уметь читать- им требуется уметь играть!» Фред Роджерс.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шестилетнем возрасте полезней и интересней не статичные, а конкретные игрушки.</vt:lpstr>
      <vt:lpstr>Развивающие игрушки головоломки для детей 6 — 7 лет — это замечательный инструмент для становления мышления вашего ребенка.</vt:lpstr>
      <vt:lpstr>Игра мозаика нужна для развития мелкой моторики ребенка, творческий способностей. В ней ребенок должен из очень маленьких частиц собрать какое-нибудь целое изображение. </vt:lpstr>
      <vt:lpstr>Презентация PowerPoint</vt:lpstr>
      <vt:lpstr>Результаты анкетирования родителей: «Как играют наши дети?»</vt:lpstr>
      <vt:lpstr>Игра приносит пользу, если…</vt:lpstr>
      <vt:lpstr>Что такое детская игра?</vt:lpstr>
      <vt:lpstr>Презентация PowerPoint</vt:lpstr>
      <vt:lpstr>Спасибо за внимание !</vt:lpstr>
    </vt:vector>
  </TitlesOfParts>
  <Company>Home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 B. Solopyev</dc:creator>
  <cp:lastModifiedBy>user</cp:lastModifiedBy>
  <cp:revision>194</cp:revision>
  <dcterms:created xsi:type="dcterms:W3CDTF">2010-02-12T16:38:10Z</dcterms:created>
  <dcterms:modified xsi:type="dcterms:W3CDTF">2020-10-08T10:23:56Z</dcterms:modified>
</cp:coreProperties>
</file>