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575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98E7C-B7EF-4AF0-8437-9745131D41D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C50F-8947-48FE-94EF-F83B43D1A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130425"/>
            <a:ext cx="7126560" cy="1470025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Петровские ассамблеи</a:t>
            </a:r>
            <a:endParaRPr lang="ru-RU" sz="6600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1752600"/>
          </a:xfrm>
        </p:spPr>
        <p:txBody>
          <a:bodyPr>
            <a:normAutofit lnSpcReduction="10000"/>
          </a:bodyPr>
          <a:lstStyle/>
          <a:p>
            <a:pPr algn="r">
              <a:spcBef>
                <a:spcPts val="0"/>
              </a:spcBef>
            </a:pPr>
            <a:r>
              <a:rPr lang="ru-RU" sz="2800" dirty="0" smtClean="0"/>
              <a:t>Выполнила: </a:t>
            </a:r>
            <a:r>
              <a:rPr lang="ru-RU" sz="2800" dirty="0" smtClean="0"/>
              <a:t>Харлова </a:t>
            </a:r>
            <a:r>
              <a:rPr lang="ru-RU" sz="2800" dirty="0" smtClean="0"/>
              <a:t>Ксения Анатольевна</a:t>
            </a:r>
            <a:endParaRPr lang="ru-RU" sz="2800" dirty="0" smtClean="0"/>
          </a:p>
          <a:p>
            <a:pPr>
              <a:spcBef>
                <a:spcPts val="0"/>
              </a:spcBef>
            </a:pPr>
            <a:r>
              <a:rPr lang="ru-RU" sz="2800" dirty="0" smtClean="0"/>
              <a:t>                                               Студентка 3 </a:t>
            </a:r>
            <a:r>
              <a:rPr lang="ru-RU" sz="2800" dirty="0" smtClean="0"/>
              <a:t>курса </a:t>
            </a:r>
            <a:r>
              <a:rPr lang="ru-RU" sz="2800" dirty="0" smtClean="0"/>
              <a:t>СКД</a:t>
            </a:r>
          </a:p>
          <a:p>
            <a:pPr algn="r">
              <a:spcBef>
                <a:spcPts val="0"/>
              </a:spcBef>
            </a:pPr>
            <a:r>
              <a:rPr lang="ru-RU" sz="2800" dirty="0" smtClean="0"/>
              <a:t>Тюменский институт культуры</a:t>
            </a:r>
          </a:p>
          <a:p>
            <a:pPr algn="r">
              <a:spcBef>
                <a:spcPts val="0"/>
              </a:spcBef>
            </a:pPr>
            <a:r>
              <a:rPr lang="ru-RU" sz="2800" dirty="0" smtClean="0"/>
              <a:t>Г. Тюмень 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0">
              <a:lnSpc>
                <a:spcPct val="110000"/>
              </a:lnSpc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Первое время на ассамблеях играла только духовая музыка, но в 1721 году приехавший в столицу герцог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Голштинский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привез с собой небольшой струнный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оркестрик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который быстро завоевал популярность. Стали появляться и свои музыканты, правда, инструменты приходилось завозить из-за границы. Но затраты стоили того, царь появление доморощенных музыкантов приветствовал, а расторопного боярина за создание оркестра мог и наградить.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6266904_3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7986706" cy="5617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6534496_e7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2507" y="212001"/>
            <a:ext cx="7838986" cy="6433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6267161_pic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2098" y="641697"/>
            <a:ext cx="8119804" cy="5574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15-1109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67644" y="232655"/>
            <a:ext cx="6408712" cy="639269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55000" lnSpcReduction="2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Генкин, Д.М. Массовые праздники </a:t>
            </a:r>
            <a:r>
              <a:rPr lang="ru-RU" spc="55" dirty="0">
                <a:solidFill>
                  <a:srgbClr val="000000"/>
                </a:solidFill>
                <a:latin typeface="Times New Roman"/>
                <a:ea typeface="Times New Roman"/>
              </a:rPr>
              <a:t>[Текст]  </a:t>
            </a:r>
            <a:r>
              <a:rPr lang="ru-RU" dirty="0">
                <a:latin typeface="Times New Roman"/>
                <a:ea typeface="Times New Roman"/>
              </a:rPr>
              <a:t>/ Д. М. Генкин. – Москва, 1975.</a:t>
            </a:r>
            <a:endParaRPr lang="ru-RU" sz="28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Жаркова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, Л. С. Культур</a:t>
            </a:r>
            <a:r>
              <a:rPr lang="ru-RU" spc="25" dirty="0">
                <a:solidFill>
                  <a:srgbClr val="000000"/>
                </a:solidFill>
                <a:latin typeface="Times New Roman"/>
                <a:ea typeface="Times New Roman"/>
              </a:rPr>
              <a:t>но-досуговая деятельность: теория, практика и методика 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научных исследований : Учеб. </a:t>
            </a:r>
            <a:r>
              <a:rPr lang="ru-RU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пособ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pc="55" dirty="0">
                <a:solidFill>
                  <a:srgbClr val="000000"/>
                </a:solidFill>
                <a:latin typeface="Times New Roman"/>
                <a:ea typeface="Times New Roman"/>
              </a:rPr>
              <a:t>[Текст] 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/ Л. С. </a:t>
            </a:r>
            <a:r>
              <a:rPr lang="ru-RU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Жаркова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,  А.  Д. Жарков, В.  М. Чижиков. </a:t>
            </a:r>
            <a:r>
              <a:rPr lang="ru-RU" dirty="0">
                <a:latin typeface="Times New Roman"/>
                <a:ea typeface="Times New Roman"/>
              </a:rPr>
              <a:t>–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 Москва, 1994. </a:t>
            </a:r>
            <a:r>
              <a:rPr lang="ru-RU" dirty="0">
                <a:latin typeface="Times New Roman"/>
                <a:ea typeface="Times New Roman"/>
              </a:rPr>
              <a:t>–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112 с.</a:t>
            </a:r>
            <a:endParaRPr lang="ru-RU" sz="28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spcBef>
                <a:spcPts val="265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pc="-65" dirty="0" smtClean="0">
                <a:latin typeface="Times New Roman"/>
                <a:ea typeface="Times New Roman"/>
              </a:rPr>
              <a:t>История 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русской культуры </a:t>
            </a:r>
            <a:r>
              <a:rPr lang="en-US" spc="-65" dirty="0">
                <a:solidFill>
                  <a:srgbClr val="000000"/>
                </a:solidFill>
                <a:latin typeface="Times New Roman"/>
                <a:ea typeface="Times New Roman"/>
              </a:rPr>
              <a:t>IX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 – </a:t>
            </a:r>
            <a:r>
              <a:rPr lang="en-US" spc="-65" dirty="0">
                <a:solidFill>
                  <a:srgbClr val="000000"/>
                </a:solidFill>
                <a:latin typeface="Times New Roman"/>
                <a:ea typeface="Times New Roman"/>
              </a:rPr>
              <a:t>XX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pc="-65" dirty="0" err="1">
                <a:solidFill>
                  <a:srgbClr val="000000"/>
                </a:solidFill>
                <a:latin typeface="Times New Roman"/>
                <a:ea typeface="Times New Roman"/>
              </a:rPr>
              <a:t>в.в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pc="55" dirty="0">
                <a:solidFill>
                  <a:srgbClr val="000000"/>
                </a:solidFill>
                <a:latin typeface="Times New Roman"/>
                <a:ea typeface="Times New Roman"/>
              </a:rPr>
              <a:t>[Текст] 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/ под. ред. Л.  В. </a:t>
            </a:r>
            <a:r>
              <a:rPr lang="ru-RU" spc="-65" dirty="0" err="1">
                <a:solidFill>
                  <a:srgbClr val="000000"/>
                </a:solidFill>
                <a:latin typeface="Times New Roman"/>
                <a:ea typeface="Times New Roman"/>
              </a:rPr>
              <a:t>Комман</a:t>
            </a:r>
            <a:r>
              <a:rPr lang="ru-RU" spc="-65" dirty="0">
                <a:solidFill>
                  <a:srgbClr val="000000"/>
                </a:solidFill>
                <a:latin typeface="Times New Roman"/>
                <a:ea typeface="Times New Roman"/>
              </a:rPr>
              <a:t>. 3-е изд. – Москва : Дрофа, 2002. – 480 с.</a:t>
            </a:r>
            <a:endParaRPr lang="ru-RU" sz="28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Культурно-досуговая деятельность </a:t>
            </a:r>
            <a:r>
              <a:rPr lang="ru-RU" spc="55" dirty="0">
                <a:solidFill>
                  <a:srgbClr val="000000"/>
                </a:solidFill>
                <a:latin typeface="Times New Roman"/>
                <a:ea typeface="Times New Roman"/>
              </a:rPr>
              <a:t>[Текст] </a:t>
            </a:r>
            <a:r>
              <a:rPr lang="ru-RU" dirty="0">
                <a:latin typeface="Times New Roman"/>
                <a:ea typeface="Times New Roman"/>
              </a:rPr>
              <a:t>/ под ред. В. М. </a:t>
            </a:r>
            <a:r>
              <a:rPr lang="ru-RU" dirty="0" err="1">
                <a:latin typeface="Times New Roman"/>
                <a:ea typeface="Times New Roman"/>
              </a:rPr>
              <a:t>Чижикова</a:t>
            </a:r>
            <a:r>
              <a:rPr lang="ru-RU" dirty="0">
                <a:latin typeface="Times New Roman"/>
                <a:ea typeface="Times New Roman"/>
              </a:rPr>
              <a:t>, А. Д. </a:t>
            </a:r>
            <a:r>
              <a:rPr lang="ru-RU" dirty="0" err="1">
                <a:latin typeface="Times New Roman"/>
                <a:ea typeface="Times New Roman"/>
              </a:rPr>
              <a:t>Жаркова</a:t>
            </a:r>
            <a:r>
              <a:rPr lang="ru-RU" dirty="0">
                <a:latin typeface="Times New Roman"/>
                <a:ea typeface="Times New Roman"/>
              </a:rPr>
              <a:t>. – Москва, 1998.</a:t>
            </a:r>
            <a:endParaRPr lang="ru-RU" sz="28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pc="-5" dirty="0" err="1">
                <a:solidFill>
                  <a:srgbClr val="000000"/>
                </a:solidFill>
                <a:latin typeface="Times New Roman"/>
                <a:ea typeface="Times New Roman"/>
              </a:rPr>
              <a:t>Балдина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, И. Д. Авангардизм и творчество художников-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любителей </a:t>
            </a:r>
            <a:r>
              <a:rPr lang="ru-RU" spc="55" dirty="0">
                <a:solidFill>
                  <a:srgbClr val="000000"/>
                </a:solidFill>
                <a:latin typeface="Times New Roman"/>
                <a:ea typeface="Times New Roman"/>
              </a:rPr>
              <a:t>[Текст] 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/ И. Д. </a:t>
            </a:r>
            <a:r>
              <a:rPr lang="ru-RU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Балдина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Москва, 1992. </a:t>
            </a:r>
            <a:r>
              <a:rPr lang="ru-RU" dirty="0">
                <a:latin typeface="Times New Roman"/>
                <a:ea typeface="Times New Roman"/>
              </a:rPr>
              <a:t>–</a:t>
            </a: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</a:rPr>
              <a:t> 40 с.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660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Peter_der-Grosse_18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548681"/>
            <a:ext cx="4608512" cy="5950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35334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ноября 1718 года Пётр I издал указ об ассамблеях, который произвел коренной перелом в области развлечений городского населения. Женщины впервые получили право посещать общественные собрания, а вход на ассамблею должен был быть доступен каждому прилично одетому человеку, за исключением слуг и крестьян.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ассамблей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объединение и сплочение реформаторов, помимо рабочего времени, и в период досуга;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школу жизни по европейскому типу;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новых форм досуга, которые еще не были приняты в России;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некоего клуба, где обсуждались бы современные события и формировалось общественное мнение;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в людях умения самостоятельного мышления, в том числе и в государственных делах, а также инициативности, способности свободно излагать свои мысли;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навыкам общения;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установление социальных контактов между людьми.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 понимал, что без одобрения церкви его нововведение не имеет будущего. Священный страх перед царем, как перед воплощением бога на земле – это одно, но ужас перед дном адовом и падении бессмертной души это другое. Чтобы переломить традиционное неприятие танца служителями культа, Петр вовлекает в это светское мероприятие и черное духовенство. Согласно указу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первоприсудствующего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Синоде, с 1723 года учреждались ассамблеи в московских монастырях. 29 декабря 1723 года была проведена первая ассамблея у архимандрита Донского монастыря. На нее были приглашены президент Синода архиепископ новгородский Феодосий, архиепископ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Крутицкий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Леонид, архиепископы московских монастырей, чиновники синодальной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Это тоже имело неоднозначные последствия. Митрополит Казанский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Сильвестр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доносе осуждал это действо, но в основном имело положительный отклик. </a:t>
            </a:r>
          </a:p>
          <a:p>
            <a:pPr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.Хлебовский-Ассамблея-при-Петр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7" y="735182"/>
            <a:ext cx="8352927" cy="5387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Ассамблеи давались по очереди всеми придворными. Иногда Петр сам решал, в чьем доме следует собраться. О дне ассамблеи глашатаи извещали барабанным боем, а на всех перекрестках о том развешивали объявления. Прийти на ассамблею мог всякий прилично одетый человек, за исключением слуг и крестьян. Среди гостей рядом с вельможами и чиновниками можно было увидеть и состоятельных купцов, и духовенство, и ремесленников, и матросов. Люди женатые обязательно приходили с женами и взрослыми дочерьми.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.Лебедев ассамблеи и петр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65952" y="248647"/>
            <a:ext cx="5812096" cy="63607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6530937_0b2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4650" y="1048065"/>
            <a:ext cx="7754700" cy="4761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P10260025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риятная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DC2E69-546E-48B9-A331-CEB5CC10D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TP102600252_template</Template>
  <TotalTime>229</TotalTime>
  <Words>599</Words>
  <Application>Microsoft Office PowerPoint</Application>
  <PresentationFormat>Экран (4:3)</PresentationFormat>
  <Paragraphs>24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TP102600252_template</vt:lpstr>
      <vt:lpstr>Петровские ассамблеи</vt:lpstr>
      <vt:lpstr>Презентация PowerPoint</vt:lpstr>
      <vt:lpstr>Презентация PowerPoint</vt:lpstr>
      <vt:lpstr>Цель ассамблей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Петровские ассамблеи</dc:title>
  <dc:creator>Ксения</dc:creator>
  <cp:lastModifiedBy>олеся</cp:lastModifiedBy>
  <cp:revision>22</cp:revision>
  <dcterms:created xsi:type="dcterms:W3CDTF">2013-10-12T13:08:20Z</dcterms:created>
  <dcterms:modified xsi:type="dcterms:W3CDTF">2016-02-02T04:58:23Z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TC026002539991</vt:lpwstr>
  </property>
</Properties>
</file>