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300" r:id="rId3"/>
    <p:sldId id="309" r:id="rId4"/>
    <p:sldId id="288" r:id="rId5"/>
    <p:sldId id="303" r:id="rId6"/>
    <p:sldId id="307" r:id="rId7"/>
    <p:sldId id="311" r:id="rId8"/>
    <p:sldId id="312" r:id="rId9"/>
    <p:sldId id="301" r:id="rId10"/>
    <p:sldId id="314" r:id="rId11"/>
    <p:sldId id="319" r:id="rId12"/>
    <p:sldId id="321" r:id="rId13"/>
    <p:sldId id="322" r:id="rId14"/>
    <p:sldId id="324" r:id="rId15"/>
    <p:sldId id="316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54" autoAdjust="0"/>
  </p:normalViewPr>
  <p:slideViewPr>
    <p:cSldViewPr>
      <p:cViewPr varScale="1">
        <p:scale>
          <a:sx n="92" d="100"/>
          <a:sy n="92" d="100"/>
        </p:scale>
        <p:origin x="88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1CDBFC-9004-4491-97B1-D2D681BFEF39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01EF88-B4E0-4461-A593-2E38175BA8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0406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Admin\&#1056;&#1072;&#1073;&#1086;&#1095;&#1080;&#1081;%20&#1089;&#1090;&#1086;&#1083;\&#1040;&#1085;&#1090;&#1080;&#1085;&#1072;&#1088;&#1082;&#1086;&#1090;&#1080;&#1095;&#1077;&#1089;&#1082;&#1072;&#1103;%20&#1084;&#1080;&#1089;&#1089;&#1080;&#1103;_&#1062;&#1077;&#1083;&#1080;&#1093;\V-A.Mocart%20(isp.%20orkestr%20P.Moria)%20-%20Simfoniya%20_%2040%20.mp3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10" Type="http://schemas.openxmlformats.org/officeDocument/2006/relationships/image" Target="../media/image27.pn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C:\Documents and Settings\АНДРЕЙ\Рабочий стол\89.jpg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 r="2343" b="1734"/>
          <a:stretch>
            <a:fillRect/>
          </a:stretch>
        </p:blipFill>
        <p:spPr bwMode="auto">
          <a:xfrm>
            <a:off x="142844" y="0"/>
            <a:ext cx="8848858" cy="4857784"/>
          </a:xfrm>
          <a:prstGeom prst="rect">
            <a:avLst/>
          </a:prstGeom>
          <a:noFill/>
          <a:effectLst>
            <a:softEdge rad="317500"/>
          </a:effectLst>
          <a:scene3d>
            <a:camera prst="perspectiveContrastingLeftFacing"/>
            <a:lightRig rig="threePt" dir="t"/>
          </a:scene3d>
        </p:spPr>
      </p:pic>
      <p:pic>
        <p:nvPicPr>
          <p:cNvPr id="3" name="Picture 10" descr="C:\Documents and Settings\АНДРЕЙ\Рабочий стол\76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382049">
            <a:off x="556719" y="4858682"/>
            <a:ext cx="1920163" cy="14942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142844" y="1500174"/>
            <a:ext cx="90011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Антинаркотическая</a:t>
            </a:r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миссия </a:t>
            </a:r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ЖИТЬ!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00298" y="142852"/>
            <a:ext cx="61436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ОГАПОУ   </a:t>
            </a: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«Борисовский агромеханический техникум»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Documents and Settings\Admin\Мои документы\p1_yemblem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142852"/>
            <a:ext cx="1643074" cy="16270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V-A.Mocart (isp. orkestr P.Moria) - Simfoniya _ 40 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3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38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8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14348" y="500042"/>
            <a:ext cx="7786742" cy="440120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Каждый  человек  должен осознать,  что </a:t>
            </a:r>
          </a:p>
          <a:p>
            <a:pPr algn="ctr"/>
            <a:r>
              <a:rPr lang="ru-RU" sz="4000" b="1" dirty="0" smtClean="0">
                <a:ln w="11430"/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его здоровье,  жизнь – это то,  </a:t>
            </a:r>
          </a:p>
          <a:p>
            <a:pPr algn="ctr"/>
            <a:r>
              <a:rPr lang="ru-RU" sz="4000" b="1" dirty="0" smtClean="0">
                <a:ln w="11430"/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что   он   получил   от   прошлых поколений,  и то,  что  он </a:t>
            </a:r>
          </a:p>
          <a:p>
            <a:pPr algn="ctr"/>
            <a:r>
              <a:rPr lang="ru-RU" sz="4000" b="1" dirty="0" smtClean="0">
                <a:ln w="11430"/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спустя   время   должен  передать грядущим  поколениям.</a:t>
            </a:r>
            <a:endParaRPr lang="ru-RU" sz="4000" b="1" dirty="0">
              <a:ln w="11430"/>
              <a:solidFill>
                <a:srgbClr val="FFFF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Click="0" advTm="8000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C:\Documents and Settings\АНДРЕЙ\Рабочий стол\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070707"/>
              </a:clrFrom>
              <a:clrTo>
                <a:srgbClr val="070707">
                  <a:alpha val="0"/>
                </a:srgbClr>
              </a:clrTo>
            </a:clrChange>
          </a:blip>
          <a:srcRect l="5625" t="20625" r="6249" b="21249"/>
          <a:stretch>
            <a:fillRect/>
          </a:stretch>
        </p:blipFill>
        <p:spPr bwMode="auto">
          <a:xfrm>
            <a:off x="1428728" y="357166"/>
            <a:ext cx="6286544" cy="292895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214414" y="3857628"/>
            <a:ext cx="6715172" cy="193899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0"/>
            <a:r>
              <a:rPr lang="ru-RU" sz="4000" b="1" kern="120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+mn-ea"/>
                <a:cs typeface="+mn-cs"/>
              </a:rPr>
              <a:t> </a:t>
            </a:r>
            <a:r>
              <a:rPr lang="ru-RU" sz="4000" b="1" kern="1200" dirty="0">
                <a:ln w="11430"/>
                <a:solidFill>
                  <a:prstClr val="white"/>
                </a:solidFill>
                <a:effectLst>
                  <a:glow rad="101600">
                    <a:srgbClr val="00B050">
                      <a:alpha val="6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ea typeface="MS Mincho" pitchFamily="49" charset="-128"/>
                <a:cs typeface="+mn-cs"/>
              </a:rPr>
              <a:t>НАДО    ТОЛЬКО ПЫТАТЬСЯ     ЕГО НАЙТИ! </a:t>
            </a:r>
          </a:p>
        </p:txBody>
      </p:sp>
    </p:spTree>
  </p:cSld>
  <p:clrMapOvr>
    <a:masterClrMapping/>
  </p:clrMapOvr>
  <p:transition spd="slow" advClick="0" advTm="6000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92150"/>
            <a:ext cx="8229600" cy="5403850"/>
          </a:xfrm>
          <a:ln>
            <a:noFill/>
          </a:ln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buFont typeface="Wingdings" pitchFamily="2" charset="2"/>
              <a:buNone/>
              <a:defRPr/>
            </a:pPr>
            <a:endParaRPr lang="ru-RU" sz="4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4" name="Picture 2" descr="Картинка 27 из 10734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7885"/>
            <a:ext cx="9144000" cy="687588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500042"/>
            <a:ext cx="9144000" cy="1938992"/>
          </a:xfrm>
          <a:prstGeom prst="rect">
            <a:avLst/>
          </a:prstGeom>
        </p:spPr>
        <p:txBody>
          <a:bodyPr wrap="square">
            <a:spAutoFit/>
            <a:scene3d>
              <a:camera prst="perspectiveContrastingRightFacing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0"/>
            <a:r>
              <a:rPr lang="ru-RU" sz="6000" b="1" kern="1200" dirty="0">
                <a:ln w="11430"/>
                <a:solidFill>
                  <a:srgbClr val="FFFF00"/>
                </a:solidFill>
                <a:effectLst>
                  <a:glow rad="101600">
                    <a:srgbClr val="00B050">
                      <a:alpha val="6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+mn-ea"/>
                <a:cs typeface="+mn-cs"/>
              </a:rPr>
              <a:t>…Человек рождается для счастья…</a:t>
            </a:r>
          </a:p>
        </p:txBody>
      </p:sp>
    </p:spTree>
  </p:cSld>
  <p:clrMapOvr>
    <a:masterClrMapping/>
  </p:clrMapOvr>
  <p:transition spd="slow" advClick="0" advTm="5000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928934"/>
            <a:ext cx="8358246" cy="2071701"/>
          </a:xfrm>
          <a:prstGeom prst="rect">
            <a:avLst/>
          </a:prstGeom>
        </p:spPr>
        <p:txBody>
          <a:bodyPr wrap="square"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dirty="0" smtClean="0">
                <a:ln w="11430"/>
                <a:gradFill flip="none" rotWithShape="1">
                  <a:gsLst>
                    <a:gs pos="0">
                      <a:srgbClr val="FF0000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Оглянись вокруг</a:t>
            </a:r>
          </a:p>
          <a:p>
            <a:pPr algn="ctr"/>
            <a:endParaRPr lang="ru-RU" sz="7200" b="1" dirty="0" smtClean="0">
              <a:ln w="11430"/>
              <a:gradFill flip="none" rotWithShape="1">
                <a:gsLst>
                  <a:gs pos="0">
                    <a:srgbClr val="FF0000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path path="circle">
                  <a:fillToRect l="100000" t="100000"/>
                </a:path>
                <a:tileRect r="-100000" b="-1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7200" b="1" dirty="0" smtClean="0">
                <a:ln w="11430"/>
                <a:gradFill flip="none" rotWithShape="1">
                  <a:gsLst>
                    <a:gs pos="0">
                      <a:srgbClr val="FF0000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Мир прекрасен</a:t>
            </a:r>
            <a:endParaRPr lang="ru-RU" sz="7200" b="1" dirty="0">
              <a:ln w="11430"/>
              <a:gradFill flip="none" rotWithShape="1">
                <a:gsLst>
                  <a:gs pos="0">
                    <a:srgbClr val="FF0000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path path="circle">
                  <a:fillToRect l="100000" t="100000"/>
                </a:path>
                <a:tileRect r="-100000" b="-1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43042" y="3500438"/>
            <a:ext cx="5786478" cy="193899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  он  ждёт </a:t>
            </a:r>
          </a:p>
          <a:p>
            <a:pPr algn="ctr"/>
            <a:r>
              <a:rPr lang="ru-RU" sz="4000" b="1" dirty="0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когда  ТЫ  обратишь на него  внимание</a:t>
            </a:r>
            <a:endParaRPr lang="ru-RU" sz="4000" b="1" dirty="0">
              <a:ln w="11430"/>
              <a:solidFill>
                <a:srgbClr val="FF0000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Click="0" advTm="4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C:\Documents and Settings\АНДРЕЙ\Рабочий стол\8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404023">
            <a:off x="1000100" y="285728"/>
            <a:ext cx="4779982" cy="624638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3" name="Picture 4" descr="C:\Documents and Settings\АНДРЕЙ\Рабочий стол\&amp;&amp;&amp;\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837742">
            <a:off x="4676713" y="1293668"/>
            <a:ext cx="3895036" cy="4305659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4" name="Picture 13" descr="C:\Documents and Settings\АНДРЕЙ\Рабочий стол\88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819708">
            <a:off x="449581" y="723235"/>
            <a:ext cx="5806095" cy="4657448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5" name="Picture 7" descr="C:\Documents and Settings\АНДРЕЙ\Рабочий стол\&amp;&amp;&amp;\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664378">
            <a:off x="2667591" y="2691978"/>
            <a:ext cx="4649891" cy="3628446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6" name="Picture 4" descr="C:\Documents and Settings\АНДРЕЙ\Рабочий стол\87.jpg"/>
          <p:cNvPicPr>
            <a:picLocks noChangeAspect="1" noChangeArrowheads="1"/>
          </p:cNvPicPr>
          <p:nvPr/>
        </p:nvPicPr>
        <p:blipFill>
          <a:blip r:embed="rId6" cstate="print"/>
          <a:srcRect b="4000"/>
          <a:stretch>
            <a:fillRect/>
          </a:stretch>
        </p:blipFill>
        <p:spPr bwMode="auto">
          <a:xfrm>
            <a:off x="214282" y="1428736"/>
            <a:ext cx="4607752" cy="4370403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7" name="Picture 2" descr="C:\Documents and Settings\АНДРЕЙ\Рабочий стол\&amp;&amp;&amp;\1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97A39F"/>
              </a:clrFrom>
              <a:clrTo>
                <a:srgbClr val="97A39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285728"/>
            <a:ext cx="3786214" cy="3786214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8" name="Picture 3" descr="C:\Documents and Settings\АНДРЕЙ\Рабочий стол\87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810991">
            <a:off x="3212346" y="1119249"/>
            <a:ext cx="5453976" cy="419294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9" name="Picture 12" descr="C:\Documents and Settings\АНДРЕЙ\Рабочий стол\&amp;&amp;&amp;\88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11240E"/>
              </a:clrFrom>
              <a:clrTo>
                <a:srgbClr val="11240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91370">
            <a:off x="4864712" y="2328687"/>
            <a:ext cx="3092437" cy="4331142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785786" y="4429132"/>
            <a:ext cx="75009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0000FF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Arial Black" pitchFamily="34" charset="0"/>
              </a:rPr>
              <a:t>МОЛОДЕЖЬ!  </a:t>
            </a:r>
          </a:p>
          <a:p>
            <a:pPr algn="ctr"/>
            <a:r>
              <a:rPr lang="ru-RU" sz="3600" dirty="0" smtClean="0">
                <a:solidFill>
                  <a:srgbClr val="0000FF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Arial Black" pitchFamily="34" charset="0"/>
              </a:rPr>
              <a:t>СКАЖИ НАРКОТИКАМ  - </a:t>
            </a:r>
            <a:r>
              <a:rPr lang="ru-RU" sz="4800" dirty="0" smtClean="0"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НЕТ</a:t>
            </a:r>
            <a:endParaRPr lang="ru-RU" sz="3600" dirty="0">
              <a:solidFill>
                <a:srgbClr val="FF00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 spd="slow" advClick="0" advTm="4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0"/>
                            </p:stCondLst>
                            <p:childTnLst>
                              <p:par>
                                <p:cTn id="40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925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1925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4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5" dur="1925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6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7" dur="1925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8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0"/>
                            </p:stCondLst>
                            <p:childTnLst>
                              <p:par>
                                <p:cTn id="5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0"/>
                            </p:stCondLst>
                            <p:childTnLst>
                              <p:par>
                                <p:cTn id="6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50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32" y="500042"/>
            <a:ext cx="2571768" cy="27009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85720" y="363915"/>
            <a:ext cx="8715436" cy="11910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Жизнь</a:t>
            </a:r>
            <a:r>
              <a:rPr lang="ru-RU" sz="32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— это </a:t>
            </a:r>
            <a:r>
              <a:rPr lang="ru-RU" sz="3200" b="1" dirty="0" smtClean="0"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шанс</a:t>
            </a:r>
            <a:r>
              <a:rPr lang="ru-RU" sz="32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 не упусти его.</a:t>
            </a:r>
          </a:p>
          <a:p>
            <a:r>
              <a:rPr lang="ru-RU" sz="32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</a:p>
          <a:p>
            <a:r>
              <a:rPr lang="ru-RU" sz="32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Жизнь</a:t>
            </a:r>
            <a:r>
              <a:rPr lang="ru-RU" sz="32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— это </a:t>
            </a:r>
            <a:r>
              <a:rPr lang="ru-RU" sz="3200" b="1" dirty="0" smtClean="0"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красота</a:t>
            </a:r>
            <a:r>
              <a:rPr lang="ru-RU" sz="32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 удивляйся ей.</a:t>
            </a:r>
          </a:p>
          <a:p>
            <a:r>
              <a:rPr lang="ru-RU" sz="32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</a:p>
          <a:p>
            <a:r>
              <a:rPr lang="ru-RU" sz="32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Жизнь</a:t>
            </a:r>
            <a:r>
              <a:rPr lang="ru-RU" sz="32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— это </a:t>
            </a:r>
            <a:r>
              <a:rPr lang="ru-RU" sz="3200" b="1" dirty="0" smtClean="0"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мечта</a:t>
            </a:r>
            <a:r>
              <a:rPr lang="ru-RU" sz="32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 осуществи ее.</a:t>
            </a:r>
          </a:p>
          <a:p>
            <a:r>
              <a:rPr lang="ru-RU" sz="32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</a:p>
          <a:p>
            <a:r>
              <a:rPr lang="ru-RU" sz="32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Жизнь</a:t>
            </a:r>
            <a:r>
              <a:rPr lang="ru-RU" sz="32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— это </a:t>
            </a:r>
            <a:r>
              <a:rPr lang="ru-RU" sz="3200" b="1" dirty="0" smtClean="0"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долг</a:t>
            </a:r>
            <a:r>
              <a:rPr lang="ru-RU" sz="32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 исполни его. </a:t>
            </a:r>
          </a:p>
          <a:p>
            <a:endParaRPr lang="ru-RU" sz="3200" b="1" dirty="0" smtClean="0">
              <a:solidFill>
                <a:schemeClr val="accent3">
                  <a:lumMod val="40000"/>
                  <a:lumOff val="60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r>
              <a:rPr lang="ru-RU" sz="32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Жизнь</a:t>
            </a:r>
            <a:r>
              <a:rPr lang="ru-RU" sz="32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— это </a:t>
            </a:r>
            <a:r>
              <a:rPr lang="ru-RU" sz="3200" b="1" dirty="0" smtClean="0"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игра</a:t>
            </a:r>
            <a:r>
              <a:rPr lang="ru-RU" sz="32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 так играй! </a:t>
            </a:r>
          </a:p>
          <a:p>
            <a:endParaRPr lang="ru-RU" sz="3200" b="1" dirty="0" smtClean="0">
              <a:solidFill>
                <a:schemeClr val="accent3">
                  <a:lumMod val="40000"/>
                  <a:lumOff val="60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r>
              <a:rPr lang="ru-RU" sz="32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Жизнь</a:t>
            </a:r>
            <a:r>
              <a:rPr lang="ru-RU" sz="32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— это </a:t>
            </a:r>
            <a:r>
              <a:rPr lang="ru-RU" sz="3200" b="1" dirty="0" smtClean="0"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любовь</a:t>
            </a:r>
            <a:r>
              <a:rPr lang="ru-RU" sz="32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 так люби. </a:t>
            </a:r>
          </a:p>
          <a:p>
            <a:endParaRPr lang="ru-RU" sz="3200" b="1" dirty="0" smtClean="0">
              <a:solidFill>
                <a:schemeClr val="accent3">
                  <a:lumMod val="40000"/>
                  <a:lumOff val="60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r>
              <a:rPr lang="ru-RU" sz="32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Жизнь</a:t>
            </a:r>
            <a:r>
              <a:rPr lang="ru-RU" sz="32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— это </a:t>
            </a:r>
            <a:r>
              <a:rPr lang="ru-RU" sz="3200" b="1" dirty="0" smtClean="0"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тайна</a:t>
            </a:r>
            <a:r>
              <a:rPr lang="ru-RU" sz="32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 разгадай ее.</a:t>
            </a:r>
          </a:p>
          <a:p>
            <a:r>
              <a:rPr lang="ru-RU" sz="32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</a:p>
          <a:p>
            <a:r>
              <a:rPr lang="ru-RU" sz="32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Жизнь</a:t>
            </a:r>
            <a:r>
              <a:rPr lang="ru-RU" sz="32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— это </a:t>
            </a:r>
            <a:r>
              <a:rPr lang="ru-RU" sz="3200" b="1" dirty="0" smtClean="0"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трагедия</a:t>
            </a:r>
            <a:r>
              <a:rPr lang="ru-RU" sz="32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 выдержи ее.</a:t>
            </a:r>
          </a:p>
          <a:p>
            <a:r>
              <a:rPr lang="ru-RU" sz="32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</a:p>
          <a:p>
            <a:r>
              <a:rPr lang="ru-RU" sz="32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Жизнь</a:t>
            </a:r>
            <a:r>
              <a:rPr lang="ru-RU" sz="32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— это </a:t>
            </a:r>
            <a:r>
              <a:rPr lang="ru-RU" sz="3200" b="1" dirty="0" smtClean="0"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приключение,</a:t>
            </a:r>
            <a:r>
              <a:rPr lang="ru-RU" sz="32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решись на него. </a:t>
            </a:r>
          </a:p>
          <a:p>
            <a:endParaRPr lang="ru-RU" sz="3200" b="1" dirty="0" smtClean="0">
              <a:solidFill>
                <a:schemeClr val="accent3">
                  <a:lumMod val="40000"/>
                  <a:lumOff val="60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r>
              <a:rPr lang="ru-RU" sz="32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Жизнь</a:t>
            </a:r>
            <a:r>
              <a:rPr lang="ru-RU" sz="32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— это </a:t>
            </a:r>
            <a:r>
              <a:rPr lang="ru-RU" sz="3200" b="1" dirty="0" smtClean="0"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жизнь, спаси ее! </a:t>
            </a:r>
          </a:p>
          <a:p>
            <a:endParaRPr lang="ru-RU" sz="3200" b="1" dirty="0" smtClean="0">
              <a:solidFill>
                <a:srgbClr val="FF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r>
              <a:rPr lang="ru-RU" sz="32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Жизнь </a:t>
            </a:r>
            <a:r>
              <a:rPr lang="ru-RU" sz="32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— это </a:t>
            </a:r>
            <a:r>
              <a:rPr lang="ru-RU" sz="3200" b="1" dirty="0" smtClean="0"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счастье</a:t>
            </a:r>
            <a:r>
              <a:rPr lang="ru-RU" sz="32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 сотвори его сам.</a:t>
            </a:r>
          </a:p>
          <a:p>
            <a:r>
              <a:rPr lang="ru-RU" sz="32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</a:p>
          <a:p>
            <a:r>
              <a:rPr lang="ru-RU" sz="32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Жить</a:t>
            </a:r>
            <a:r>
              <a:rPr lang="ru-RU" sz="32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стоит. </a:t>
            </a:r>
            <a:r>
              <a:rPr lang="ru-RU" sz="3200" b="1" dirty="0" smtClean="0"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Не уничтожай свою Жизнь!</a:t>
            </a:r>
            <a:endParaRPr lang="ru-RU" sz="3200" b="1" dirty="0">
              <a:solidFill>
                <a:srgbClr val="FF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72396" y="142852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Мать Тереза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Click="0" advTm="10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2844" y="142852"/>
            <a:ext cx="878687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Наркомания </a:t>
            </a:r>
          </a:p>
          <a:p>
            <a:pPr algn="ctr"/>
            <a:r>
              <a:rPr lang="ru-RU" sz="2400" i="1" dirty="0" err="1" smtClean="0">
                <a:solidFill>
                  <a:srgbClr val="0000FF"/>
                </a:solidFill>
              </a:rPr>
              <a:t>narkē</a:t>
            </a:r>
            <a:r>
              <a:rPr lang="ru-RU" sz="2400" i="1" dirty="0" smtClean="0">
                <a:solidFill>
                  <a:srgbClr val="0000FF"/>
                </a:solidFill>
              </a:rPr>
              <a:t>  (греч.) - оцепенение, сон </a:t>
            </a:r>
          </a:p>
          <a:p>
            <a:pPr algn="ctr"/>
            <a:r>
              <a:rPr lang="ru-RU" sz="2400" i="1" dirty="0" err="1" smtClean="0">
                <a:solidFill>
                  <a:srgbClr val="0000FF"/>
                </a:solidFill>
              </a:rPr>
              <a:t>mania</a:t>
            </a:r>
            <a:r>
              <a:rPr lang="ru-RU" sz="2400" i="1" dirty="0" smtClean="0">
                <a:solidFill>
                  <a:srgbClr val="0000FF"/>
                </a:solidFill>
              </a:rPr>
              <a:t>  (греч.) - безумие, страсть, влечение</a:t>
            </a:r>
          </a:p>
          <a:p>
            <a:pPr algn="ctr"/>
            <a:endParaRPr lang="ru-RU" sz="2000" dirty="0" smtClean="0"/>
          </a:p>
          <a:p>
            <a:pPr algn="ctr"/>
            <a:r>
              <a:rPr lang="ru-RU" sz="2000" dirty="0" smtClean="0"/>
              <a:t>    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хроническое заболевание, вызываемое злоупотреблением лекарственными или нелекарственными наркотическими средствами</a:t>
            </a:r>
            <a:endParaRPr lang="ru-RU" sz="2000" b="1" dirty="0" smtClean="0">
              <a:solidFill>
                <a:schemeClr val="tx1">
                  <a:lumMod val="95000"/>
                  <a:lumOff val="5000"/>
                </a:schemeClr>
              </a:solidFill>
              <a:latin typeface="Arial Black" pitchFamily="34" charset="0"/>
            </a:endParaRPr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928670"/>
            <a:ext cx="8286807" cy="57864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071538" y="1571612"/>
            <a:ext cx="7572428" cy="34163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dirty="0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но  ты   -  </a:t>
            </a:r>
          </a:p>
          <a:p>
            <a:pPr algn="ctr"/>
            <a:r>
              <a:rPr lang="ru-RU" sz="7200" b="1" u="sng" dirty="0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не </a:t>
            </a:r>
            <a:r>
              <a:rPr lang="ru-RU" sz="7200" b="1" dirty="0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мишень   для   наркотиков</a:t>
            </a:r>
            <a:endParaRPr lang="ru-RU" sz="7200" b="1" dirty="0">
              <a:ln w="11430"/>
              <a:solidFill>
                <a:srgbClr val="FF0000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Click="0" advTm="3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сканирова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14975"/>
            <a:ext cx="8821768" cy="6600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tx1">
                <a:alpha val="60000"/>
              </a:schemeClr>
            </a:glow>
          </a:effectLst>
        </p:spPr>
      </p:pic>
      <p:pic>
        <p:nvPicPr>
          <p:cNvPr id="3" name="Picture 4" descr="сканирование00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1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7000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Картинка 3 из 1631"/>
          <p:cNvPicPr>
            <a:picLocks noChangeAspect="1" noChangeArrowheads="1"/>
          </p:cNvPicPr>
          <p:nvPr/>
        </p:nvPicPr>
        <p:blipFill>
          <a:blip r:embed="rId2"/>
          <a:srcRect l="67865" r="26666" b="62639"/>
          <a:stretch>
            <a:fillRect/>
          </a:stretch>
        </p:blipFill>
        <p:spPr bwMode="auto">
          <a:xfrm>
            <a:off x="8643966" y="0"/>
            <a:ext cx="500034" cy="2562220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42852"/>
            <a:ext cx="8643998" cy="64739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348" name="Rectangle 12"/>
          <p:cNvSpPr>
            <a:spLocks noChangeArrowheads="1"/>
          </p:cNvSpPr>
          <p:nvPr/>
        </p:nvSpPr>
        <p:spPr bwMode="auto">
          <a:xfrm>
            <a:off x="4000496" y="0"/>
            <a:ext cx="5286380" cy="6555641"/>
          </a:xfrm>
          <a:prstGeom prst="rect">
            <a:avLst/>
          </a:prstGeom>
          <a:solidFill>
            <a:schemeClr val="bg1">
              <a:alpha val="39000"/>
            </a:schemeClr>
          </a:solidFill>
          <a:ln w="9525">
            <a:noFill/>
            <a:miter lim="800000"/>
            <a:headEnd/>
            <a:tailEnd/>
          </a:ln>
          <a:effectLst>
            <a:softEdge rad="317500"/>
          </a:effectLst>
        </p:spPr>
        <p:txBody>
          <a:bodyPr wrap="square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indent="127000" algn="ctr"/>
            <a:r>
              <a:rPr lang="ru-RU" sz="2800" b="1" dirty="0">
                <a:ln w="11430"/>
                <a:solidFill>
                  <a:srgbClr val="0000FF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В начале своего "наркотического пути" </a:t>
            </a:r>
          </a:p>
          <a:p>
            <a:pPr indent="127000" algn="ctr"/>
            <a:r>
              <a:rPr lang="ru-RU" sz="2800" b="1" dirty="0">
                <a:ln w="11430"/>
                <a:solidFill>
                  <a:srgbClr val="0000FF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каждый думает, что он-то никогда не станет рабом наркотиков, </a:t>
            </a:r>
          </a:p>
          <a:p>
            <a:pPr indent="127000" algn="ctr"/>
            <a:r>
              <a:rPr lang="ru-RU" sz="2800" b="1" dirty="0">
                <a:ln w="11430"/>
                <a:solidFill>
                  <a:srgbClr val="0000FF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он не допустит этого.</a:t>
            </a:r>
          </a:p>
          <a:p>
            <a:pPr indent="127000" algn="ctr"/>
            <a:r>
              <a:rPr lang="ru-RU" sz="2800" b="1" dirty="0">
                <a:ln w="11430"/>
                <a:solidFill>
                  <a:srgbClr val="0000FF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Так думали все: те, кого сейчас уже нет в живых, </a:t>
            </a:r>
          </a:p>
          <a:p>
            <a:pPr indent="127000" algn="ctr"/>
            <a:r>
              <a:rPr lang="ru-RU" sz="2800" b="1" dirty="0">
                <a:ln w="11430"/>
                <a:solidFill>
                  <a:srgbClr val="0000FF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те, кто сейчас мучается в ломках </a:t>
            </a:r>
          </a:p>
          <a:p>
            <a:pPr indent="127000" algn="ctr"/>
            <a:r>
              <a:rPr lang="ru-RU" sz="2800" b="1" dirty="0">
                <a:ln w="11430"/>
                <a:solidFill>
                  <a:srgbClr val="0000FF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и готов пойти на все ради очередной дозы.</a:t>
            </a:r>
          </a:p>
          <a:p>
            <a:pPr indent="127000" algn="ctr"/>
            <a:r>
              <a:rPr lang="ru-RU" sz="2800" b="1" dirty="0">
                <a:ln w="11430"/>
                <a:solidFill>
                  <a:srgbClr val="0000FF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 Так думали и те, кто сегодня только первый раз попробовал наркотик...</a:t>
            </a:r>
          </a:p>
        </p:txBody>
      </p:sp>
    </p:spTree>
  </p:cSld>
  <p:clrMapOvr>
    <a:masterClrMapping/>
  </p:clrMapOvr>
  <p:transition spd="slow" advClick="0" advTm="11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8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 со стрелкой вправо 3"/>
          <p:cNvSpPr/>
          <p:nvPr/>
        </p:nvSpPr>
        <p:spPr>
          <a:xfrm>
            <a:off x="0" y="1928802"/>
            <a:ext cx="3786182" cy="3143272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 наркомана нет здоровья, а есть много болезней</a:t>
            </a:r>
            <a:endParaRPr lang="ru-RU" sz="2400" b="1" dirty="0">
              <a:ln w="11430"/>
              <a:solidFill>
                <a:srgbClr val="FF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Выноска со стрелкой вниз 5"/>
          <p:cNvSpPr/>
          <p:nvPr/>
        </p:nvSpPr>
        <p:spPr>
          <a:xfrm>
            <a:off x="2500298" y="0"/>
            <a:ext cx="3857652" cy="271462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 наркомана нет друзей, а есть другие наркоманы</a:t>
            </a:r>
            <a:endParaRPr lang="ru-RU" sz="2400" b="1" dirty="0">
              <a:ln w="11430"/>
              <a:solidFill>
                <a:srgbClr val="FF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Выноска со стрелкой влево 6"/>
          <p:cNvSpPr/>
          <p:nvPr/>
        </p:nvSpPr>
        <p:spPr>
          <a:xfrm>
            <a:off x="5072066" y="1928802"/>
            <a:ext cx="4071934" cy="3143272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 наркомана нет денег, а есть потребность в ежедневной дозе</a:t>
            </a:r>
            <a:endParaRPr lang="ru-RU" sz="2400" b="1" dirty="0">
              <a:ln w="11430"/>
              <a:solidFill>
                <a:srgbClr val="FF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Выноска со стрелкой вверх 7"/>
          <p:cNvSpPr/>
          <p:nvPr/>
        </p:nvSpPr>
        <p:spPr>
          <a:xfrm>
            <a:off x="2500298" y="4214818"/>
            <a:ext cx="3857652" cy="2643182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 наркомана нет семьи и никогда он не испытает родительских чувств</a:t>
            </a:r>
            <a:endParaRPr lang="ru-RU" sz="2400" b="1" dirty="0">
              <a:ln w="11430"/>
              <a:solidFill>
                <a:srgbClr val="FF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6088" name="Picture 8" descr="Картинка 284 из 7393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  <a:lum bright="-40000"/>
          </a:blip>
          <a:srcRect l="2698" t="24375" b="17499"/>
          <a:stretch>
            <a:fillRect/>
          </a:stretch>
        </p:blipFill>
        <p:spPr bwMode="auto">
          <a:xfrm>
            <a:off x="3143240" y="1928802"/>
            <a:ext cx="2576512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1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25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25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25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25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925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1925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1925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1925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925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1925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1925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1925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0"/>
                            </p:stCondLst>
                            <p:childTnLst>
                              <p:par>
                                <p:cTn id="3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925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1925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9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0" dur="1925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1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2" dur="1925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3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1" y="214290"/>
            <a:ext cx="8286807" cy="50167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solidFill>
                  <a:srgbClr val="0000FF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ТЫ   СОЗДАН   УНИКАЛЬНОЙ   И  НЕПОВТОРИМОЙ   ЛИЧНОСТЬЮ.</a:t>
            </a:r>
          </a:p>
          <a:p>
            <a:pPr algn="ctr"/>
            <a:endParaRPr lang="ru-RU" sz="4000" b="1" dirty="0" smtClean="0">
              <a:ln w="11430"/>
              <a:solidFill>
                <a:srgbClr val="0000FF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  <a:p>
            <a:pPr algn="ctr"/>
            <a:r>
              <a:rPr lang="ru-RU" sz="4000" b="1" cap="none" spc="0" dirty="0" smtClean="0">
                <a:ln w="11430"/>
                <a:solidFill>
                  <a:srgbClr val="0000FF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НАРКОТИКИ   ДЕЛАЮТ  ЧЕЛОВЕКА  СЕРЫМ    И   БЕЗЛИКИМ.</a:t>
            </a:r>
          </a:p>
          <a:p>
            <a:pPr algn="ctr"/>
            <a:endParaRPr lang="ru-RU" sz="4000" b="1" cap="none" spc="0" dirty="0" smtClean="0">
              <a:ln w="11430"/>
              <a:solidFill>
                <a:srgbClr val="0000FF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  <a:p>
            <a:pPr algn="ctr"/>
            <a:r>
              <a:rPr lang="ru-RU" sz="4000" b="1" dirty="0" smtClean="0">
                <a:ln w="11430"/>
                <a:solidFill>
                  <a:srgbClr val="0000FF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ТВОЙ  ВЫБОР   СЕГОДНЯ  ОПРЕДЕЛЯЕТ   ТВОЁ   БУДУЩЕЕ!</a:t>
            </a:r>
            <a:endParaRPr lang="ru-RU" sz="4000" b="1" cap="none" spc="0" dirty="0">
              <a:ln w="11430"/>
              <a:solidFill>
                <a:srgbClr val="0000FF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</p:spTree>
  </p:cSld>
  <p:clrMapOvr>
    <a:masterClrMapping/>
  </p:clrMapOvr>
  <p:transition spd="slow" advClick="0" advTm="6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0"/>
                            </p:stCondLst>
                            <p:childTnLst>
                              <p:par>
                                <p:cTn id="3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НАРКОТИКИ1"/>
          <p:cNvPicPr>
            <a:picLocks noChangeAspect="1" noChangeArrowheads="1"/>
          </p:cNvPicPr>
          <p:nvPr/>
        </p:nvPicPr>
        <p:blipFill>
          <a:blip r:embed="rId2">
            <a:lum bright="14000" contrast="18000"/>
          </a:blip>
          <a:srcRect b="1414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500562" y="571480"/>
            <a:ext cx="3929090" cy="35394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Проблема наркомании затрагивает  около 30 млн. человек, то есть практически  каждого пятого жителя страны</a:t>
            </a:r>
            <a:endParaRPr lang="ru-RU" sz="3200" b="1" dirty="0">
              <a:ln w="11430"/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068358">
            <a:off x="4643438" y="4055080"/>
            <a:ext cx="4500562" cy="2802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5000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Картинка 178 из 7393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414E5E"/>
              </a:clrFrom>
              <a:clrTo>
                <a:srgbClr val="414E5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72224" y="3714752"/>
            <a:ext cx="2871776" cy="3143248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3" name="Прямоугольник с двумя вырезанными противолежащими углами 2"/>
          <p:cNvSpPr/>
          <p:nvPr/>
        </p:nvSpPr>
        <p:spPr>
          <a:xfrm>
            <a:off x="500034" y="500042"/>
            <a:ext cx="8501122" cy="4929222"/>
          </a:xfrm>
          <a:prstGeom prst="snip2DiagRect">
            <a:avLst/>
          </a:prstGeom>
          <a:solidFill>
            <a:schemeClr val="bg1"/>
          </a:solidFill>
          <a:ln>
            <a:solidFill>
              <a:srgbClr val="C00000"/>
            </a:solidFill>
          </a:ln>
          <a:effectLst/>
          <a:scene3d>
            <a:camera prst="perspectiveContrastingRightFacing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chemeClr val="tx1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НАРКОМАНИЯ =</a:t>
            </a:r>
          </a:p>
          <a:p>
            <a:pPr algn="ctr"/>
            <a:r>
              <a:rPr lang="ru-RU" sz="3600" b="1" dirty="0" smtClean="0">
                <a:ln w="11430"/>
                <a:solidFill>
                  <a:schemeClr val="tx1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ЗАВИСИМОСТЬ + ПРЕСТУПЛЕНИЯ (тюрьма) +СТРАДАНИЯ= </a:t>
            </a:r>
          </a:p>
          <a:p>
            <a:pPr algn="ctr"/>
            <a:r>
              <a:rPr lang="ru-RU" sz="3600" b="1" dirty="0" smtClean="0">
                <a:ln w="11430"/>
                <a:solidFill>
                  <a:schemeClr val="tx1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СМЕРТЬ</a:t>
            </a:r>
          </a:p>
          <a:p>
            <a:pPr algn="ctr"/>
            <a:endParaRPr lang="ru-RU" b="1" dirty="0" smtClean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ничего другого не будет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Click="0" advTm="6000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Картинка 391 из 7407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214414" y="1000108"/>
            <a:ext cx="6786610" cy="452431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rgbClr val="FF0000"/>
                </a:solidFill>
                <a:effectLst>
                  <a:glow rad="101600">
                    <a:srgbClr val="0000FF">
                      <a:alpha val="6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Освободиться от наркотиков не так легко!</a:t>
            </a:r>
          </a:p>
          <a:p>
            <a:pPr algn="ctr"/>
            <a:r>
              <a:rPr lang="ru-RU" sz="3600" b="1" dirty="0" smtClean="0">
                <a:ln w="11430"/>
                <a:solidFill>
                  <a:srgbClr val="FF0000"/>
                </a:solidFill>
                <a:effectLst>
                  <a:glow rad="101600">
                    <a:srgbClr val="0000FF">
                      <a:alpha val="6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 Они мешают нашей жизни и причиняют зло!</a:t>
            </a:r>
          </a:p>
          <a:p>
            <a:pPr algn="ctr"/>
            <a:r>
              <a:rPr lang="ru-RU" sz="3600" b="1" dirty="0" smtClean="0">
                <a:ln w="11430"/>
                <a:solidFill>
                  <a:srgbClr val="FF0000"/>
                </a:solidFill>
                <a:effectLst>
                  <a:glow rad="101600">
                    <a:srgbClr val="0000FF">
                      <a:alpha val="6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 Всеобщей силой лишь помочь возможно!</a:t>
            </a:r>
          </a:p>
          <a:p>
            <a:pPr algn="ctr"/>
            <a:r>
              <a:rPr lang="ru-RU" sz="3600" b="1" dirty="0" smtClean="0">
                <a:ln w="11430"/>
                <a:solidFill>
                  <a:srgbClr val="FF0000"/>
                </a:solidFill>
                <a:effectLst>
                  <a:glow rad="101600">
                    <a:srgbClr val="0000FF">
                      <a:alpha val="6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 И относиться надо к этому серьёзно!</a:t>
            </a:r>
            <a:endParaRPr lang="ru-RU" sz="3600" b="1" dirty="0">
              <a:ln w="11430"/>
              <a:solidFill>
                <a:srgbClr val="FF0000"/>
              </a:solidFill>
              <a:effectLst>
                <a:glow rad="101600">
                  <a:srgbClr val="0000FF">
                    <a:alpha val="60000"/>
                  </a:srgb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 spd="slow" advClick="0" advTm="6000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Савранев Матвей</Template>
  <TotalTime>1</TotalTime>
  <Words>421</Words>
  <Application>Microsoft Office PowerPoint</Application>
  <PresentationFormat>Экран (4:3)</PresentationFormat>
  <Paragraphs>73</Paragraphs>
  <Slides>15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4" baseType="lpstr">
      <vt:lpstr>Arial</vt:lpstr>
      <vt:lpstr>Arial Black</vt:lpstr>
      <vt:lpstr>Calibri</vt:lpstr>
      <vt:lpstr>Comic Sans MS</vt:lpstr>
      <vt:lpstr>Georgia</vt:lpstr>
      <vt:lpstr>MS Mincho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1</cp:revision>
  <dcterms:created xsi:type="dcterms:W3CDTF">2020-09-30T10:10:23Z</dcterms:created>
  <dcterms:modified xsi:type="dcterms:W3CDTF">2020-09-30T10:11:47Z</dcterms:modified>
</cp:coreProperties>
</file>