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0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6AAD-0CEF-40E8-9D2B-9D0DA36222EE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E738-F692-4759-97DD-192930F9D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6AAD-0CEF-40E8-9D2B-9D0DA36222EE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E738-F692-4759-97DD-192930F9D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6AAD-0CEF-40E8-9D2B-9D0DA36222EE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E738-F692-4759-97DD-192930F9D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6AAD-0CEF-40E8-9D2B-9D0DA36222EE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E738-F692-4759-97DD-192930F9D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6AAD-0CEF-40E8-9D2B-9D0DA36222EE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E738-F692-4759-97DD-192930F9D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6AAD-0CEF-40E8-9D2B-9D0DA36222EE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E738-F692-4759-97DD-192930F9D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6AAD-0CEF-40E8-9D2B-9D0DA36222EE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E738-F692-4759-97DD-192930F9D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6AAD-0CEF-40E8-9D2B-9D0DA36222EE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E738-F692-4759-97DD-192930F9D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6AAD-0CEF-40E8-9D2B-9D0DA36222EE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E738-F692-4759-97DD-192930F9D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6AAD-0CEF-40E8-9D2B-9D0DA36222EE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E738-F692-4759-97DD-192930F9D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6AAD-0CEF-40E8-9D2B-9D0DA36222EE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E738-F692-4759-97DD-192930F9D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C6AAD-0CEF-40E8-9D2B-9D0DA36222EE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DE738-F692-4759-97DD-192930F9D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72;&#1082;&#1090;&#1080;&#1082;&#1072;.xls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hyperlink" Target="http://images.google.ru/imgres?imgurl=http://www.freesoftwaremagazine.com/files/www.freesoftwaremagazine.com/nodes/1232/ss/usb_flash_memory_key.jpg&amp;imgrefurl=http://www.freesoftwaremagazine.com/articles/grub_intro/&amp;h=329&amp;w=350&amp;sz=24&amp;hl=ru&amp;start=112&amp;um=1&amp;usg=__yB45Bmr1iVRwdFiuA8MPY8GwtgE=&amp;tbnid=OuLpOhmWwYcKyM:&amp;tbnh=113&amp;tbnw=120&amp;prev=/images?q=usb+flash&amp;start=100&amp;ndsp=20&amp;um=1&amp;hl=ru&amp;lr=&amp;newwindow=1&amp;sa=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images.google.ru/imgres?imgurl=http://www.freesoftwaremagazine.com/files/www.freesoftwaremagazine.com/nodes/1232/ss/usb_flash_memory_key.jpg&amp;imgrefurl=http://www.freesoftwaremagazine.com/articles/grub_intro/&amp;h=329&amp;w=350&amp;sz=24&amp;hl=ru&amp;start=112&amp;um=1&amp;usg=__yB45Bmr1iVRwdFiuA8MPY8GwtgE=&amp;tbnid=OuLpOhmWwYcKyM:&amp;tbnh=113&amp;tbnw=120&amp;prev=/images?q=usb+flash&amp;start=100&amp;ndsp=20&amp;um=1&amp;hl=ru&amp;lr=&amp;newwindow=1&amp;sa=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857364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rgbClr val="800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Тема:</a:t>
            </a:r>
            <a:r>
              <a:rPr lang="en-US" b="1" dirty="0">
                <a:solidFill>
                  <a:srgbClr val="800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b="1" dirty="0">
                <a:solidFill>
                  <a:srgbClr val="800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Мониторинг с/х техники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4857760"/>
            <a:ext cx="6400800" cy="1571636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Выполнили: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 №1 группы </a:t>
            </a:r>
            <a:r>
              <a:rPr lang="ru-RU" b="1" i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Степанченко Николай</a:t>
            </a:r>
          </a:p>
          <a:p>
            <a:endParaRPr lang="ru-RU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9171" y="3032564"/>
            <a:ext cx="8825658" cy="2214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  <a:t>План исследования: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  <a:t>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  <a:t>-автоматизированный сбор данных, на основе GPS навигации;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  <a:t>   - визуализация перемещений техники;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  <a:t>   - оперативный учет сельскохозяйственных работ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  <a:t>.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671" y="0"/>
            <a:ext cx="2071991" cy="33638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285728"/>
            <a:ext cx="8258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Учебное исследование</a:t>
            </a:r>
          </a:p>
          <a:p>
            <a:pPr algn="ctr"/>
            <a:r>
              <a:rPr lang="ru-RU" sz="3200" b="1" dirty="0"/>
              <a:t> (кейс –задание на базе </a:t>
            </a:r>
          </a:p>
          <a:p>
            <a:pPr algn="ctr"/>
            <a:r>
              <a:rPr lang="ru-RU" sz="3200" b="1" dirty="0"/>
              <a:t>ООО «Борисовская зерновая компания»</a:t>
            </a:r>
            <a:r>
              <a:rPr lang="en-US" sz="3200" b="1" dirty="0"/>
              <a:t>)</a:t>
            </a:r>
            <a:endParaRPr lang="ru-RU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785794"/>
            <a:ext cx="8143932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14282" y="1670162"/>
            <a:ext cx="8803958" cy="464742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ü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за движением техники и возможность оперативного управления в соответствии с меняющейся обстановкой</a:t>
            </a:r>
          </a:p>
          <a:p>
            <a:pPr lvl="1"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ü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Автоматизация учета выполненных работ</a:t>
            </a:r>
          </a:p>
          <a:p>
            <a:pPr lvl="1"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ü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Сокращение времени простоев и времени выполнения </a:t>
            </a:r>
          </a:p>
          <a:p>
            <a:pPr lvl="1">
              <a:spcAft>
                <a:spcPct val="20000"/>
              </a:spcAft>
              <a:buClr>
                <a:schemeClr val="tx2"/>
              </a:buClr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 на 5-15%</a:t>
            </a:r>
          </a:p>
          <a:p>
            <a:pPr lvl="1">
              <a:buFont typeface="Arial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Экономия ГСМ минимум на 10-15% (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JasperCaps" panose="040B0805080702020503" pitchFamily="82" charset="-52"/>
                <a:hlinkClick r:id="rId2" action="ppaction://hlinkfile"/>
              </a:rPr>
              <a:t>Расчет эффективности использования 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JasperCaps" panose="040B0805080702020503" pitchFamily="82" charset="-52"/>
                <a:hlinkClick r:id="rId2" action="ppaction://hlinkfile"/>
              </a:rPr>
              <a:t>GPS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JasperCaps" panose="040B0805080702020503" pitchFamily="82" charset="-52"/>
                <a:hlinkClick r:id="rId2" action="ppaction://hlinkfile"/>
              </a:rPr>
              <a:t>-системы  на с/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JasperCaps" panose="040B0805080702020503" pitchFamily="82" charset="-52"/>
                <a:hlinkClick r:id="rId2" action="ppaction://hlinkfile"/>
              </a:rPr>
              <a:t>х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JasperCaps" panose="040B0805080702020503" pitchFamily="82" charset="-52"/>
                <a:hlinkClick r:id="rId2" action="ppaction://hlinkfile"/>
              </a:rPr>
              <a:t> предприятии (в программе  «Табличный процессор»)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ü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качества работ, в том числе за счёт контроля работы водителя</a:t>
            </a:r>
          </a:p>
          <a:p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Заголовок 7"/>
          <p:cNvSpPr txBox="1">
            <a:spLocks/>
          </p:cNvSpPr>
          <p:nvPr/>
        </p:nvSpPr>
        <p:spPr>
          <a:xfrm>
            <a:off x="214282" y="0"/>
            <a:ext cx="8929718" cy="1613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ВЫВОД: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Внедрение мониторинга техники эффективно.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Результативность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от внедрения системы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онлайн-мониторинга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техники: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85794"/>
            <a:ext cx="8280920" cy="56436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166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Спасибо за внимание!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876"/>
            <a:ext cx="8229600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71612"/>
            <a:ext cx="7772400" cy="1470025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реализации: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643182"/>
            <a:ext cx="8143932" cy="2424114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-автоматизированный сбор данных, на основе GPS навигации;</a:t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- визуализация перемещений техники;</a:t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- оперативный учет сельскохозяйственных работ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10" y="57148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Цель</a:t>
            </a:r>
            <a:r>
              <a:rPr kumimoji="0" lang="ru-RU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  <a:t>: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  <a:t>исследовать эффективность и показать </a:t>
            </a: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</a:t>
            </a:r>
            <a:r>
              <a:rPr lang="ru-RU" sz="4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реимущества</a:t>
            </a:r>
            <a:r>
              <a:rPr lang="ru-RU" sz="4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от внедрения системы </a:t>
            </a:r>
            <a:r>
              <a:rPr lang="ru-RU" sz="4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онлайн-мониторинга</a:t>
            </a:r>
            <a:r>
              <a:rPr lang="ru-RU" sz="4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с/</a:t>
            </a:r>
            <a:r>
              <a:rPr lang="ru-RU" sz="4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</a:t>
            </a:r>
            <a:r>
              <a:rPr lang="ru-RU" sz="4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техники на базе ООО «Борисовская зерновая компания»</a:t>
            </a: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5286388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</a:rPr>
              <a:t>Задание:</a:t>
            </a:r>
            <a:r>
              <a:rPr lang="ru-RU" sz="2400" b="1" dirty="0"/>
              <a:t> составить фрагмент ИНТЕЛЛЕКТ - КАРТЫ с указанием методов реализации и результатов от внедрения мониторинга с/</a:t>
            </a:r>
            <a:r>
              <a:rPr lang="ru-RU" sz="2400" b="1" dirty="0" err="1"/>
              <a:t>х</a:t>
            </a:r>
            <a:r>
              <a:rPr lang="ru-RU" sz="2400" b="1" dirty="0"/>
              <a:t> техники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7"/>
            <a:ext cx="7772400" cy="1143008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раньше вели учет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10" y="1340768"/>
            <a:ext cx="7429552" cy="47607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land\Desktop\в презентацию\DSCF4428-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30" y="142852"/>
            <a:ext cx="8832370" cy="627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7143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Загрузка данных о выполненных работах из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GPS-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систем параллельного вождения в программу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Панорама-АГРО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6" name="Picture 2" descr="C:\Users\land\Desktop\sh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714752"/>
            <a:ext cx="6643734" cy="296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6" descr="usb_flash_memory_key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1785926"/>
            <a:ext cx="15843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5143504" y="2214554"/>
            <a:ext cx="1571625" cy="500063"/>
          </a:xfrm>
          <a:prstGeom prst="straightConnector1">
            <a:avLst/>
          </a:prstGeom>
          <a:ln w="2222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6250794" y="2821776"/>
            <a:ext cx="1714500" cy="1357312"/>
          </a:xfrm>
          <a:prstGeom prst="straightConnector1">
            <a:avLst/>
          </a:prstGeom>
          <a:ln w="2222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Содержимое 10" descr="ConstellationGPS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0168" y="0"/>
            <a:ext cx="1933832" cy="1500174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cxnSp>
        <p:nvCxnSpPr>
          <p:cNvPr id="16" name="Прямая со стрелкой 15"/>
          <p:cNvCxnSpPr/>
          <p:nvPr/>
        </p:nvCxnSpPr>
        <p:spPr>
          <a:xfrm rot="5400000" flipH="1" flipV="1">
            <a:off x="7072331" y="1571611"/>
            <a:ext cx="928692" cy="500066"/>
          </a:xfrm>
          <a:prstGeom prst="straightConnector1">
            <a:avLst/>
          </a:prstGeom>
          <a:ln w="2222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7465245" y="1678763"/>
            <a:ext cx="928682" cy="142876"/>
          </a:xfrm>
          <a:prstGeom prst="straightConnector1">
            <a:avLst/>
          </a:prstGeom>
          <a:ln w="2222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олилиния 22"/>
          <p:cNvSpPr/>
          <p:nvPr/>
        </p:nvSpPr>
        <p:spPr>
          <a:xfrm>
            <a:off x="6446067" y="4940174"/>
            <a:ext cx="697117" cy="636761"/>
          </a:xfrm>
          <a:custGeom>
            <a:avLst/>
            <a:gdLst>
              <a:gd name="connsiteX0" fmla="*/ 398353 w 697117"/>
              <a:gd name="connsiteY0" fmla="*/ 3018 h 636761"/>
              <a:gd name="connsiteX1" fmla="*/ 208230 w 697117"/>
              <a:gd name="connsiteY1" fmla="*/ 12072 h 636761"/>
              <a:gd name="connsiteX2" fmla="*/ 153909 w 697117"/>
              <a:gd name="connsiteY2" fmla="*/ 30178 h 636761"/>
              <a:gd name="connsiteX3" fmla="*/ 117695 w 697117"/>
              <a:gd name="connsiteY3" fmla="*/ 75446 h 636761"/>
              <a:gd name="connsiteX4" fmla="*/ 54321 w 697117"/>
              <a:gd name="connsiteY4" fmla="*/ 147874 h 636761"/>
              <a:gd name="connsiteX5" fmla="*/ 27161 w 697117"/>
              <a:gd name="connsiteY5" fmla="*/ 229355 h 636761"/>
              <a:gd name="connsiteX6" fmla="*/ 18107 w 697117"/>
              <a:gd name="connsiteY6" fmla="*/ 256515 h 636761"/>
              <a:gd name="connsiteX7" fmla="*/ 0 w 697117"/>
              <a:gd name="connsiteY7" fmla="*/ 283676 h 636761"/>
              <a:gd name="connsiteX8" fmla="*/ 9054 w 697117"/>
              <a:gd name="connsiteY8" fmla="*/ 500959 h 636761"/>
              <a:gd name="connsiteX9" fmla="*/ 81482 w 697117"/>
              <a:gd name="connsiteY9" fmla="*/ 564333 h 636761"/>
              <a:gd name="connsiteX10" fmla="*/ 108642 w 697117"/>
              <a:gd name="connsiteY10" fmla="*/ 582440 h 636761"/>
              <a:gd name="connsiteX11" fmla="*/ 162963 w 697117"/>
              <a:gd name="connsiteY11" fmla="*/ 600547 h 636761"/>
              <a:gd name="connsiteX12" fmla="*/ 190123 w 697117"/>
              <a:gd name="connsiteY12" fmla="*/ 609600 h 636761"/>
              <a:gd name="connsiteX13" fmla="*/ 226337 w 697117"/>
              <a:gd name="connsiteY13" fmla="*/ 618654 h 636761"/>
              <a:gd name="connsiteX14" fmla="*/ 262551 w 697117"/>
              <a:gd name="connsiteY14" fmla="*/ 636761 h 636761"/>
              <a:gd name="connsiteX15" fmla="*/ 570369 w 697117"/>
              <a:gd name="connsiteY15" fmla="*/ 627707 h 636761"/>
              <a:gd name="connsiteX16" fmla="*/ 597529 w 697117"/>
              <a:gd name="connsiteY16" fmla="*/ 618654 h 636761"/>
              <a:gd name="connsiteX17" fmla="*/ 642796 w 697117"/>
              <a:gd name="connsiteY17" fmla="*/ 609600 h 636761"/>
              <a:gd name="connsiteX18" fmla="*/ 679010 w 697117"/>
              <a:gd name="connsiteY18" fmla="*/ 555279 h 636761"/>
              <a:gd name="connsiteX19" fmla="*/ 697117 w 697117"/>
              <a:gd name="connsiteY19" fmla="*/ 500959 h 636761"/>
              <a:gd name="connsiteX20" fmla="*/ 688064 w 697117"/>
              <a:gd name="connsiteY20" fmla="*/ 283676 h 636761"/>
              <a:gd name="connsiteX21" fmla="*/ 633743 w 697117"/>
              <a:gd name="connsiteY21" fmla="*/ 175034 h 636761"/>
              <a:gd name="connsiteX22" fmla="*/ 606583 w 697117"/>
              <a:gd name="connsiteY22" fmla="*/ 156927 h 636761"/>
              <a:gd name="connsiteX23" fmla="*/ 552262 w 697117"/>
              <a:gd name="connsiteY23" fmla="*/ 111660 h 636761"/>
              <a:gd name="connsiteX24" fmla="*/ 534155 w 697117"/>
              <a:gd name="connsiteY24" fmla="*/ 84499 h 636761"/>
              <a:gd name="connsiteX25" fmla="*/ 479834 w 697117"/>
              <a:gd name="connsiteY25" fmla="*/ 66392 h 636761"/>
              <a:gd name="connsiteX26" fmla="*/ 452674 w 697117"/>
              <a:gd name="connsiteY26" fmla="*/ 39232 h 636761"/>
              <a:gd name="connsiteX27" fmla="*/ 425513 w 697117"/>
              <a:gd name="connsiteY27" fmla="*/ 30178 h 636761"/>
              <a:gd name="connsiteX28" fmla="*/ 398353 w 697117"/>
              <a:gd name="connsiteY28" fmla="*/ 3018 h 63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97117" h="636761">
                <a:moveTo>
                  <a:pt x="398353" y="3018"/>
                </a:moveTo>
                <a:cubicBezTo>
                  <a:pt x="362139" y="0"/>
                  <a:pt x="271288" y="5066"/>
                  <a:pt x="208230" y="12072"/>
                </a:cubicBezTo>
                <a:cubicBezTo>
                  <a:pt x="189260" y="14180"/>
                  <a:pt x="153909" y="30178"/>
                  <a:pt x="153909" y="30178"/>
                </a:cubicBezTo>
                <a:cubicBezTo>
                  <a:pt x="133522" y="91343"/>
                  <a:pt x="161796" y="25044"/>
                  <a:pt x="117695" y="75446"/>
                </a:cubicBezTo>
                <a:cubicBezTo>
                  <a:pt x="43758" y="159946"/>
                  <a:pt x="115433" y="107133"/>
                  <a:pt x="54321" y="147874"/>
                </a:cubicBezTo>
                <a:lnTo>
                  <a:pt x="27161" y="229355"/>
                </a:lnTo>
                <a:cubicBezTo>
                  <a:pt x="24143" y="238408"/>
                  <a:pt x="23401" y="248575"/>
                  <a:pt x="18107" y="256515"/>
                </a:cubicBezTo>
                <a:lnTo>
                  <a:pt x="0" y="283676"/>
                </a:lnTo>
                <a:cubicBezTo>
                  <a:pt x="3018" y="356104"/>
                  <a:pt x="1049" y="428912"/>
                  <a:pt x="9054" y="500959"/>
                </a:cubicBezTo>
                <a:cubicBezTo>
                  <a:pt x="12072" y="528119"/>
                  <a:pt x="72430" y="558298"/>
                  <a:pt x="81482" y="564333"/>
                </a:cubicBezTo>
                <a:cubicBezTo>
                  <a:pt x="90535" y="570369"/>
                  <a:pt x="98320" y="578999"/>
                  <a:pt x="108642" y="582440"/>
                </a:cubicBezTo>
                <a:lnTo>
                  <a:pt x="162963" y="600547"/>
                </a:lnTo>
                <a:cubicBezTo>
                  <a:pt x="172016" y="603565"/>
                  <a:pt x="180865" y="607285"/>
                  <a:pt x="190123" y="609600"/>
                </a:cubicBezTo>
                <a:cubicBezTo>
                  <a:pt x="202194" y="612618"/>
                  <a:pt x="214686" y="614285"/>
                  <a:pt x="226337" y="618654"/>
                </a:cubicBezTo>
                <a:cubicBezTo>
                  <a:pt x="238974" y="623393"/>
                  <a:pt x="250480" y="630725"/>
                  <a:pt x="262551" y="636761"/>
                </a:cubicBezTo>
                <a:cubicBezTo>
                  <a:pt x="365157" y="633743"/>
                  <a:pt x="467868" y="633248"/>
                  <a:pt x="570369" y="627707"/>
                </a:cubicBezTo>
                <a:cubicBezTo>
                  <a:pt x="579898" y="627192"/>
                  <a:pt x="588271" y="620969"/>
                  <a:pt x="597529" y="618654"/>
                </a:cubicBezTo>
                <a:cubicBezTo>
                  <a:pt x="612457" y="614922"/>
                  <a:pt x="627707" y="612618"/>
                  <a:pt x="642796" y="609600"/>
                </a:cubicBezTo>
                <a:cubicBezTo>
                  <a:pt x="654867" y="591493"/>
                  <a:pt x="672128" y="575924"/>
                  <a:pt x="679010" y="555279"/>
                </a:cubicBezTo>
                <a:lnTo>
                  <a:pt x="697117" y="500959"/>
                </a:lnTo>
                <a:cubicBezTo>
                  <a:pt x="694099" y="428531"/>
                  <a:pt x="695277" y="355807"/>
                  <a:pt x="688064" y="283676"/>
                </a:cubicBezTo>
                <a:cubicBezTo>
                  <a:pt x="685482" y="257853"/>
                  <a:pt x="654997" y="189204"/>
                  <a:pt x="633743" y="175034"/>
                </a:cubicBezTo>
                <a:cubicBezTo>
                  <a:pt x="624690" y="168998"/>
                  <a:pt x="614942" y="163893"/>
                  <a:pt x="606583" y="156927"/>
                </a:cubicBezTo>
                <a:cubicBezTo>
                  <a:pt x="536874" y="98837"/>
                  <a:pt x="619695" y="156616"/>
                  <a:pt x="552262" y="111660"/>
                </a:cubicBezTo>
                <a:cubicBezTo>
                  <a:pt x="546226" y="102606"/>
                  <a:pt x="543382" y="90266"/>
                  <a:pt x="534155" y="84499"/>
                </a:cubicBezTo>
                <a:cubicBezTo>
                  <a:pt x="517970" y="74383"/>
                  <a:pt x="479834" y="66392"/>
                  <a:pt x="479834" y="66392"/>
                </a:cubicBezTo>
                <a:cubicBezTo>
                  <a:pt x="470781" y="57339"/>
                  <a:pt x="463327" y="46334"/>
                  <a:pt x="452674" y="39232"/>
                </a:cubicBezTo>
                <a:cubicBezTo>
                  <a:pt x="444733" y="33938"/>
                  <a:pt x="434374" y="33722"/>
                  <a:pt x="425513" y="30178"/>
                </a:cubicBezTo>
                <a:cubicBezTo>
                  <a:pt x="419248" y="27672"/>
                  <a:pt x="434567" y="6036"/>
                  <a:pt x="398353" y="3018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0"/>
            <a:ext cx="8229600" cy="92867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428660" y="0"/>
            <a:ext cx="8429652" cy="360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Навигационная информация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000892" y="0"/>
            <a:ext cx="2285984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altLang="ru-RU" sz="2800" b="1" i="1" dirty="0">
                <a:solidFill>
                  <a:srgbClr val="003366"/>
                </a:solidFill>
                <a:latin typeface="Times New Roman" pitchFamily="18" charset="0"/>
              </a:rPr>
              <a:t>    </a:t>
            </a:r>
            <a:r>
              <a:rPr lang="ru-RU" altLang="ru-RU" sz="2000" b="1" i="1" dirty="0">
                <a:solidFill>
                  <a:srgbClr val="003366"/>
                </a:solidFill>
                <a:latin typeface="Times New Roman" pitchFamily="18" charset="0"/>
              </a:rPr>
              <a:t>Мониторинг</a:t>
            </a:r>
            <a:endParaRPr lang="ru-RU" altLang="ru-RU" sz="2800" b="1" i="1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743200" y="6524625"/>
            <a:ext cx="6400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ru-RU" altLang="ru-RU" sz="2000" b="1" i="1">
                <a:solidFill>
                  <a:srgbClr val="003366"/>
                </a:solidFill>
                <a:latin typeface="Times New Roman" pitchFamily="18" charset="0"/>
              </a:rPr>
              <a:t>ГИС Панорама АГРО</a:t>
            </a: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7228" y="3849215"/>
            <a:ext cx="32146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Комплектация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CB"/>
              </a:clrFrom>
              <a:clrTo>
                <a:srgbClr val="FFFECB">
                  <a:alpha val="0"/>
                </a:srgbClr>
              </a:clrTo>
            </a:clrChange>
          </a:blip>
          <a:srcRect l="3239" t="8226" r="74326" b="67668"/>
          <a:stretch>
            <a:fillRect/>
          </a:stretch>
        </p:blipFill>
        <p:spPr bwMode="auto">
          <a:xfrm>
            <a:off x="0" y="1500174"/>
            <a:ext cx="3328988" cy="2660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85720" y="428604"/>
            <a:ext cx="8605868" cy="120032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b="1" dirty="0">
                <a:latin typeface="Arial" pitchFamily="34" charset="0"/>
                <a:cs typeface="Arial" pitchFamily="34" charset="0"/>
              </a:rPr>
              <a:t>Навигационные данные</a:t>
            </a:r>
            <a:r>
              <a:rPr lang="ru-RU" altLang="ru-RU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>
                <a:latin typeface="Arial" pitchFamily="34" charset="0"/>
                <a:cs typeface="Arial" pitchFamily="34" charset="0"/>
              </a:rPr>
              <a:t>объекта мониторинга включают следующие сведения</a:t>
            </a:r>
            <a:r>
              <a:rPr lang="ru-RU" alt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время измерения, координаты, скорость, курс.</a:t>
            </a:r>
            <a:r>
              <a:rPr lang="ru-RU" alt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Фиксация </a:t>
            </a:r>
            <a:r>
              <a:rPr lang="ru-RU" altLang="ru-RU" b="1" dirty="0">
                <a:latin typeface="Arial" pitchFamily="34" charset="0"/>
                <a:cs typeface="Arial" pitchFamily="34" charset="0"/>
              </a:rPr>
              <a:t>навигационных </a:t>
            </a:r>
            <a:r>
              <a:rPr lang="ru-RU" alt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данных</a:t>
            </a:r>
            <a:r>
              <a:rPr lang="ru-RU" altLang="ru-RU" b="1" dirty="0">
                <a:latin typeface="Arial" pitchFamily="34" charset="0"/>
                <a:cs typeface="Arial" pitchFamily="34" charset="0"/>
              </a:rPr>
              <a:t> может быть выполнена следующими типами устройств: </a:t>
            </a:r>
            <a:r>
              <a:rPr lang="ru-RU" altLang="ru-RU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телематический</a:t>
            </a:r>
            <a:r>
              <a:rPr lang="ru-RU" alt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терминал или автопилот.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619644" y="1714230"/>
            <a:ext cx="5251455" cy="20313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Телематический</a:t>
            </a:r>
            <a:r>
              <a:rPr lang="ru-RU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 терминал – программируемый логический контролер (ПЛК), включающий в себя </a:t>
            </a:r>
            <a:r>
              <a:rPr lang="en-US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GPS</a:t>
            </a:r>
            <a:r>
              <a:rPr lang="ru-RU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/ ГЛОНАСС приемник и </a:t>
            </a:r>
            <a:r>
              <a:rPr lang="en-US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GSM</a:t>
            </a:r>
            <a:r>
              <a:rPr lang="ru-RU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 модем. Он обеспечивает регистрацию координат объекта, сбор измерений от установленных датчиков и передачу собранной информации по каналам связи на сервер данных.</a:t>
            </a:r>
          </a:p>
        </p:txBody>
      </p:sp>
      <p:pic>
        <p:nvPicPr>
          <p:cNvPr id="11" name="Picture 36" descr="usb_flash_memory_ke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857628"/>
            <a:ext cx="15843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0" y="4549676"/>
            <a:ext cx="5643570" cy="230832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2060"/>
                </a:solidFill>
                <a:latin typeface="Arial Unicode MS" pitchFamily="34" charset="-128"/>
              </a:rPr>
              <a:t>Автопилот – устройство, включающее в себя </a:t>
            </a:r>
            <a:r>
              <a:rPr lang="en-US" altLang="ru-RU" b="1" dirty="0">
                <a:solidFill>
                  <a:srgbClr val="002060"/>
                </a:solidFill>
                <a:latin typeface="Arial Unicode MS" pitchFamily="34" charset="-128"/>
              </a:rPr>
              <a:t>GPS</a:t>
            </a:r>
            <a:r>
              <a:rPr lang="ru-RU" altLang="ru-RU" b="1" dirty="0">
                <a:solidFill>
                  <a:srgbClr val="002060"/>
                </a:solidFill>
                <a:latin typeface="Arial Unicode MS" pitchFamily="34" charset="-128"/>
              </a:rPr>
              <a:t>/ ГЛОНАСС приемник и записывающее перемещения техники в файл установленного формата. Данные из таких файлов могут быть считаны СИСТЕМОЙ и нанесены на карту, привязаны к плановым заданиям механизаторов и по ним может рассчитываться обработанная площадь.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 flipV="1">
            <a:off x="3000364" y="3359148"/>
            <a:ext cx="1071570" cy="92710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500562" y="4357694"/>
            <a:ext cx="1285884" cy="64294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6786578" cy="360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Визуализация перемещений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29388" y="142852"/>
            <a:ext cx="27146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altLang="ru-RU" sz="2800" b="1" i="1" dirty="0">
                <a:solidFill>
                  <a:srgbClr val="003366"/>
                </a:solidFill>
                <a:latin typeface="Times New Roman" pitchFamily="18" charset="0"/>
              </a:rPr>
              <a:t>    Мониторинг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743200" y="6524625"/>
            <a:ext cx="6400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ru-RU" altLang="ru-RU" sz="2000" b="1" i="1">
                <a:solidFill>
                  <a:srgbClr val="003366"/>
                </a:solidFill>
                <a:latin typeface="Times New Roman" pitchFamily="18" charset="0"/>
              </a:rPr>
              <a:t>ГИС Панорама АГРО</a:t>
            </a:r>
          </a:p>
        </p:txBody>
      </p:sp>
      <p:pic>
        <p:nvPicPr>
          <p:cNvPr id="7" name="Picture 86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678661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948488" y="5805488"/>
            <a:ext cx="1943100" cy="647700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alt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Экранная </a:t>
            </a:r>
            <a:r>
              <a:rPr lang="ru-RU" alt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навигация: «объект» в списке – «объект» на </a:t>
            </a:r>
            <a:r>
              <a:rPr lang="ru-RU" alt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карте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948488" y="4868863"/>
            <a:ext cx="1943100" cy="647700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lIns="18000" rIns="18000" anchor="ctr"/>
          <a:lstStyle/>
          <a:p>
            <a:pPr algn="ctr"/>
            <a:r>
              <a:rPr lang="ru-RU" alt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Отображение показателей мониторинга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948488" y="2060575"/>
            <a:ext cx="1943100" cy="647700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lIns="18000" rIns="18000" anchor="ctr"/>
          <a:lstStyle/>
          <a:p>
            <a:pPr algn="ctr"/>
            <a:r>
              <a:rPr lang="ru-RU" alt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Формирование списка объектов мониторинга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929454" y="2928934"/>
            <a:ext cx="1943100" cy="715966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alt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Выбор режима мониторинга: «реальное время» или </a:t>
            </a:r>
            <a:r>
              <a:rPr lang="ru-RU" alt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«история»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948488" y="3933825"/>
            <a:ext cx="1943100" cy="647700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alt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Автоматическое обновление карты </a:t>
            </a:r>
            <a:r>
              <a:rPr lang="ru-RU" alt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перемещений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929454" y="857232"/>
            <a:ext cx="1943100" cy="647700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alt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Настройка условных обозначений объектов мониторинга</a:t>
            </a:r>
          </a:p>
        </p:txBody>
      </p:sp>
      <p:cxnSp>
        <p:nvCxnSpPr>
          <p:cNvPr id="14" name="AutoShape 12"/>
          <p:cNvCxnSpPr>
            <a:cxnSpLocks noChangeShapeType="1"/>
            <a:stCxn id="13" idx="2"/>
            <a:endCxn id="10" idx="0"/>
          </p:cNvCxnSpPr>
          <p:nvPr/>
        </p:nvCxnSpPr>
        <p:spPr bwMode="auto">
          <a:xfrm rot="16200000" flipH="1">
            <a:off x="7632700" y="1773236"/>
            <a:ext cx="555643" cy="19034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5" name="AutoShape 13"/>
          <p:cNvCxnSpPr>
            <a:cxnSpLocks noChangeShapeType="1"/>
            <a:stCxn id="10" idx="2"/>
            <a:endCxn id="11" idx="0"/>
          </p:cNvCxnSpPr>
          <p:nvPr/>
        </p:nvCxnSpPr>
        <p:spPr bwMode="auto">
          <a:xfrm rot="5400000">
            <a:off x="7800192" y="2809087"/>
            <a:ext cx="220659" cy="19034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6" name="AutoShape 14"/>
          <p:cNvCxnSpPr>
            <a:cxnSpLocks noChangeShapeType="1"/>
            <a:stCxn id="11" idx="2"/>
            <a:endCxn id="12" idx="0"/>
          </p:cNvCxnSpPr>
          <p:nvPr/>
        </p:nvCxnSpPr>
        <p:spPr bwMode="auto">
          <a:xfrm rot="16200000" flipH="1">
            <a:off x="7766059" y="3779845"/>
            <a:ext cx="288925" cy="19034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7" name="AutoShape 15"/>
          <p:cNvCxnSpPr>
            <a:cxnSpLocks noChangeShapeType="1"/>
            <a:stCxn id="12" idx="2"/>
            <a:endCxn id="9" idx="0"/>
          </p:cNvCxnSpPr>
          <p:nvPr/>
        </p:nvCxnSpPr>
        <p:spPr bwMode="auto">
          <a:xfrm>
            <a:off x="7920038" y="4581525"/>
            <a:ext cx="0" cy="287338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8" name="AutoShape 16"/>
          <p:cNvCxnSpPr>
            <a:cxnSpLocks noChangeShapeType="1"/>
            <a:stCxn id="9" idx="2"/>
            <a:endCxn id="8" idx="0"/>
          </p:cNvCxnSpPr>
          <p:nvPr/>
        </p:nvCxnSpPr>
        <p:spPr bwMode="auto">
          <a:xfrm>
            <a:off x="7920038" y="5516563"/>
            <a:ext cx="0" cy="288925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24" name="Управляющая кнопка: фильм 23">
            <a:hlinkClick r:id="" action="ppaction://noaction" highlightClick="1"/>
          </p:cNvPr>
          <p:cNvSpPr/>
          <p:nvPr/>
        </p:nvSpPr>
        <p:spPr>
          <a:xfrm>
            <a:off x="5000628" y="5786454"/>
            <a:ext cx="1285884" cy="57150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кабина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357166"/>
            <a:ext cx="9144000" cy="360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Загрузка данных от автопилотов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29388" y="0"/>
            <a:ext cx="27146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altLang="ru-RU" sz="2800" b="1" i="1" dirty="0">
                <a:solidFill>
                  <a:srgbClr val="003366"/>
                </a:solidFill>
                <a:latin typeface="Times New Roman" pitchFamily="18" charset="0"/>
              </a:rPr>
              <a:t>    Мониторинг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743200" y="6524625"/>
            <a:ext cx="6400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ru-RU" altLang="ru-RU" sz="2000" b="1" i="1">
                <a:solidFill>
                  <a:srgbClr val="003366"/>
                </a:solidFill>
                <a:latin typeface="Times New Roman" pitchFamily="18" charset="0"/>
              </a:rPr>
              <a:t>ГИС Панорама АГРО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948488" y="5805488"/>
            <a:ext cx="1943100" cy="647700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altLang="ru-RU" sz="1400" b="1" i="1" dirty="0">
                <a:latin typeface="Times New Roman" pitchFamily="18" charset="0"/>
              </a:rPr>
              <a:t>Использование данных автопилотов при расчете объемов работ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948488" y="4868863"/>
            <a:ext cx="1943100" cy="647700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lIns="18000" rIns="18000" anchor="ctr"/>
          <a:lstStyle/>
          <a:p>
            <a:pPr algn="ctr"/>
            <a:r>
              <a:rPr lang="ru-RU" altLang="ru-RU" sz="1600" b="1" i="1" dirty="0">
                <a:latin typeface="Times New Roman" pitchFamily="18" charset="0"/>
              </a:rPr>
              <a:t>Анализ качества выполненных работ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948488" y="2060575"/>
            <a:ext cx="1943100" cy="647700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lIns="18000" rIns="18000" anchor="ctr"/>
          <a:lstStyle/>
          <a:p>
            <a:pPr algn="ctr"/>
            <a:r>
              <a:rPr lang="ru-RU" altLang="ru-RU" sz="1600" b="1" i="1" dirty="0">
                <a:latin typeface="Times New Roman" pitchFamily="18" charset="0"/>
              </a:rPr>
              <a:t>Запуск режима чтения данных от автопилотов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948488" y="2997200"/>
            <a:ext cx="1943100" cy="647700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altLang="ru-RU" sz="1400" b="1" i="1" dirty="0">
                <a:latin typeface="Times New Roman" pitchFamily="18" charset="0"/>
              </a:rPr>
              <a:t>Настройка параметров в диалоге загрузки данных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948488" y="3933825"/>
            <a:ext cx="1943100" cy="647700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altLang="ru-RU" sz="1400" b="1" i="1" dirty="0">
                <a:latin typeface="Times New Roman" pitchFamily="18" charset="0"/>
              </a:rPr>
              <a:t>Нанесение на карту треков и полигонов обработанной </a:t>
            </a:r>
            <a:r>
              <a:rPr lang="ru-RU" altLang="ru-RU" b="1" i="1" dirty="0">
                <a:solidFill>
                  <a:srgbClr val="006666"/>
                </a:solidFill>
                <a:latin typeface="Times New Roman" pitchFamily="18" charset="0"/>
              </a:rPr>
              <a:t>пашни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948488" y="785794"/>
            <a:ext cx="1943100" cy="987444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altLang="ru-RU" sz="1400" b="1" i="1" dirty="0">
                <a:latin typeface="Times New Roman" pitchFamily="18" charset="0"/>
              </a:rPr>
              <a:t>Сохранение данных автопилота на внешний накопитель</a:t>
            </a:r>
          </a:p>
        </p:txBody>
      </p:sp>
      <p:cxnSp>
        <p:nvCxnSpPr>
          <p:cNvPr id="13" name="AutoShape 12"/>
          <p:cNvCxnSpPr>
            <a:cxnSpLocks noChangeShapeType="1"/>
            <a:stCxn id="12" idx="2"/>
            <a:endCxn id="9" idx="0"/>
          </p:cNvCxnSpPr>
          <p:nvPr/>
        </p:nvCxnSpPr>
        <p:spPr bwMode="auto">
          <a:xfrm rot="5400000">
            <a:off x="7776370" y="1916906"/>
            <a:ext cx="287337" cy="1588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4" name="AutoShape 13"/>
          <p:cNvCxnSpPr>
            <a:cxnSpLocks noChangeShapeType="1"/>
            <a:stCxn id="9" idx="2"/>
            <a:endCxn id="10" idx="0"/>
          </p:cNvCxnSpPr>
          <p:nvPr/>
        </p:nvCxnSpPr>
        <p:spPr bwMode="auto">
          <a:xfrm>
            <a:off x="7920038" y="2708275"/>
            <a:ext cx="0" cy="288925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5" name="AutoShape 14"/>
          <p:cNvCxnSpPr>
            <a:cxnSpLocks noChangeShapeType="1"/>
            <a:stCxn id="10" idx="2"/>
            <a:endCxn id="11" idx="0"/>
          </p:cNvCxnSpPr>
          <p:nvPr/>
        </p:nvCxnSpPr>
        <p:spPr bwMode="auto">
          <a:xfrm>
            <a:off x="7920038" y="3644900"/>
            <a:ext cx="0" cy="288925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6" name="AutoShape 15"/>
          <p:cNvCxnSpPr>
            <a:cxnSpLocks noChangeShapeType="1"/>
            <a:stCxn id="11" idx="2"/>
            <a:endCxn id="8" idx="0"/>
          </p:cNvCxnSpPr>
          <p:nvPr/>
        </p:nvCxnSpPr>
        <p:spPr bwMode="auto">
          <a:xfrm>
            <a:off x="7920038" y="4581525"/>
            <a:ext cx="0" cy="287338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7" name="AutoShape 16"/>
          <p:cNvCxnSpPr>
            <a:cxnSpLocks noChangeShapeType="1"/>
            <a:stCxn id="8" idx="2"/>
            <a:endCxn id="7" idx="0"/>
          </p:cNvCxnSpPr>
          <p:nvPr/>
        </p:nvCxnSpPr>
        <p:spPr bwMode="auto">
          <a:xfrm>
            <a:off x="7920038" y="5516563"/>
            <a:ext cx="0" cy="288925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857232"/>
            <a:ext cx="4181475" cy="260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143116"/>
            <a:ext cx="6572296" cy="319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97363"/>
            <a:ext cx="6662768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7786678" cy="360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События мониторинга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29388" y="0"/>
            <a:ext cx="27146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altLang="ru-RU" sz="2800" b="1" i="1" dirty="0">
                <a:solidFill>
                  <a:srgbClr val="003366"/>
                </a:solidFill>
                <a:latin typeface="Times New Roman" pitchFamily="18" charset="0"/>
              </a:rPr>
              <a:t>    Мониторинг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743200" y="6524625"/>
            <a:ext cx="6400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ru-RU" altLang="ru-RU" sz="2000" b="1" i="1">
                <a:solidFill>
                  <a:srgbClr val="003366"/>
                </a:solidFill>
                <a:latin typeface="Times New Roman" pitchFamily="18" charset="0"/>
              </a:rPr>
              <a:t>ГИС Панорама АГРО</a:t>
            </a:r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3"/>
            <a:ext cx="6227763" cy="442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388" y="3622675"/>
            <a:ext cx="8332787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227763" y="500042"/>
            <a:ext cx="2916237" cy="329320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FF0000"/>
              </a:buClr>
              <a:buSzPct val="150000"/>
              <a:buFont typeface="Wingdings" pitchFamily="2" charset="2"/>
              <a:buChar char="ь"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Настройка типов событий с учетом их статуса (информационное, предупреждение, тревога);</a:t>
            </a:r>
          </a:p>
          <a:p>
            <a:pPr eaLnBrk="0" hangingPunct="0">
              <a:buClr>
                <a:srgbClr val="FF0000"/>
              </a:buClr>
              <a:buSzPct val="150000"/>
              <a:buFont typeface="Wingdings" pitchFamily="2" charset="2"/>
              <a:buChar char="ь"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Фиксация событий мониторинга производится на основе показаний датчиков, взаимного положения и перемещений объектов мониторинга с учетом маршрутов и </a:t>
            </a:r>
            <a:r>
              <a:rPr lang="ru-RU" alt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геозон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;</a:t>
            </a:r>
          </a:p>
          <a:p>
            <a:pPr eaLnBrk="0" hangingPunct="0">
              <a:buClr>
                <a:srgbClr val="FF0000"/>
              </a:buClr>
              <a:buSzPct val="150000"/>
              <a:buFont typeface="Wingdings" pitchFamily="2" charset="2"/>
              <a:buChar char="ь"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Отображение событий в списке;</a:t>
            </a:r>
          </a:p>
          <a:p>
            <a:pPr eaLnBrk="0" hangingPunct="0">
              <a:buClr>
                <a:srgbClr val="FF0000"/>
              </a:buClr>
              <a:buSzPct val="150000"/>
              <a:buFont typeface="Wingdings" pitchFamily="2" charset="2"/>
              <a:buChar char="ь"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Отображение событий </a:t>
            </a:r>
            <a:r>
              <a:rPr lang="ru-RU" alt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 карте.</a:t>
            </a:r>
            <a:endParaRPr lang="ru-RU" alt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land\Desktop\факт работы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 b="11564"/>
          <a:stretch>
            <a:fillRect/>
          </a:stretch>
        </p:blipFill>
        <p:spPr bwMode="auto">
          <a:xfrm>
            <a:off x="357158" y="1214422"/>
            <a:ext cx="8643938" cy="18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land\Desktop\факт работы2.jpg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00438"/>
            <a:ext cx="8643938" cy="235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00034" y="357166"/>
            <a:ext cx="7715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Отчет о выполненной работе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459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 Unicode MS</vt:lpstr>
      <vt:lpstr>a_JasperCaps</vt:lpstr>
      <vt:lpstr>Arial</vt:lpstr>
      <vt:lpstr>Calibri</vt:lpstr>
      <vt:lpstr>Times New Roman</vt:lpstr>
      <vt:lpstr>Wingdings</vt:lpstr>
      <vt:lpstr>Тема Office</vt:lpstr>
      <vt:lpstr>Тема: Мониторинг с/х техники</vt:lpstr>
      <vt:lpstr>Методы реализации:</vt:lpstr>
      <vt:lpstr>Как раньше вели учет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</dc:creator>
  <cp:lastModifiedBy>Пользователь Windows</cp:lastModifiedBy>
  <cp:revision>31</cp:revision>
  <cp:lastPrinted>2014-09-29T05:30:45Z</cp:lastPrinted>
  <dcterms:created xsi:type="dcterms:W3CDTF">2014-09-22T15:46:42Z</dcterms:created>
  <dcterms:modified xsi:type="dcterms:W3CDTF">2020-09-29T09:20:14Z</dcterms:modified>
</cp:coreProperties>
</file>