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0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913-43EF-4B7A-AE1E-04E0EDC210A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F27-4B50-4BBE-ABDE-81D66376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913-43EF-4B7A-AE1E-04E0EDC210A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F27-4B50-4BBE-ABDE-81D66376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913-43EF-4B7A-AE1E-04E0EDC210A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F27-4B50-4BBE-ABDE-81D66376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913-43EF-4B7A-AE1E-04E0EDC210A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F27-4B50-4BBE-ABDE-81D66376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913-43EF-4B7A-AE1E-04E0EDC210A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F27-4B50-4BBE-ABDE-81D66376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913-43EF-4B7A-AE1E-04E0EDC210A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F27-4B50-4BBE-ABDE-81D66376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913-43EF-4B7A-AE1E-04E0EDC210A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F27-4B50-4BBE-ABDE-81D66376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913-43EF-4B7A-AE1E-04E0EDC210A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F27-4B50-4BBE-ABDE-81D66376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913-43EF-4B7A-AE1E-04E0EDC210A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F27-4B50-4BBE-ABDE-81D66376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913-43EF-4B7A-AE1E-04E0EDC210A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F27-4B50-4BBE-ABDE-81D66376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913-43EF-4B7A-AE1E-04E0EDC210A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F27-4B50-4BBE-ABDE-81D66376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7913-43EF-4B7A-AE1E-04E0EDC210A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4F27-4B50-4BBE-ABDE-81D66376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isinfo.ru/images/item/65/image008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UROK\&#1074;&#1080;&#1076;&#1077;&#1086;\&#1041;&#1077;&#1079;%20GPS.mp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&#1074;&#1080;&#1076;&#1077;&#1086;/C%20GPS.mp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85728"/>
            <a:ext cx="5500726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Учебное исследование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(кейс –задание на базе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«Борисовская Зерновая компания»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285776"/>
            <a:ext cx="2329784" cy="3782361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9512" y="3019350"/>
            <a:ext cx="8286808" cy="2497186"/>
          </a:xfrm>
        </p:spPr>
        <p:txBody>
          <a:bodyPr>
            <a:normAutofit fontScale="90000"/>
          </a:bodyPr>
          <a:lstStyle/>
          <a:p>
            <a:pPr algn="ctr" defTabSz="685800" fontAlgn="base">
              <a:spcAft>
                <a:spcPct val="0"/>
              </a:spcAft>
            </a:pPr>
            <a:r>
              <a:rPr lang="ru-RU" sz="2100" b="1" dirty="0"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Тема: Аппаратные средства для точного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земледелия.</a:t>
            </a:r>
            <a:r>
              <a:rPr lang="ru-RU" sz="3100" b="1" dirty="0" smtClean="0"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3100" b="1" dirty="0" smtClean="0"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3100" b="1" dirty="0" smtClean="0"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3100" b="1" dirty="0" smtClean="0"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План исследования:</a:t>
            </a:r>
            <a:r>
              <a:rPr lang="ru-RU" sz="2700" b="1" dirty="0"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2700" b="1" dirty="0"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-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системы параллельного вождения;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- пробоотборники и почвенный анализ;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- системы дифференцированного внесения;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- датчики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урожая.</a:t>
            </a:r>
            <a: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ru-RU" sz="21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21918" y="6065230"/>
            <a:ext cx="8320438" cy="646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Выполнили: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студент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группы 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ЭРСХТ 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Изюмский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Максим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142852"/>
            <a:ext cx="1444558" cy="108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891" y="2442314"/>
            <a:ext cx="7358082" cy="4176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Провести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почвенный анализ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установить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содержание питательных веществ в почве, необходимых растению для здорового роста и развития.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Результаты анализа определяют вид и норму вносимых удобрений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один из важнейших факторов, влияющих на успех сельскохозяйственного производства.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607" y="706946"/>
            <a:ext cx="1558797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Пробоотборники и агрохимические лаборатории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Через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GPS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систему позволяют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450" y="49213"/>
            <a:ext cx="895670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 результатам проб почвы производится расчет вносимых удобрений</a:t>
            </a:r>
            <a:endParaRPr lang="ru-RU" sz="2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 t="3174"/>
          <a:stretch>
            <a:fillRect/>
          </a:stretch>
        </p:blipFill>
        <p:spPr bwMode="auto">
          <a:xfrm>
            <a:off x="323850" y="888521"/>
            <a:ext cx="5184775" cy="376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 t="2405"/>
          <a:stretch>
            <a:fillRect/>
          </a:stretch>
        </p:blipFill>
        <p:spPr bwMode="auto">
          <a:xfrm>
            <a:off x="3779838" y="1147313"/>
            <a:ext cx="5256212" cy="384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29" y="2404703"/>
            <a:ext cx="49292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-324544" y="1422117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r" eaLnBrk="1" hangingPunct="1"/>
            <a:r>
              <a:rPr lang="ru-RU" sz="1800" b="1" dirty="0">
                <a:solidFill>
                  <a:srgbClr val="003366"/>
                </a:solidFill>
                <a:latin typeface="Arial" pitchFamily="34" charset="0"/>
              </a:rPr>
              <a:t>Использование </a:t>
            </a:r>
            <a:r>
              <a:rPr lang="en-US" sz="1800" b="1" dirty="0">
                <a:solidFill>
                  <a:srgbClr val="003366"/>
                </a:solidFill>
                <a:latin typeface="Arial" pitchFamily="34" charset="0"/>
              </a:rPr>
              <a:t>WEB</a:t>
            </a:r>
            <a:r>
              <a:rPr lang="ru-RU" sz="1800" b="1" dirty="0">
                <a:solidFill>
                  <a:srgbClr val="003366"/>
                </a:solidFill>
                <a:latin typeface="Arial" pitchFamily="34" charset="0"/>
              </a:rPr>
              <a:t>-сервисов для расчета доз удобрений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787900" y="5084763"/>
            <a:ext cx="4176713" cy="17297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Ins="18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150000"/>
              <a:buFont typeface="Wingdings" pitchFamily="2" charset="2"/>
              <a:buChar char="ь"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Подключение в качестве слоев карты данных с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-сервисов ;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150000"/>
              <a:buFont typeface="Wingdings" pitchFamily="2" charset="2"/>
              <a:buChar char="ь"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Ручной ввод данных в форме для расчета доз внесения удобрений;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150000"/>
              <a:buFont typeface="Wingdings" pitchFamily="2" charset="2"/>
              <a:buChar char="ь"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Автоматический расчет дозы внесения</a:t>
            </a:r>
            <a:r>
              <a:rPr lang="ru-RU" sz="1400" b="1" i="1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179387" y="4359000"/>
            <a:ext cx="3920604" cy="1131683"/>
          </a:xfrm>
          <a:custGeom>
            <a:avLst/>
            <a:gdLst>
              <a:gd name="connsiteX0" fmla="*/ 941560 w 3920604"/>
              <a:gd name="connsiteY0" fmla="*/ 144855 h 1131683"/>
              <a:gd name="connsiteX1" fmla="*/ 914400 w 3920604"/>
              <a:gd name="connsiteY1" fmla="*/ 126748 h 1131683"/>
              <a:gd name="connsiteX2" fmla="*/ 851025 w 3920604"/>
              <a:gd name="connsiteY2" fmla="*/ 117695 h 1131683"/>
              <a:gd name="connsiteX3" fmla="*/ 787651 w 3920604"/>
              <a:gd name="connsiteY3" fmla="*/ 99588 h 1131683"/>
              <a:gd name="connsiteX4" fmla="*/ 506994 w 3920604"/>
              <a:gd name="connsiteY4" fmla="*/ 108641 h 1131683"/>
              <a:gd name="connsiteX5" fmla="*/ 461726 w 3920604"/>
              <a:gd name="connsiteY5" fmla="*/ 117695 h 1131683"/>
              <a:gd name="connsiteX6" fmla="*/ 434566 w 3920604"/>
              <a:gd name="connsiteY6" fmla="*/ 135802 h 1131683"/>
              <a:gd name="connsiteX7" fmla="*/ 407406 w 3920604"/>
              <a:gd name="connsiteY7" fmla="*/ 144855 h 1131683"/>
              <a:gd name="connsiteX8" fmla="*/ 353085 w 3920604"/>
              <a:gd name="connsiteY8" fmla="*/ 181069 h 1131683"/>
              <a:gd name="connsiteX9" fmla="*/ 325924 w 3920604"/>
              <a:gd name="connsiteY9" fmla="*/ 199176 h 1131683"/>
              <a:gd name="connsiteX10" fmla="*/ 307817 w 3920604"/>
              <a:gd name="connsiteY10" fmla="*/ 226336 h 1131683"/>
              <a:gd name="connsiteX11" fmla="*/ 253497 w 3920604"/>
              <a:gd name="connsiteY11" fmla="*/ 262550 h 1131683"/>
              <a:gd name="connsiteX12" fmla="*/ 226336 w 3920604"/>
              <a:gd name="connsiteY12" fmla="*/ 280657 h 1131683"/>
              <a:gd name="connsiteX13" fmla="*/ 172016 w 3920604"/>
              <a:gd name="connsiteY13" fmla="*/ 325924 h 1131683"/>
              <a:gd name="connsiteX14" fmla="*/ 144855 w 3920604"/>
              <a:gd name="connsiteY14" fmla="*/ 353085 h 1131683"/>
              <a:gd name="connsiteX15" fmla="*/ 126748 w 3920604"/>
              <a:gd name="connsiteY15" fmla="*/ 380245 h 1131683"/>
              <a:gd name="connsiteX16" fmla="*/ 99588 w 3920604"/>
              <a:gd name="connsiteY16" fmla="*/ 389299 h 1131683"/>
              <a:gd name="connsiteX17" fmla="*/ 81481 w 3920604"/>
              <a:gd name="connsiteY17" fmla="*/ 416459 h 1131683"/>
              <a:gd name="connsiteX18" fmla="*/ 18107 w 3920604"/>
              <a:gd name="connsiteY18" fmla="*/ 488887 h 1131683"/>
              <a:gd name="connsiteX19" fmla="*/ 0 w 3920604"/>
              <a:gd name="connsiteY19" fmla="*/ 543207 h 1131683"/>
              <a:gd name="connsiteX20" fmla="*/ 9053 w 3920604"/>
              <a:gd name="connsiteY20" fmla="*/ 688063 h 1131683"/>
              <a:gd name="connsiteX21" fmla="*/ 18107 w 3920604"/>
              <a:gd name="connsiteY21" fmla="*/ 715223 h 1131683"/>
              <a:gd name="connsiteX22" fmla="*/ 54320 w 3920604"/>
              <a:gd name="connsiteY22" fmla="*/ 769544 h 1131683"/>
              <a:gd name="connsiteX23" fmla="*/ 81481 w 3920604"/>
              <a:gd name="connsiteY23" fmla="*/ 787651 h 1131683"/>
              <a:gd name="connsiteX24" fmla="*/ 126748 w 3920604"/>
              <a:gd name="connsiteY24" fmla="*/ 832918 h 1131683"/>
              <a:gd name="connsiteX25" fmla="*/ 172016 w 3920604"/>
              <a:gd name="connsiteY25" fmla="*/ 869132 h 1131683"/>
              <a:gd name="connsiteX26" fmla="*/ 199176 w 3920604"/>
              <a:gd name="connsiteY26" fmla="*/ 887239 h 1131683"/>
              <a:gd name="connsiteX27" fmla="*/ 253497 w 3920604"/>
              <a:gd name="connsiteY27" fmla="*/ 905346 h 1131683"/>
              <a:gd name="connsiteX28" fmla="*/ 334978 w 3920604"/>
              <a:gd name="connsiteY28" fmla="*/ 932506 h 1131683"/>
              <a:gd name="connsiteX29" fmla="*/ 389299 w 3920604"/>
              <a:gd name="connsiteY29" fmla="*/ 950613 h 1131683"/>
              <a:gd name="connsiteX30" fmla="*/ 416459 w 3920604"/>
              <a:gd name="connsiteY30" fmla="*/ 959667 h 1131683"/>
              <a:gd name="connsiteX31" fmla="*/ 452673 w 3920604"/>
              <a:gd name="connsiteY31" fmla="*/ 968720 h 1131683"/>
              <a:gd name="connsiteX32" fmla="*/ 479833 w 3920604"/>
              <a:gd name="connsiteY32" fmla="*/ 977774 h 1131683"/>
              <a:gd name="connsiteX33" fmla="*/ 525101 w 3920604"/>
              <a:gd name="connsiteY33" fmla="*/ 986827 h 1131683"/>
              <a:gd name="connsiteX34" fmla="*/ 651849 w 3920604"/>
              <a:gd name="connsiteY34" fmla="*/ 1013988 h 1131683"/>
              <a:gd name="connsiteX35" fmla="*/ 769544 w 3920604"/>
              <a:gd name="connsiteY35" fmla="*/ 1032095 h 1131683"/>
              <a:gd name="connsiteX36" fmla="*/ 968720 w 3920604"/>
              <a:gd name="connsiteY36" fmla="*/ 1041148 h 1131683"/>
              <a:gd name="connsiteX37" fmla="*/ 1204111 w 3920604"/>
              <a:gd name="connsiteY37" fmla="*/ 1059255 h 1131683"/>
              <a:gd name="connsiteX38" fmla="*/ 1276538 w 3920604"/>
              <a:gd name="connsiteY38" fmla="*/ 1068308 h 1131683"/>
              <a:gd name="connsiteX39" fmla="*/ 1358019 w 3920604"/>
              <a:gd name="connsiteY39" fmla="*/ 1077362 h 1131683"/>
              <a:gd name="connsiteX40" fmla="*/ 1448554 w 3920604"/>
              <a:gd name="connsiteY40" fmla="*/ 1095469 h 1131683"/>
              <a:gd name="connsiteX41" fmla="*/ 1557196 w 3920604"/>
              <a:gd name="connsiteY41" fmla="*/ 1104522 h 1131683"/>
              <a:gd name="connsiteX42" fmla="*/ 1783532 w 3920604"/>
              <a:gd name="connsiteY42" fmla="*/ 1122629 h 1131683"/>
              <a:gd name="connsiteX43" fmla="*/ 1837853 w 3920604"/>
              <a:gd name="connsiteY43" fmla="*/ 1131683 h 1131683"/>
              <a:gd name="connsiteX44" fmla="*/ 2272419 w 3920604"/>
              <a:gd name="connsiteY44" fmla="*/ 1122629 h 1131683"/>
              <a:gd name="connsiteX45" fmla="*/ 2435382 w 3920604"/>
              <a:gd name="connsiteY45" fmla="*/ 1104522 h 1131683"/>
              <a:gd name="connsiteX46" fmla="*/ 2571184 w 3920604"/>
              <a:gd name="connsiteY46" fmla="*/ 1095469 h 1131683"/>
              <a:gd name="connsiteX47" fmla="*/ 2661718 w 3920604"/>
              <a:gd name="connsiteY47" fmla="*/ 1086415 h 1131683"/>
              <a:gd name="connsiteX48" fmla="*/ 2706986 w 3920604"/>
              <a:gd name="connsiteY48" fmla="*/ 1077362 h 1131683"/>
              <a:gd name="connsiteX49" fmla="*/ 2833734 w 3920604"/>
              <a:gd name="connsiteY49" fmla="*/ 1068308 h 1131683"/>
              <a:gd name="connsiteX50" fmla="*/ 2879002 w 3920604"/>
              <a:gd name="connsiteY50" fmla="*/ 1059255 h 1131683"/>
              <a:gd name="connsiteX51" fmla="*/ 2915216 w 3920604"/>
              <a:gd name="connsiteY51" fmla="*/ 1050202 h 1131683"/>
              <a:gd name="connsiteX52" fmla="*/ 3023857 w 3920604"/>
              <a:gd name="connsiteY52" fmla="*/ 1041148 h 1131683"/>
              <a:gd name="connsiteX53" fmla="*/ 3621386 w 3920604"/>
              <a:gd name="connsiteY53" fmla="*/ 1023041 h 1131683"/>
              <a:gd name="connsiteX54" fmla="*/ 3702867 w 3920604"/>
              <a:gd name="connsiteY54" fmla="*/ 986827 h 1131683"/>
              <a:gd name="connsiteX55" fmla="*/ 3739081 w 3920604"/>
              <a:gd name="connsiteY55" fmla="*/ 977774 h 1131683"/>
              <a:gd name="connsiteX56" fmla="*/ 3766241 w 3920604"/>
              <a:gd name="connsiteY56" fmla="*/ 968720 h 1131683"/>
              <a:gd name="connsiteX57" fmla="*/ 3793402 w 3920604"/>
              <a:gd name="connsiteY57" fmla="*/ 941560 h 1131683"/>
              <a:gd name="connsiteX58" fmla="*/ 3820562 w 3920604"/>
              <a:gd name="connsiteY58" fmla="*/ 923453 h 1131683"/>
              <a:gd name="connsiteX59" fmla="*/ 3856776 w 3920604"/>
              <a:gd name="connsiteY59" fmla="*/ 869132 h 1131683"/>
              <a:gd name="connsiteX60" fmla="*/ 3883936 w 3920604"/>
              <a:gd name="connsiteY60" fmla="*/ 814811 h 1131683"/>
              <a:gd name="connsiteX61" fmla="*/ 3902043 w 3920604"/>
              <a:gd name="connsiteY61" fmla="*/ 751437 h 1131683"/>
              <a:gd name="connsiteX62" fmla="*/ 3920150 w 3920604"/>
              <a:gd name="connsiteY62" fmla="*/ 679009 h 1131683"/>
              <a:gd name="connsiteX63" fmla="*/ 3911097 w 3920604"/>
              <a:gd name="connsiteY63" fmla="*/ 434566 h 1131683"/>
              <a:gd name="connsiteX64" fmla="*/ 3902043 w 3920604"/>
              <a:gd name="connsiteY64" fmla="*/ 407405 h 1131683"/>
              <a:gd name="connsiteX65" fmla="*/ 3874883 w 3920604"/>
              <a:gd name="connsiteY65" fmla="*/ 380245 h 1131683"/>
              <a:gd name="connsiteX66" fmla="*/ 3847722 w 3920604"/>
              <a:gd name="connsiteY66" fmla="*/ 325924 h 1131683"/>
              <a:gd name="connsiteX67" fmla="*/ 3820562 w 3920604"/>
              <a:gd name="connsiteY67" fmla="*/ 316871 h 1131683"/>
              <a:gd name="connsiteX68" fmla="*/ 3766241 w 3920604"/>
              <a:gd name="connsiteY68" fmla="*/ 280657 h 1131683"/>
              <a:gd name="connsiteX69" fmla="*/ 3748134 w 3920604"/>
              <a:gd name="connsiteY69" fmla="*/ 253497 h 1131683"/>
              <a:gd name="connsiteX70" fmla="*/ 3693814 w 3920604"/>
              <a:gd name="connsiteY70" fmla="*/ 235390 h 1131683"/>
              <a:gd name="connsiteX71" fmla="*/ 3675707 w 3920604"/>
              <a:gd name="connsiteY71" fmla="*/ 208229 h 1131683"/>
              <a:gd name="connsiteX72" fmla="*/ 3630439 w 3920604"/>
              <a:gd name="connsiteY72" fmla="*/ 199176 h 1131683"/>
              <a:gd name="connsiteX73" fmla="*/ 3576118 w 3920604"/>
              <a:gd name="connsiteY73" fmla="*/ 181069 h 1131683"/>
              <a:gd name="connsiteX74" fmla="*/ 3494637 w 3920604"/>
              <a:gd name="connsiteY74" fmla="*/ 153908 h 1131683"/>
              <a:gd name="connsiteX75" fmla="*/ 3467477 w 3920604"/>
              <a:gd name="connsiteY75" fmla="*/ 144855 h 1131683"/>
              <a:gd name="connsiteX76" fmla="*/ 3431263 w 3920604"/>
              <a:gd name="connsiteY76" fmla="*/ 135802 h 1131683"/>
              <a:gd name="connsiteX77" fmla="*/ 3376942 w 3920604"/>
              <a:gd name="connsiteY77" fmla="*/ 117695 h 1131683"/>
              <a:gd name="connsiteX78" fmla="*/ 3313568 w 3920604"/>
              <a:gd name="connsiteY78" fmla="*/ 99588 h 1131683"/>
              <a:gd name="connsiteX79" fmla="*/ 3232087 w 3920604"/>
              <a:gd name="connsiteY79" fmla="*/ 90534 h 1131683"/>
              <a:gd name="connsiteX80" fmla="*/ 3123445 w 3920604"/>
              <a:gd name="connsiteY80" fmla="*/ 72427 h 1131683"/>
              <a:gd name="connsiteX81" fmla="*/ 3069124 w 3920604"/>
              <a:gd name="connsiteY81" fmla="*/ 63374 h 1131683"/>
              <a:gd name="connsiteX82" fmla="*/ 3005750 w 3920604"/>
              <a:gd name="connsiteY82" fmla="*/ 54320 h 1131683"/>
              <a:gd name="connsiteX83" fmla="*/ 2960483 w 3920604"/>
              <a:gd name="connsiteY83" fmla="*/ 45267 h 1131683"/>
              <a:gd name="connsiteX84" fmla="*/ 2815627 w 3920604"/>
              <a:gd name="connsiteY84" fmla="*/ 27160 h 1131683"/>
              <a:gd name="connsiteX85" fmla="*/ 2779414 w 3920604"/>
              <a:gd name="connsiteY85" fmla="*/ 18106 h 1131683"/>
              <a:gd name="connsiteX86" fmla="*/ 2752253 w 3920604"/>
              <a:gd name="connsiteY86" fmla="*/ 9053 h 1131683"/>
              <a:gd name="connsiteX87" fmla="*/ 2498756 w 3920604"/>
              <a:gd name="connsiteY87" fmla="*/ 0 h 1131683"/>
              <a:gd name="connsiteX88" fmla="*/ 1557196 w 3920604"/>
              <a:gd name="connsiteY88" fmla="*/ 9053 h 1131683"/>
              <a:gd name="connsiteX89" fmla="*/ 1493821 w 3920604"/>
              <a:gd name="connsiteY89" fmla="*/ 18106 h 1131683"/>
              <a:gd name="connsiteX90" fmla="*/ 1394233 w 3920604"/>
              <a:gd name="connsiteY90" fmla="*/ 27160 h 1131683"/>
              <a:gd name="connsiteX91" fmla="*/ 1113576 w 3920604"/>
              <a:gd name="connsiteY91" fmla="*/ 36213 h 1131683"/>
              <a:gd name="connsiteX92" fmla="*/ 1023041 w 3920604"/>
              <a:gd name="connsiteY92" fmla="*/ 54320 h 1131683"/>
              <a:gd name="connsiteX93" fmla="*/ 968720 w 3920604"/>
              <a:gd name="connsiteY93" fmla="*/ 72427 h 1131683"/>
              <a:gd name="connsiteX94" fmla="*/ 941560 w 3920604"/>
              <a:gd name="connsiteY94" fmla="*/ 81481 h 1131683"/>
              <a:gd name="connsiteX95" fmla="*/ 914400 w 3920604"/>
              <a:gd name="connsiteY95" fmla="*/ 90534 h 1131683"/>
              <a:gd name="connsiteX96" fmla="*/ 887239 w 3920604"/>
              <a:gd name="connsiteY96" fmla="*/ 108641 h 113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920604" h="1131683">
                <a:moveTo>
                  <a:pt x="941560" y="144855"/>
                </a:moveTo>
                <a:cubicBezTo>
                  <a:pt x="932507" y="138819"/>
                  <a:pt x="924822" y="129875"/>
                  <a:pt x="914400" y="126748"/>
                </a:cubicBezTo>
                <a:cubicBezTo>
                  <a:pt x="893960" y="120616"/>
                  <a:pt x="872020" y="121512"/>
                  <a:pt x="851025" y="117695"/>
                </a:cubicBezTo>
                <a:cubicBezTo>
                  <a:pt x="826025" y="113150"/>
                  <a:pt x="810915" y="107342"/>
                  <a:pt x="787651" y="99588"/>
                </a:cubicBezTo>
                <a:cubicBezTo>
                  <a:pt x="694099" y="102606"/>
                  <a:pt x="600451" y="103449"/>
                  <a:pt x="506994" y="108641"/>
                </a:cubicBezTo>
                <a:cubicBezTo>
                  <a:pt x="491630" y="109495"/>
                  <a:pt x="476134" y="112292"/>
                  <a:pt x="461726" y="117695"/>
                </a:cubicBezTo>
                <a:cubicBezTo>
                  <a:pt x="451538" y="121516"/>
                  <a:pt x="444298" y="130936"/>
                  <a:pt x="434566" y="135802"/>
                </a:cubicBezTo>
                <a:cubicBezTo>
                  <a:pt x="426030" y="140070"/>
                  <a:pt x="416459" y="141837"/>
                  <a:pt x="407406" y="144855"/>
                </a:cubicBezTo>
                <a:lnTo>
                  <a:pt x="353085" y="181069"/>
                </a:lnTo>
                <a:lnTo>
                  <a:pt x="325924" y="199176"/>
                </a:lnTo>
                <a:cubicBezTo>
                  <a:pt x="319888" y="208229"/>
                  <a:pt x="316006" y="219171"/>
                  <a:pt x="307817" y="226336"/>
                </a:cubicBezTo>
                <a:cubicBezTo>
                  <a:pt x="291440" y="240666"/>
                  <a:pt x="271604" y="250479"/>
                  <a:pt x="253497" y="262550"/>
                </a:cubicBezTo>
                <a:cubicBezTo>
                  <a:pt x="244443" y="268586"/>
                  <a:pt x="234030" y="272963"/>
                  <a:pt x="226336" y="280657"/>
                </a:cubicBezTo>
                <a:cubicBezTo>
                  <a:pt x="146986" y="360007"/>
                  <a:pt x="247643" y="262901"/>
                  <a:pt x="172016" y="325924"/>
                </a:cubicBezTo>
                <a:cubicBezTo>
                  <a:pt x="162180" y="334121"/>
                  <a:pt x="153052" y="343249"/>
                  <a:pt x="144855" y="353085"/>
                </a:cubicBezTo>
                <a:cubicBezTo>
                  <a:pt x="137889" y="361444"/>
                  <a:pt x="135244" y="373448"/>
                  <a:pt x="126748" y="380245"/>
                </a:cubicBezTo>
                <a:cubicBezTo>
                  <a:pt x="119296" y="386207"/>
                  <a:pt x="108641" y="386281"/>
                  <a:pt x="99588" y="389299"/>
                </a:cubicBezTo>
                <a:cubicBezTo>
                  <a:pt x="93552" y="398352"/>
                  <a:pt x="89175" y="408765"/>
                  <a:pt x="81481" y="416459"/>
                </a:cubicBezTo>
                <a:cubicBezTo>
                  <a:pt x="44511" y="453428"/>
                  <a:pt x="43759" y="411931"/>
                  <a:pt x="18107" y="488887"/>
                </a:cubicBezTo>
                <a:lnTo>
                  <a:pt x="0" y="543207"/>
                </a:lnTo>
                <a:cubicBezTo>
                  <a:pt x="3018" y="591492"/>
                  <a:pt x="3988" y="639949"/>
                  <a:pt x="9053" y="688063"/>
                </a:cubicBezTo>
                <a:cubicBezTo>
                  <a:pt x="10052" y="697554"/>
                  <a:pt x="13472" y="706881"/>
                  <a:pt x="18107" y="715223"/>
                </a:cubicBezTo>
                <a:cubicBezTo>
                  <a:pt x="28675" y="734246"/>
                  <a:pt x="36213" y="757473"/>
                  <a:pt x="54320" y="769544"/>
                </a:cubicBezTo>
                <a:lnTo>
                  <a:pt x="81481" y="787651"/>
                </a:lnTo>
                <a:cubicBezTo>
                  <a:pt x="129769" y="860082"/>
                  <a:pt x="66389" y="772558"/>
                  <a:pt x="126748" y="832918"/>
                </a:cubicBezTo>
                <a:cubicBezTo>
                  <a:pt x="167698" y="873869"/>
                  <a:pt x="119140" y="851508"/>
                  <a:pt x="172016" y="869132"/>
                </a:cubicBezTo>
                <a:cubicBezTo>
                  <a:pt x="181069" y="875168"/>
                  <a:pt x="189233" y="882820"/>
                  <a:pt x="199176" y="887239"/>
                </a:cubicBezTo>
                <a:cubicBezTo>
                  <a:pt x="216617" y="894991"/>
                  <a:pt x="235390" y="899310"/>
                  <a:pt x="253497" y="905346"/>
                </a:cubicBezTo>
                <a:lnTo>
                  <a:pt x="334978" y="932506"/>
                </a:lnTo>
                <a:lnTo>
                  <a:pt x="389299" y="950613"/>
                </a:lnTo>
                <a:cubicBezTo>
                  <a:pt x="398352" y="953631"/>
                  <a:pt x="407201" y="957353"/>
                  <a:pt x="416459" y="959667"/>
                </a:cubicBezTo>
                <a:cubicBezTo>
                  <a:pt x="428530" y="962685"/>
                  <a:pt x="440709" y="965302"/>
                  <a:pt x="452673" y="968720"/>
                </a:cubicBezTo>
                <a:cubicBezTo>
                  <a:pt x="461849" y="971342"/>
                  <a:pt x="470575" y="975459"/>
                  <a:pt x="479833" y="977774"/>
                </a:cubicBezTo>
                <a:cubicBezTo>
                  <a:pt x="494762" y="981506"/>
                  <a:pt x="510255" y="982778"/>
                  <a:pt x="525101" y="986827"/>
                </a:cubicBezTo>
                <a:cubicBezTo>
                  <a:pt x="634265" y="1016599"/>
                  <a:pt x="519993" y="997505"/>
                  <a:pt x="651849" y="1013988"/>
                </a:cubicBezTo>
                <a:cubicBezTo>
                  <a:pt x="703423" y="1031178"/>
                  <a:pt x="683368" y="1026709"/>
                  <a:pt x="769544" y="1032095"/>
                </a:cubicBezTo>
                <a:cubicBezTo>
                  <a:pt x="835875" y="1036241"/>
                  <a:pt x="902328" y="1038130"/>
                  <a:pt x="968720" y="1041148"/>
                </a:cubicBezTo>
                <a:cubicBezTo>
                  <a:pt x="1084320" y="1064269"/>
                  <a:pt x="965145" y="1042775"/>
                  <a:pt x="1204111" y="1059255"/>
                </a:cubicBezTo>
                <a:cubicBezTo>
                  <a:pt x="1228384" y="1060929"/>
                  <a:pt x="1252374" y="1065465"/>
                  <a:pt x="1276538" y="1068308"/>
                </a:cubicBezTo>
                <a:cubicBezTo>
                  <a:pt x="1303678" y="1071501"/>
                  <a:pt x="1331026" y="1073100"/>
                  <a:pt x="1358019" y="1077362"/>
                </a:cubicBezTo>
                <a:cubicBezTo>
                  <a:pt x="1388418" y="1082162"/>
                  <a:pt x="1417884" y="1092913"/>
                  <a:pt x="1448554" y="1095469"/>
                </a:cubicBezTo>
                <a:lnTo>
                  <a:pt x="1557196" y="1104522"/>
                </a:lnTo>
                <a:cubicBezTo>
                  <a:pt x="1660935" y="1130458"/>
                  <a:pt x="1550522" y="1105369"/>
                  <a:pt x="1783532" y="1122629"/>
                </a:cubicBezTo>
                <a:cubicBezTo>
                  <a:pt x="1801839" y="1123985"/>
                  <a:pt x="1819746" y="1128665"/>
                  <a:pt x="1837853" y="1131683"/>
                </a:cubicBezTo>
                <a:lnTo>
                  <a:pt x="2272419" y="1122629"/>
                </a:lnTo>
                <a:cubicBezTo>
                  <a:pt x="2336579" y="1120417"/>
                  <a:pt x="2373440" y="1109908"/>
                  <a:pt x="2435382" y="1104522"/>
                </a:cubicBezTo>
                <a:cubicBezTo>
                  <a:pt x="2480579" y="1100592"/>
                  <a:pt x="2525961" y="1099087"/>
                  <a:pt x="2571184" y="1095469"/>
                </a:cubicBezTo>
                <a:cubicBezTo>
                  <a:pt x="2601416" y="1093050"/>
                  <a:pt x="2631656" y="1090423"/>
                  <a:pt x="2661718" y="1086415"/>
                </a:cubicBezTo>
                <a:cubicBezTo>
                  <a:pt x="2676971" y="1084381"/>
                  <a:pt x="2691682" y="1078973"/>
                  <a:pt x="2706986" y="1077362"/>
                </a:cubicBezTo>
                <a:cubicBezTo>
                  <a:pt x="2749110" y="1072928"/>
                  <a:pt x="2791485" y="1071326"/>
                  <a:pt x="2833734" y="1068308"/>
                </a:cubicBezTo>
                <a:cubicBezTo>
                  <a:pt x="2848823" y="1065290"/>
                  <a:pt x="2863980" y="1062593"/>
                  <a:pt x="2879002" y="1059255"/>
                </a:cubicBezTo>
                <a:cubicBezTo>
                  <a:pt x="2891149" y="1056556"/>
                  <a:pt x="2902869" y="1051745"/>
                  <a:pt x="2915216" y="1050202"/>
                </a:cubicBezTo>
                <a:cubicBezTo>
                  <a:pt x="2951275" y="1045695"/>
                  <a:pt x="2987643" y="1044166"/>
                  <a:pt x="3023857" y="1041148"/>
                </a:cubicBezTo>
                <a:cubicBezTo>
                  <a:pt x="3246800" y="985415"/>
                  <a:pt x="2969625" y="1051796"/>
                  <a:pt x="3621386" y="1023041"/>
                </a:cubicBezTo>
                <a:cubicBezTo>
                  <a:pt x="3684161" y="1020271"/>
                  <a:pt x="3660892" y="1004816"/>
                  <a:pt x="3702867" y="986827"/>
                </a:cubicBezTo>
                <a:cubicBezTo>
                  <a:pt x="3714304" y="981926"/>
                  <a:pt x="3727117" y="981192"/>
                  <a:pt x="3739081" y="977774"/>
                </a:cubicBezTo>
                <a:cubicBezTo>
                  <a:pt x="3748257" y="975152"/>
                  <a:pt x="3757188" y="971738"/>
                  <a:pt x="3766241" y="968720"/>
                </a:cubicBezTo>
                <a:cubicBezTo>
                  <a:pt x="3775295" y="959667"/>
                  <a:pt x="3783566" y="949757"/>
                  <a:pt x="3793402" y="941560"/>
                </a:cubicBezTo>
                <a:cubicBezTo>
                  <a:pt x="3801761" y="934594"/>
                  <a:pt x="3813397" y="931642"/>
                  <a:pt x="3820562" y="923453"/>
                </a:cubicBezTo>
                <a:cubicBezTo>
                  <a:pt x="3834892" y="907075"/>
                  <a:pt x="3856776" y="869132"/>
                  <a:pt x="3856776" y="869132"/>
                </a:cubicBezTo>
                <a:cubicBezTo>
                  <a:pt x="3879528" y="800872"/>
                  <a:pt x="3848839" y="885005"/>
                  <a:pt x="3883936" y="814811"/>
                </a:cubicBezTo>
                <a:cubicBezTo>
                  <a:pt x="3891175" y="800334"/>
                  <a:pt x="3898173" y="764982"/>
                  <a:pt x="3902043" y="751437"/>
                </a:cubicBezTo>
                <a:cubicBezTo>
                  <a:pt x="3920604" y="686473"/>
                  <a:pt x="3901742" y="771054"/>
                  <a:pt x="3920150" y="679009"/>
                </a:cubicBezTo>
                <a:cubicBezTo>
                  <a:pt x="3917132" y="597528"/>
                  <a:pt x="3916521" y="515922"/>
                  <a:pt x="3911097" y="434566"/>
                </a:cubicBezTo>
                <a:cubicBezTo>
                  <a:pt x="3910462" y="425044"/>
                  <a:pt x="3907337" y="415346"/>
                  <a:pt x="3902043" y="407405"/>
                </a:cubicBezTo>
                <a:cubicBezTo>
                  <a:pt x="3894941" y="396752"/>
                  <a:pt x="3883936" y="389298"/>
                  <a:pt x="3874883" y="380245"/>
                </a:cubicBezTo>
                <a:cubicBezTo>
                  <a:pt x="3868919" y="362354"/>
                  <a:pt x="3863676" y="338687"/>
                  <a:pt x="3847722" y="325924"/>
                </a:cubicBezTo>
                <a:cubicBezTo>
                  <a:pt x="3840270" y="319962"/>
                  <a:pt x="3829615" y="319889"/>
                  <a:pt x="3820562" y="316871"/>
                </a:cubicBezTo>
                <a:cubicBezTo>
                  <a:pt x="3802455" y="304800"/>
                  <a:pt x="3778312" y="298764"/>
                  <a:pt x="3766241" y="280657"/>
                </a:cubicBezTo>
                <a:cubicBezTo>
                  <a:pt x="3760205" y="271604"/>
                  <a:pt x="3757361" y="259264"/>
                  <a:pt x="3748134" y="253497"/>
                </a:cubicBezTo>
                <a:cubicBezTo>
                  <a:pt x="3731949" y="243381"/>
                  <a:pt x="3693814" y="235390"/>
                  <a:pt x="3693814" y="235390"/>
                </a:cubicBezTo>
                <a:cubicBezTo>
                  <a:pt x="3687778" y="226336"/>
                  <a:pt x="3685154" y="213628"/>
                  <a:pt x="3675707" y="208229"/>
                </a:cubicBezTo>
                <a:cubicBezTo>
                  <a:pt x="3662346" y="200594"/>
                  <a:pt x="3645285" y="203225"/>
                  <a:pt x="3630439" y="199176"/>
                </a:cubicBezTo>
                <a:cubicBezTo>
                  <a:pt x="3612025" y="194154"/>
                  <a:pt x="3594225" y="187105"/>
                  <a:pt x="3576118" y="181069"/>
                </a:cubicBezTo>
                <a:lnTo>
                  <a:pt x="3494637" y="153908"/>
                </a:lnTo>
                <a:cubicBezTo>
                  <a:pt x="3485584" y="150890"/>
                  <a:pt x="3476735" y="147169"/>
                  <a:pt x="3467477" y="144855"/>
                </a:cubicBezTo>
                <a:cubicBezTo>
                  <a:pt x="3455406" y="141837"/>
                  <a:pt x="3443181" y="139377"/>
                  <a:pt x="3431263" y="135802"/>
                </a:cubicBezTo>
                <a:cubicBezTo>
                  <a:pt x="3412981" y="130318"/>
                  <a:pt x="3395049" y="123731"/>
                  <a:pt x="3376942" y="117695"/>
                </a:cubicBezTo>
                <a:cubicBezTo>
                  <a:pt x="3356654" y="110932"/>
                  <a:pt x="3334689" y="102837"/>
                  <a:pt x="3313568" y="99588"/>
                </a:cubicBezTo>
                <a:cubicBezTo>
                  <a:pt x="3286558" y="95433"/>
                  <a:pt x="3259247" y="93552"/>
                  <a:pt x="3232087" y="90534"/>
                </a:cubicBezTo>
                <a:cubicBezTo>
                  <a:pt x="3175472" y="71664"/>
                  <a:pt x="3224517" y="85903"/>
                  <a:pt x="3123445" y="72427"/>
                </a:cubicBezTo>
                <a:cubicBezTo>
                  <a:pt x="3105249" y="70001"/>
                  <a:pt x="3087267" y="66165"/>
                  <a:pt x="3069124" y="63374"/>
                </a:cubicBezTo>
                <a:cubicBezTo>
                  <a:pt x="3048033" y="60129"/>
                  <a:pt x="3026799" y="57828"/>
                  <a:pt x="3005750" y="54320"/>
                </a:cubicBezTo>
                <a:cubicBezTo>
                  <a:pt x="2990572" y="51790"/>
                  <a:pt x="2975716" y="47443"/>
                  <a:pt x="2960483" y="45267"/>
                </a:cubicBezTo>
                <a:cubicBezTo>
                  <a:pt x="2912311" y="38385"/>
                  <a:pt x="2815627" y="27160"/>
                  <a:pt x="2815627" y="27160"/>
                </a:cubicBezTo>
                <a:cubicBezTo>
                  <a:pt x="2803556" y="24142"/>
                  <a:pt x="2791378" y="21524"/>
                  <a:pt x="2779414" y="18106"/>
                </a:cubicBezTo>
                <a:cubicBezTo>
                  <a:pt x="2770238" y="15484"/>
                  <a:pt x="2761777" y="9667"/>
                  <a:pt x="2752253" y="9053"/>
                </a:cubicBezTo>
                <a:cubicBezTo>
                  <a:pt x="2667876" y="3610"/>
                  <a:pt x="2583255" y="3018"/>
                  <a:pt x="2498756" y="0"/>
                </a:cubicBezTo>
                <a:lnTo>
                  <a:pt x="1557196" y="9053"/>
                </a:lnTo>
                <a:cubicBezTo>
                  <a:pt x="1535860" y="9437"/>
                  <a:pt x="1515030" y="15749"/>
                  <a:pt x="1493821" y="18106"/>
                </a:cubicBezTo>
                <a:cubicBezTo>
                  <a:pt x="1460692" y="21787"/>
                  <a:pt x="1427528" y="25575"/>
                  <a:pt x="1394233" y="27160"/>
                </a:cubicBezTo>
                <a:cubicBezTo>
                  <a:pt x="1300738" y="31612"/>
                  <a:pt x="1207128" y="33195"/>
                  <a:pt x="1113576" y="36213"/>
                </a:cubicBezTo>
                <a:cubicBezTo>
                  <a:pt x="1038265" y="61319"/>
                  <a:pt x="1158267" y="23115"/>
                  <a:pt x="1023041" y="54320"/>
                </a:cubicBezTo>
                <a:cubicBezTo>
                  <a:pt x="1004443" y="58612"/>
                  <a:pt x="986827" y="66391"/>
                  <a:pt x="968720" y="72427"/>
                </a:cubicBezTo>
                <a:lnTo>
                  <a:pt x="941560" y="81481"/>
                </a:lnTo>
                <a:lnTo>
                  <a:pt x="914400" y="90534"/>
                </a:lnTo>
                <a:lnTo>
                  <a:pt x="887239" y="108641"/>
                </a:lnTo>
              </a:path>
            </a:pathLst>
          </a:cu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4348" y="214290"/>
            <a:ext cx="7948612" cy="892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ВЫВОД: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Агрохиманализ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по методу «точного земледелия обеспечивает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563" y="1398362"/>
            <a:ext cx="8786874" cy="4525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D81B02"/>
              </a:buClr>
              <a:buSzPct val="85000"/>
              <a:buFont typeface="Wingdings" pitchFamily="2" charset="2"/>
              <a:buChar char="§"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расходов на внесение удобрений и известкование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D81B02"/>
              </a:buClr>
              <a:buSzPct val="85000"/>
              <a:buFont typeface="Wingdings" pitchFamily="2" charset="2"/>
              <a:buChar char="§"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за состоянием почвы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D81B02"/>
              </a:buClr>
              <a:buSzPct val="85000"/>
              <a:buFont typeface="Wingdings" pitchFamily="2" charset="2"/>
              <a:buChar char="§"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урожайности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D81B02"/>
              </a:buClr>
              <a:buSzPct val="85000"/>
              <a:buFont typeface="Wingdings" pitchFamily="2" charset="2"/>
              <a:buChar char="§"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равномерности роста растений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D81B02"/>
              </a:buClr>
              <a:buSzPct val="85000"/>
              <a:buFont typeface="Wingdings" pitchFamily="2" charset="2"/>
              <a:buChar char="§"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окружающей среды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D81B02"/>
              </a:buClr>
              <a:buSzPct val="85000"/>
              <a:buFont typeface="Wingdings" pitchFamily="2" charset="2"/>
              <a:buChar char="§"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прибыли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D81B02"/>
              </a:buClr>
              <a:buSzPct val="85000"/>
              <a:buFont typeface="Wingdings" pitchFamily="2" charset="2"/>
              <a:buChar char="§"/>
            </a:pPr>
            <a:endParaRPr lang="ru-RU" sz="2800" dirty="0">
              <a:solidFill>
                <a:schemeClr val="tx2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D81B02"/>
              </a:buClr>
              <a:buSzPct val="85000"/>
              <a:buFont typeface="Wingdings" pitchFamily="2" charset="2"/>
              <a:buChar char="§"/>
            </a:pP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http://www.gisinfo.ru/images/item/65/image008s.pn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93" y="4791568"/>
            <a:ext cx="4178744" cy="2060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88942" y="6388100"/>
            <a:ext cx="9144000" cy="46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488" y="1142984"/>
            <a:ext cx="628651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2800" dirty="0">
                <a:solidFill>
                  <a:srgbClr val="366DA4"/>
                </a:solidFill>
                <a:latin typeface="Arial Black" pitchFamily="34" charset="0"/>
              </a:rPr>
              <a:t>Управление подкормкой и защитой растений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42328" y="2573084"/>
            <a:ext cx="5511860" cy="36009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Сельскохозяйственные агрегаты</a:t>
            </a:r>
          </a:p>
          <a:p>
            <a:pPr eaLnBrk="1" hangingPunct="1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дифференцированным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выполнением операций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дозирования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Дозирование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автоматическое управление количеством семян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посеве,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количеством вносимых в почву жидких или сухих удобрений,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количеством вносимых пестицидов и проч.</a:t>
            </a:r>
          </a:p>
        </p:txBody>
      </p:sp>
      <p:pic>
        <p:nvPicPr>
          <p:cNvPr id="7" name="Picture 5" descr="Опрыскиватель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95400"/>
            <a:ext cx="28956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Разбрасыватель удобрений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14800"/>
            <a:ext cx="28956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8929718" cy="1357298"/>
          </a:xfrm>
          <a:prstGeom prst="rect">
            <a:avLst/>
          </a:prstGeom>
          <a:solidFill>
            <a:srgbClr val="CCFF99">
              <a:alpha val="3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3200" dirty="0">
                <a:solidFill>
                  <a:srgbClr val="FF3300"/>
                </a:solidFill>
                <a:latin typeface="Arial Black" pitchFamily="34" charset="0"/>
              </a:rPr>
              <a:t>Дифференцированное внесение удобрений и гербицидов</a:t>
            </a:r>
            <a:br>
              <a:rPr lang="ru-RU" sz="3200" dirty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FF3300"/>
                </a:solidFill>
                <a:latin typeface="Arial Black" pitchFamily="34" charset="0"/>
              </a:rPr>
              <a:t>(</a:t>
            </a:r>
            <a:r>
              <a:rPr lang="en-US" sz="3200" dirty="0">
                <a:solidFill>
                  <a:srgbClr val="FF3300"/>
                </a:solidFill>
                <a:latin typeface="Arial Black" pitchFamily="34" charset="0"/>
              </a:rPr>
              <a:t>Variable Rate Application)</a:t>
            </a:r>
            <a:endParaRPr lang="ru-RU" sz="3200" dirty="0">
              <a:solidFill>
                <a:srgbClr val="FF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44" y="357166"/>
            <a:ext cx="9001156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3200" u="sng" dirty="0" smtClean="0">
                <a:solidFill>
                  <a:srgbClr val="C00000"/>
                </a:solidFill>
                <a:latin typeface="Arial Black" pitchFamily="34" charset="0"/>
              </a:rPr>
              <a:t>Вывод: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Дифференцированное 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внесение удобрений и СЗР обеспечивает: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20" y="1428736"/>
            <a:ext cx="8137528" cy="2648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85000"/>
              <a:buFont typeface="Wingdings" pitchFamily="2" charset="2"/>
              <a:buChar char="ü"/>
            </a:pPr>
            <a:r>
              <a:rPr lang="ru-RU" sz="3600" b="1" dirty="0"/>
              <a:t>Экономию удобрений и </a:t>
            </a:r>
            <a:r>
              <a:rPr lang="ru-RU" sz="3600" b="1" dirty="0" smtClean="0"/>
              <a:t>СЗР(средств защиты растений) </a:t>
            </a:r>
            <a:r>
              <a:rPr lang="ru-RU" sz="3600" b="1" dirty="0"/>
              <a:t>до 30%;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85000"/>
              <a:buFont typeface="Wingdings" pitchFamily="2" charset="2"/>
              <a:buChar char="ü"/>
            </a:pPr>
            <a:r>
              <a:rPr lang="ru-RU" sz="3600" b="1" dirty="0"/>
              <a:t>Внесение доз удобрений и СЗР, точно соответствующих потребностям посевов.</a:t>
            </a:r>
          </a:p>
        </p:txBody>
      </p:sp>
      <p:pic>
        <p:nvPicPr>
          <p:cNvPr id="7" name="Picture 15" descr="vra_cropme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3861048"/>
            <a:ext cx="5400600" cy="2607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74638"/>
            <a:ext cx="8856984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071810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системы параллельного вождения;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- пробоотборники и почвенный анализ;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- системы дифференцированного внесения удобрений;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- датчики урожая.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357298"/>
            <a:ext cx="8572560" cy="1684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Методы реализации: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1659" y="2428868"/>
            <a:ext cx="8982341" cy="277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142852"/>
            <a:ext cx="8643998" cy="1684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Цель</a:t>
            </a: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: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исследовать эффективность и показать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</a:t>
            </a:r>
            <a:r>
              <a:rPr lang="ru-RU" sz="4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реимущества</a:t>
            </a:r>
            <a:r>
              <a:rPr 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от внедрения системы параллельного вождения и использования систем дифференцированного </a:t>
            </a:r>
            <a:r>
              <a:rPr lang="ru-RU" sz="4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внесенияудобрений</a:t>
            </a:r>
            <a:r>
              <a:rPr 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на базе ООО «Борисовская зерновая компания»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495" y="5088588"/>
            <a:ext cx="8745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Задание:</a:t>
            </a:r>
            <a:r>
              <a:rPr lang="ru-RU" sz="2400" b="1" dirty="0" smtClean="0"/>
              <a:t> составить фрагмент ИНТЕЛЛЕКТ - КАРТЫ с указанием методов реализации и результатов от внедрения системы параллельного вождения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614" y="1012777"/>
            <a:ext cx="5679894" cy="48045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Система параллельного вождения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базе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GPS навигации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технически совершенная и экономически выгодная технология для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современных сельскохозяйственных машин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ООО «БЗК»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эффективно используется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система параллельного вождения совместно с широкозахватными агрегатами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551" y="1355700"/>
            <a:ext cx="2886537" cy="2090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92503"/>
            <a:ext cx="8487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Система параллельного вождения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Picture 5" descr="59336_GP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5003" b="14392"/>
          <a:stretch>
            <a:fillRect/>
          </a:stretch>
        </p:blipFill>
        <p:spPr bwMode="auto">
          <a:xfrm>
            <a:off x="6185550" y="4221088"/>
            <a:ext cx="2886537" cy="2164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6809" y="1000108"/>
            <a:ext cx="6284761" cy="4000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 помощью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систем спутниковой навигации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можно ездить и прямолинейно и криволинейно, главная идея состоит в том, чтобы свести к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минимуму перекрытия и пропуски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между соседними загонками. При этом параллельные линии могут быть как прямыми, так и кривыми.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ООО «БЗК» аппаратное обеспечение позволяет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достигать точности прокладки двух загонок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пределах 20 см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а в сочетании с использованием базовых станции RTK, точность может быть увеличена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 5 см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2000240"/>
            <a:ext cx="2714612" cy="2121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446"/>
            <a:ext cx="5000625" cy="2130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357695"/>
            <a:ext cx="4071935" cy="25003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0936" y="315523"/>
            <a:ext cx="8558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Система параллельного вождения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571480"/>
            <a:ext cx="9786973" cy="6286519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42910" y="0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AA6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Обработка поля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без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GPS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системы (по данным ООО «Борисовская зерновая компания»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Управляющая кнопка: фильм 7">
            <a:hlinkClick r:id="rId3" action="ppaction://program" highlightClick="1"/>
          </p:cNvPr>
          <p:cNvSpPr/>
          <p:nvPr/>
        </p:nvSpPr>
        <p:spPr>
          <a:xfrm>
            <a:off x="6588224" y="4077072"/>
            <a:ext cx="1512168" cy="129614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12" y="1000108"/>
            <a:ext cx="9858412" cy="585789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AA6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Обработка поля с применением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GPS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-системы </a:t>
            </a:r>
          </a:p>
        </p:txBody>
      </p:sp>
      <p:pic>
        <p:nvPicPr>
          <p:cNvPr id="4" name="Рисунок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5211990"/>
            <a:ext cx="1896020" cy="103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Drive uni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2912359"/>
            <a:ext cx="3743325" cy="28717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" name="Picture 2" descr="outback best quality l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8" y="2073275"/>
            <a:ext cx="1779587" cy="12858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Rectangle 4"/>
          <p:cNvSpPr txBox="1">
            <a:spLocks noRot="1" noChangeArrowheads="1"/>
          </p:cNvSpPr>
          <p:nvPr/>
        </p:nvSpPr>
        <p:spPr bwMode="auto">
          <a:xfrm>
            <a:off x="6282" y="5995790"/>
            <a:ext cx="5776912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6DA5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АГРОКОМ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6DA5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Outback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6DA5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eDrive</a:t>
            </a:r>
            <a:r>
              <a:rPr kumimoji="0" lang="en-US" sz="2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1B6DA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6DA5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1B6DA5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7038" y="1494542"/>
            <a:ext cx="81565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Развитие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Outback S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 до системы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автовождения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27538" y="2071678"/>
            <a:ext cx="4716462" cy="46696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Быстрая установка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минимальным вмешательством в системы трактора;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Широкий выбор переходных соединителей обеспечивает установку системы практически на любой трактор;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Ручное управление не блокируется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имеет более высокий приоритет;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Автоматическое отключение вождения 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покидании водителем своего места;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Гироскопические датчики горизонта для работы на неровных участках местности.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87675" y="471239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1200" b="1" dirty="0">
                <a:latin typeface="Verdana" pitchFamily="34" charset="0"/>
              </a:rPr>
              <a:t>Блок управления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15963" y="3592513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ru-RU" sz="1200" b="1" dirty="0">
                <a:latin typeface="Verdana" pitchFamily="34" charset="0"/>
              </a:rPr>
              <a:t>Блок гидравлики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52707" y="2114461"/>
            <a:ext cx="1081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1200" b="1" dirty="0">
                <a:latin typeface="Verdana" pitchFamily="34" charset="0"/>
              </a:rPr>
              <a:t>Outback S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98154" y="-26988"/>
            <a:ext cx="87154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АВТОПИЛОТЫ, используемые на с/</a:t>
            </a:r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</a:rPr>
              <a:t>х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технике в ООО «Борисовская зерновая компания»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786190"/>
            <a:ext cx="4051143" cy="142658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>
              <a:defRPr/>
            </a:pPr>
            <a:r>
              <a:rPr lang="ru-RU" sz="36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Что дает использование автопилота:</a:t>
            </a:r>
            <a:endParaRPr lang="ru-RU" sz="3600" b="1" kern="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214282" y="1214422"/>
            <a:ext cx="8004025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7175" indent="-257175" defTabSz="6858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скорости на полях</a:t>
            </a:r>
            <a:endParaRPr lang="en-US" sz="36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7213" lvl="1" indent="-214313" defTabSz="6858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ru-RU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Автопилоты - </a:t>
            </a:r>
            <a:r>
              <a:rPr 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</a:t>
            </a:r>
          </a:p>
          <a:p>
            <a:pPr marL="557213" lvl="1" indent="-214313" defTabSz="6858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ru-RU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Вождение по </a:t>
            </a:r>
            <a:r>
              <a:rPr lang="ru-RU" sz="32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курсоуказателю</a:t>
            </a:r>
            <a:r>
              <a:rPr 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13%</a:t>
            </a:r>
          </a:p>
          <a:p>
            <a:pPr marL="257175" indent="-257175" defTabSz="6858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длительности рабочего дня</a:t>
            </a:r>
            <a:endParaRPr lang="en-US" sz="36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7213" lvl="1" indent="-214313" defTabSz="6858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ru-RU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Базовый </a:t>
            </a:r>
            <a:r>
              <a:rPr 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часов</a:t>
            </a:r>
            <a:endParaRPr lang="en-US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7213" lvl="1" indent="-214313" defTabSz="6858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ru-RU" sz="32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Курсоуказатель</a:t>
            </a:r>
            <a:r>
              <a:rPr 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-18 </a:t>
            </a:r>
            <a:r>
              <a:rPr 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часов</a:t>
            </a:r>
            <a:endParaRPr lang="en-US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7213" lvl="1" indent="-214313" defTabSz="6858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ru-RU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Автопилот</a:t>
            </a:r>
            <a:r>
              <a:rPr 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 </a:t>
            </a:r>
            <a:r>
              <a:rPr 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часов</a:t>
            </a:r>
            <a:endParaRPr lang="en-US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7175" indent="-257175" defTabSz="6858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8596" y="863600"/>
            <a:ext cx="8429684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ВЫВОД: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Системы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параллельного вождения и автопилоты обеспечивают: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5665" y="2348880"/>
            <a:ext cx="8715436" cy="344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85000"/>
              <a:buFont typeface="Wingdings" pitchFamily="2" charset="2"/>
              <a:buChar char="ü"/>
            </a:pPr>
            <a:r>
              <a:rPr lang="ru-RU" sz="4000" b="1" dirty="0">
                <a:solidFill>
                  <a:srgbClr val="C00000"/>
                </a:solidFill>
              </a:rPr>
              <a:t>Высококачественные полевые работы при любой видимости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(ночью, в туман и др.);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85000"/>
              <a:buFont typeface="Wingdings" pitchFamily="2" charset="2"/>
              <a:buChar char="ü"/>
            </a:pPr>
            <a:r>
              <a:rPr lang="ru-RU" sz="4000" b="1" dirty="0">
                <a:solidFill>
                  <a:srgbClr val="C00000"/>
                </a:solidFill>
              </a:rPr>
              <a:t>Резкое снижение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процента огрехов </a:t>
            </a:r>
            <a:r>
              <a:rPr lang="ru-RU" sz="4000" b="1" dirty="0">
                <a:solidFill>
                  <a:srgbClr val="C00000"/>
                </a:solidFill>
              </a:rPr>
              <a:t>пересева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4000" b="1" dirty="0">
                <a:solidFill>
                  <a:srgbClr val="C00000"/>
                </a:solidFill>
              </a:rPr>
              <a:t>двойной обработки </a:t>
            </a:r>
            <a:r>
              <a:rPr lang="ru-RU" sz="4000" b="1" dirty="0" smtClean="0">
                <a:solidFill>
                  <a:srgbClr val="C00000"/>
                </a:solidFill>
              </a:rPr>
              <a:t>СЗР</a:t>
            </a:r>
            <a:r>
              <a:rPr lang="en-US" sz="4000" b="1" dirty="0" smtClean="0">
                <a:solidFill>
                  <a:srgbClr val="C00000"/>
                </a:solidFill>
              </a:rPr>
              <a:t> (</a:t>
            </a:r>
            <a:r>
              <a:rPr lang="ru-RU" sz="4000" b="1" dirty="0" smtClean="0">
                <a:solidFill>
                  <a:srgbClr val="C00000"/>
                </a:solidFill>
              </a:rPr>
              <a:t>средства защиты растений)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500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Verdana</vt:lpstr>
      <vt:lpstr>Wingdings</vt:lpstr>
      <vt:lpstr>Тема Office</vt:lpstr>
      <vt:lpstr> Тема: Аппаратные средства для точного земледелия.  План исследования:    - системы параллельного вождения;    - пробоотборники и почвенный анализ;    - системы дифференцированного внесения;    - датчики урожая. </vt:lpstr>
      <vt:lpstr>-системы параллельного вождения;    - пробоотборники и почвенный анализ;    - системы дифференцированного внесения удобрений;    - датчики урожая.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Пользователь Windows</cp:lastModifiedBy>
  <cp:revision>64</cp:revision>
  <cp:lastPrinted>2014-09-29T05:00:25Z</cp:lastPrinted>
  <dcterms:created xsi:type="dcterms:W3CDTF">2014-09-22T15:22:21Z</dcterms:created>
  <dcterms:modified xsi:type="dcterms:W3CDTF">2020-09-29T09:15:42Z</dcterms:modified>
</cp:coreProperties>
</file>