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71363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138792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49708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343738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287656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F00DCF8-90E0-4762-83E4-CCC710FA26CB}"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2630651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F00DCF8-90E0-4762-83E4-CCC710FA26CB}" type="datetimeFigureOut">
              <a:rPr lang="ru-RU" smtClean="0"/>
              <a:t>30.09.2020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55631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F00DCF8-90E0-4762-83E4-CCC710FA26CB}" type="datetimeFigureOut">
              <a:rPr lang="ru-RU" smtClean="0"/>
              <a:t>30.09.2020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237332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F00DCF8-90E0-4762-83E4-CCC710FA26CB}" type="datetimeFigureOut">
              <a:rPr lang="ru-RU" smtClean="0"/>
              <a:t>30.09.2020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61446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F00DCF8-90E0-4762-83E4-CCC710FA26CB}"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2918724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F00DCF8-90E0-4762-83E4-CCC710FA26CB}"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D9FC9B-2469-43C1-AB3F-A74BBDC0EC94}" type="slidenum">
              <a:rPr lang="ru-RU" smtClean="0"/>
              <a:t>‹#›</a:t>
            </a:fld>
            <a:endParaRPr lang="ru-RU"/>
          </a:p>
        </p:txBody>
      </p:sp>
    </p:spTree>
    <p:extLst>
      <p:ext uri="{BB962C8B-B14F-4D97-AF65-F5344CB8AC3E}">
        <p14:creationId xmlns:p14="http://schemas.microsoft.com/office/powerpoint/2010/main" val="133854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52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0DCF8-90E0-4762-83E4-CCC710FA26CB}" type="datetimeFigureOut">
              <a:rPr lang="ru-RU" smtClean="0"/>
              <a:t>30.09.2020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9FC9B-2469-43C1-AB3F-A74BBDC0EC94}" type="slidenum">
              <a:rPr lang="ru-RU" smtClean="0"/>
              <a:t>‹#›</a:t>
            </a:fld>
            <a:endParaRPr lang="ru-RU"/>
          </a:p>
        </p:txBody>
      </p:sp>
    </p:spTree>
    <p:extLst>
      <p:ext uri="{BB962C8B-B14F-4D97-AF65-F5344CB8AC3E}">
        <p14:creationId xmlns:p14="http://schemas.microsoft.com/office/powerpoint/2010/main" val="2690021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Тема </a:t>
            </a:r>
            <a:r>
              <a:rPr lang="ru-RU" b="1" i="1" dirty="0" smtClean="0">
                <a:latin typeface="Times New Roman" panose="02020603050405020304" pitchFamily="18" charset="0"/>
                <a:cs typeface="Times New Roman" panose="02020603050405020304" pitchFamily="18" charset="0"/>
              </a:rPr>
              <a:t>: Принципы </a:t>
            </a:r>
            <a:r>
              <a:rPr lang="ru-RU" b="1" i="1" dirty="0">
                <a:latin typeface="Times New Roman" panose="02020603050405020304" pitchFamily="18" charset="0"/>
                <a:cs typeface="Times New Roman" panose="02020603050405020304" pitchFamily="18" charset="0"/>
              </a:rPr>
              <a:t>биотехнологии.</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30226" y="2034567"/>
            <a:ext cx="5531548" cy="3774191"/>
          </a:xfrm>
        </p:spPr>
      </p:pic>
    </p:spTree>
    <p:extLst>
      <p:ext uri="{BB962C8B-B14F-4D97-AF65-F5344CB8AC3E}">
        <p14:creationId xmlns:p14="http://schemas.microsoft.com/office/powerpoint/2010/main" val="323448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92986" y="128016"/>
            <a:ext cx="6606027" cy="6606731"/>
          </a:xfrm>
          <a:prstGeom prst="rect">
            <a:avLst/>
          </a:prstGeom>
          <a:noFill/>
          <a:ln>
            <a:noFill/>
          </a:ln>
        </p:spPr>
      </p:pic>
    </p:spTree>
    <p:extLst>
      <p:ext uri="{BB962C8B-B14F-4D97-AF65-F5344CB8AC3E}">
        <p14:creationId xmlns:p14="http://schemas.microsoft.com/office/powerpoint/2010/main" val="165422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latin typeface="Times New Roman" panose="02020603050405020304" pitchFamily="18" charset="0"/>
                <a:cs typeface="Times New Roman" panose="02020603050405020304" pitchFamily="18" charset="0"/>
              </a:rPr>
              <a:t>Вопрос 2. Методы биотехнологии</a:t>
            </a:r>
            <a:r>
              <a:rPr lang="ru-RU" dirty="0"/>
              <a:t/>
            </a:r>
            <a:br>
              <a:rPr lang="ru-RU" dirty="0"/>
            </a:br>
            <a:endParaRPr lang="ru-RU" dirty="0"/>
          </a:p>
        </p:txBody>
      </p:sp>
      <p:sp>
        <p:nvSpPr>
          <p:cNvPr id="3" name="Объект 2"/>
          <p:cNvSpPr>
            <a:spLocks noGrp="1"/>
          </p:cNvSpPr>
          <p:nvPr>
            <p:ph sz="half" idx="1"/>
          </p:nvPr>
        </p:nvSpPr>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1) Общие – методы органической, физической, коллоидной или биологической химии, микробиологии, цитологии, физиологии и других дисциплин (определение </a:t>
            </a:r>
            <a:r>
              <a:rPr lang="ru-RU" dirty="0" err="1">
                <a:latin typeface="Times New Roman" panose="02020603050405020304" pitchFamily="18" charset="0"/>
                <a:cs typeface="Times New Roman" panose="02020603050405020304" pitchFamily="18" charset="0"/>
              </a:rPr>
              <a:t>окислительно</a:t>
            </a:r>
            <a:r>
              <a:rPr lang="ru-RU" dirty="0">
                <a:latin typeface="Times New Roman" panose="02020603050405020304" pitchFamily="18" charset="0"/>
                <a:cs typeface="Times New Roman" panose="02020603050405020304" pitchFamily="18" charset="0"/>
              </a:rPr>
              <a:t>-восстановительного потенциала, электропроводности, рН, концентрации кислорода, диоксида углерода, аммиака, аминокислот и органических кислот, глюкозы, активности ферментов и многих других параметров).</a:t>
            </a:r>
          </a:p>
          <a:p>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294811" y="1825625"/>
            <a:ext cx="5058989" cy="3371342"/>
          </a:xfrm>
        </p:spPr>
      </p:pic>
    </p:spTree>
    <p:extLst>
      <p:ext uri="{BB962C8B-B14F-4D97-AF65-F5344CB8AC3E}">
        <p14:creationId xmlns:p14="http://schemas.microsoft.com/office/powerpoint/2010/main" val="2237303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Методы биотехнологии</a:t>
            </a:r>
            <a:r>
              <a:rPr lang="ru-RU" dirty="0" smtClean="0"/>
              <a:t/>
            </a:r>
            <a:br>
              <a:rPr lang="ru-RU" dirty="0" smtClean="0"/>
            </a:br>
            <a:endParaRPr lang="ru-RU" dirty="0"/>
          </a:p>
        </p:txBody>
      </p:sp>
      <p:sp>
        <p:nvSpPr>
          <p:cNvPr id="3" name="Объект 2"/>
          <p:cNvSpPr>
            <a:spLocks noGrp="1"/>
          </p:cNvSpPr>
          <p:nvPr>
            <p:ph sz="half" idx="1"/>
          </p:nvPr>
        </p:nvSpPr>
        <p:spPr/>
        <p:txBody>
          <a:bodyPr/>
          <a:lstStyle/>
          <a:p>
            <a:pPr marL="0" indent="0">
              <a:buNone/>
            </a:pPr>
            <a:r>
              <a:rPr lang="ru-RU" dirty="0">
                <a:latin typeface="Times New Roman" panose="02020603050405020304" pitchFamily="18" charset="0"/>
                <a:cs typeface="Times New Roman" panose="02020603050405020304" pitchFamily="18" charset="0"/>
              </a:rPr>
              <a:t>2) Специальные – крупномасштабное глубинное культивирование биообъектов в периодическом, </a:t>
            </a:r>
            <a:r>
              <a:rPr lang="ru-RU" dirty="0" err="1">
                <a:latin typeface="Times New Roman" panose="02020603050405020304" pitchFamily="18" charset="0"/>
                <a:cs typeface="Times New Roman" panose="02020603050405020304" pitchFamily="18" charset="0"/>
              </a:rPr>
              <a:t>полунепрерывном</a:t>
            </a:r>
            <a:r>
              <a:rPr lang="ru-RU" dirty="0">
                <a:latin typeface="Times New Roman" panose="02020603050405020304" pitchFamily="18" charset="0"/>
                <a:cs typeface="Times New Roman" panose="02020603050405020304" pitchFamily="18" charset="0"/>
              </a:rPr>
              <a:t> или непрерывном режиме.</a:t>
            </a:r>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15625" y="1825625"/>
            <a:ext cx="4810349" cy="3201193"/>
          </a:xfrm>
        </p:spPr>
      </p:pic>
    </p:spTree>
    <p:extLst>
      <p:ext uri="{BB962C8B-B14F-4D97-AF65-F5344CB8AC3E}">
        <p14:creationId xmlns:p14="http://schemas.microsoft.com/office/powerpoint/2010/main" val="267754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Методы биотехнологии</a:t>
            </a:r>
            <a:r>
              <a:rPr lang="ru-RU" dirty="0" smtClean="0"/>
              <a:t/>
            </a:r>
            <a:br>
              <a:rPr lang="ru-RU" dirty="0" smtClean="0"/>
            </a:br>
            <a:endParaRPr lang="ru-RU" dirty="0"/>
          </a:p>
        </p:txBody>
      </p:sp>
      <p:sp>
        <p:nvSpPr>
          <p:cNvPr id="3" name="Объект 2"/>
          <p:cNvSpPr>
            <a:spLocks noGrp="1"/>
          </p:cNvSpPr>
          <p:nvPr>
            <p:ph sz="half" idx="1"/>
          </p:nvPr>
        </p:nvSpPr>
        <p:spPr/>
        <p:txBody>
          <a:bodyPr/>
          <a:lstStyle/>
          <a:p>
            <a:pPr marL="0" indent="0">
              <a:buNone/>
            </a:pPr>
            <a:r>
              <a:rPr lang="ru-RU" dirty="0">
                <a:latin typeface="Times New Roman" panose="02020603050405020304" pitchFamily="18" charset="0"/>
                <a:cs typeface="Times New Roman" panose="02020603050405020304" pitchFamily="18" charset="0"/>
              </a:rPr>
              <a:t>3) Специфические – методы генетической и клеточной инженерии. Генетическая инженерия – это методы получения рекомбинантных ДНК, которые объединяют последовательности нуклеотидов разного происхождения. </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18505" y="1905821"/>
            <a:ext cx="4908232" cy="3237711"/>
          </a:xfrm>
        </p:spPr>
      </p:pic>
    </p:spTree>
    <p:extLst>
      <p:ext uri="{BB962C8B-B14F-4D97-AF65-F5344CB8AC3E}">
        <p14:creationId xmlns:p14="http://schemas.microsoft.com/office/powerpoint/2010/main" val="3110244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latin typeface="Times New Roman" panose="02020603050405020304" pitchFamily="18" charset="0"/>
                <a:cs typeface="Times New Roman" panose="02020603050405020304" pitchFamily="18" charset="0"/>
              </a:rPr>
              <a:t>В генетической инженерии выделяют:</a:t>
            </a:r>
            <a:r>
              <a:rPr lang="ru-RU" b="1" i="1" dirty="0"/>
              <a:t> </a:t>
            </a:r>
            <a:r>
              <a:rPr lang="ru-RU" dirty="0"/>
              <a:t/>
            </a:r>
            <a:br>
              <a:rPr lang="ru-RU" dirty="0"/>
            </a:br>
            <a:endParaRPr lang="ru-RU" dirty="0"/>
          </a:p>
        </p:txBody>
      </p:sp>
      <p:sp>
        <p:nvSpPr>
          <p:cNvPr id="3" name="Объект 2"/>
          <p:cNvSpPr>
            <a:spLocks noGrp="1"/>
          </p:cNvSpPr>
          <p:nvPr>
            <p:ph sz="half" idx="1"/>
          </p:nvPr>
        </p:nvSpPr>
        <p:spPr/>
        <p:txBody>
          <a:bodyPr>
            <a:normAutofit fontScale="85000" lnSpcReduction="20000"/>
          </a:bodyPr>
          <a:lstStyle/>
          <a:p>
            <a:pPr marL="0" indent="0">
              <a:buNone/>
            </a:pPr>
            <a:r>
              <a:rPr lang="ru-RU" dirty="0">
                <a:latin typeface="Times New Roman" panose="02020603050405020304" pitchFamily="18" charset="0"/>
                <a:cs typeface="Times New Roman" panose="02020603050405020304" pitchFamily="18" charset="0"/>
              </a:rPr>
              <a:t>а) генная инженерия – целенаправленное изменение естественных генетических характеристик известных вирусов и клеток;</a:t>
            </a:r>
          </a:p>
          <a:p>
            <a:pPr marL="0" indent="0">
              <a:buNone/>
            </a:pPr>
            <a:r>
              <a:rPr lang="ru-RU" dirty="0">
                <a:latin typeface="Times New Roman" panose="02020603050405020304" pitchFamily="18" charset="0"/>
                <a:cs typeface="Times New Roman" panose="02020603050405020304" pitchFamily="18" charset="0"/>
              </a:rPr>
              <a:t> б) геномная инженерия – целенаправленная глубокая перестройка генома </a:t>
            </a:r>
            <a:r>
              <a:rPr lang="ru-RU" dirty="0" err="1">
                <a:latin typeface="Times New Roman" panose="02020603050405020304" pitchFamily="18" charset="0"/>
                <a:cs typeface="Times New Roman" panose="02020603050405020304" pitchFamily="18" charset="0"/>
              </a:rPr>
              <a:t>акариот</a:t>
            </a:r>
            <a:r>
              <a:rPr lang="ru-RU" dirty="0">
                <a:latin typeface="Times New Roman" panose="02020603050405020304" pitchFamily="18" charset="0"/>
                <a:cs typeface="Times New Roman" panose="02020603050405020304" pitchFamily="18" charset="0"/>
              </a:rPr>
              <a:t>, прокариот и эукариот, в </a:t>
            </a:r>
            <a:r>
              <a:rPr lang="ru-RU" dirty="0" err="1">
                <a:latin typeface="Times New Roman" panose="02020603050405020304" pitchFamily="18" charset="0"/>
                <a:cs typeface="Times New Roman" panose="02020603050405020304" pitchFamily="18" charset="0"/>
              </a:rPr>
              <a:t>т.ч</a:t>
            </a:r>
            <a:r>
              <a:rPr lang="ru-RU" dirty="0">
                <a:latin typeface="Times New Roman" panose="02020603050405020304" pitchFamily="18" charset="0"/>
                <a:cs typeface="Times New Roman" panose="02020603050405020304" pitchFamily="18" charset="0"/>
              </a:rPr>
              <a:t>. вплоть до создания новых видов; </a:t>
            </a:r>
          </a:p>
          <a:p>
            <a:pPr marL="0" indent="0">
              <a:buNone/>
            </a:pPr>
            <a:r>
              <a:rPr lang="ru-RU" dirty="0">
                <a:latin typeface="Times New Roman" panose="02020603050405020304" pitchFamily="18" charset="0"/>
                <a:cs typeface="Times New Roman" panose="02020603050405020304" pitchFamily="18" charset="0"/>
              </a:rPr>
              <a:t>в) хромосомная инженерия – перенос изолированных хромосом от </a:t>
            </a:r>
            <a:r>
              <a:rPr lang="ru-RU" dirty="0" err="1">
                <a:latin typeface="Times New Roman" panose="02020603050405020304" pitchFamily="18" charset="0"/>
                <a:cs typeface="Times New Roman" panose="02020603050405020304" pitchFamily="18" charset="0"/>
              </a:rPr>
              <a:t>клеткидонора</a:t>
            </a:r>
            <a:r>
              <a:rPr lang="ru-RU" dirty="0">
                <a:latin typeface="Times New Roman" panose="02020603050405020304" pitchFamily="18" charset="0"/>
                <a:cs typeface="Times New Roman" panose="02020603050405020304" pitchFamily="18" charset="0"/>
              </a:rPr>
              <a:t> одного организма в клетку-реципиент другого организма.</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833658"/>
            <a:ext cx="5181600" cy="4335272"/>
          </a:xfrm>
        </p:spPr>
      </p:pic>
    </p:spTree>
    <p:extLst>
      <p:ext uri="{BB962C8B-B14F-4D97-AF65-F5344CB8AC3E}">
        <p14:creationId xmlns:p14="http://schemas.microsoft.com/office/powerpoint/2010/main" val="1327697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 Клеточная инженерия</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lstStyle/>
          <a:p>
            <a:r>
              <a:rPr lang="ru-RU" b="1" i="1" dirty="0">
                <a:latin typeface="Times New Roman" panose="02020603050405020304" pitchFamily="18" charset="0"/>
                <a:cs typeface="Times New Roman" panose="02020603050405020304" pitchFamily="18" charset="0"/>
              </a:rPr>
              <a:t> Клеточная инженерия</a:t>
            </a:r>
            <a:r>
              <a:rPr lang="ru-RU" dirty="0">
                <a:latin typeface="Times New Roman" panose="02020603050405020304" pitchFamily="18" charset="0"/>
                <a:cs typeface="Times New Roman" panose="02020603050405020304" pitchFamily="18" charset="0"/>
              </a:rPr>
              <a:t> – это создание ранее неизвестных клеточных систем с новыми свойствами на основе клеточных взаимодействий.</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64224" y="1911721"/>
            <a:ext cx="5181600" cy="3465914"/>
          </a:xfrm>
        </p:spPr>
      </p:pic>
    </p:spTree>
    <p:extLst>
      <p:ext uri="{BB962C8B-B14F-4D97-AF65-F5344CB8AC3E}">
        <p14:creationId xmlns:p14="http://schemas.microsoft.com/office/powerpoint/2010/main" val="1070156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Вопрос </a:t>
            </a:r>
            <a:r>
              <a:rPr lang="ru-RU" b="1" dirty="0">
                <a:latin typeface="Times New Roman" panose="02020603050405020304" pitchFamily="18" charset="0"/>
                <a:cs typeface="Times New Roman" panose="02020603050405020304" pitchFamily="18" charset="0"/>
              </a:rPr>
              <a:t>3. Преимущества биотехнологических процессов</a:t>
            </a:r>
            <a:r>
              <a:rPr lang="ru-RU" dirty="0"/>
              <a:t/>
            </a:r>
            <a:br>
              <a:rPr lang="ru-RU" dirty="0"/>
            </a:br>
            <a:endParaRPr lang="ru-RU" dirty="0"/>
          </a:p>
        </p:txBody>
      </p:sp>
      <p:sp>
        <p:nvSpPr>
          <p:cNvPr id="3" name="Объект 2"/>
          <p:cNvSpPr>
            <a:spLocks noGrp="1"/>
          </p:cNvSpPr>
          <p:nvPr>
            <p:ph sz="half" idx="1"/>
          </p:nvPr>
        </p:nvSpPr>
        <p:spPr/>
        <p:txBody>
          <a:bodyPr>
            <a:normAutofit fontScale="92500" lnSpcReduction="20000"/>
          </a:bodyPr>
          <a:lstStyle/>
          <a:p>
            <a:pPr marL="0" indent="0">
              <a:buNone/>
            </a:pPr>
            <a:r>
              <a:rPr lang="ru-RU" b="1" i="1" dirty="0">
                <a:latin typeface="Times New Roman" panose="02020603050405020304" pitchFamily="18" charset="0"/>
                <a:cs typeface="Times New Roman" panose="02020603050405020304" pitchFamily="18" charset="0"/>
              </a:rPr>
              <a:t>По сравнению с химической технологией биотехнология имеет ряд преимуществ</a:t>
            </a:r>
            <a:r>
              <a:rPr lang="ru-RU" b="1" i="1" dirty="0" smtClean="0">
                <a:latin typeface="Times New Roman" panose="02020603050405020304" pitchFamily="18" charset="0"/>
                <a:cs typeface="Times New Roman" panose="02020603050405020304" pitchFamily="18" charset="0"/>
              </a:rPr>
              <a:t>:</a:t>
            </a:r>
          </a:p>
          <a:p>
            <a:pPr marL="0" lvl="0" indent="0">
              <a:buNone/>
            </a:pPr>
            <a:r>
              <a:rPr lang="ru-RU" dirty="0" smtClean="0">
                <a:latin typeface="Times New Roman" panose="02020603050405020304" pitchFamily="18" charset="0"/>
                <a:cs typeface="Times New Roman" panose="02020603050405020304" pitchFamily="18" charset="0"/>
              </a:rPr>
              <a:t>1. Биотехнологическим </a:t>
            </a:r>
            <a:r>
              <a:rPr lang="ru-RU" dirty="0">
                <a:latin typeface="Times New Roman" panose="02020603050405020304" pitchFamily="18" charset="0"/>
                <a:cs typeface="Times New Roman" panose="02020603050405020304" pitchFamily="18" charset="0"/>
              </a:rPr>
              <a:t>путем можно получить специфичные и уникальные природные вещества, часть из которых (например, белки, ДНК) еще не удается получать путем химического синтеза.</a:t>
            </a:r>
          </a:p>
          <a:p>
            <a:pPr marL="0" lvl="0" indent="0">
              <a:buNone/>
            </a:pPr>
            <a:r>
              <a:rPr lang="ru-RU" dirty="0" smtClean="0">
                <a:latin typeface="Times New Roman" panose="02020603050405020304" pitchFamily="18" charset="0"/>
                <a:cs typeface="Times New Roman" panose="02020603050405020304" pitchFamily="18" charset="0"/>
              </a:rPr>
              <a:t>2. Биотехнологические </a:t>
            </a:r>
            <a:r>
              <a:rPr lang="ru-RU" dirty="0">
                <a:latin typeface="Times New Roman" panose="02020603050405020304" pitchFamily="18" charset="0"/>
                <a:cs typeface="Times New Roman" panose="02020603050405020304" pitchFamily="18" charset="0"/>
              </a:rPr>
              <a:t>процессы можно вести при относительно невысоких температурах и давлении.</a:t>
            </a:r>
          </a:p>
          <a:p>
            <a:endParaRPr lang="ru-RU" dirty="0"/>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58785" y="1825625"/>
            <a:ext cx="5130879" cy="3420586"/>
          </a:xfrm>
        </p:spPr>
      </p:pic>
    </p:spTree>
    <p:extLst>
      <p:ext uri="{BB962C8B-B14F-4D97-AF65-F5344CB8AC3E}">
        <p14:creationId xmlns:p14="http://schemas.microsoft.com/office/powerpoint/2010/main" val="2550337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Преимущества биотехнологических процессов</a:t>
            </a:r>
            <a:endParaRPr lang="ru-RU" dirty="0"/>
          </a:p>
        </p:txBody>
      </p:sp>
      <p:sp>
        <p:nvSpPr>
          <p:cNvPr id="3" name="Объект 2"/>
          <p:cNvSpPr>
            <a:spLocks noGrp="1"/>
          </p:cNvSpPr>
          <p:nvPr>
            <p:ph sz="half" idx="1"/>
          </p:nvPr>
        </p:nvSpPr>
        <p:spPr/>
        <p:txBody>
          <a:bodyPr>
            <a:normAutofit fontScale="85000" lnSpcReduction="20000"/>
          </a:bodyPr>
          <a:lstStyle/>
          <a:p>
            <a:pPr marL="0" lvl="0" indent="0">
              <a:buNone/>
            </a:pPr>
            <a:r>
              <a:rPr lang="ru-RU" dirty="0" smtClean="0">
                <a:latin typeface="Times New Roman" panose="02020603050405020304" pitchFamily="18" charset="0"/>
                <a:cs typeface="Times New Roman" panose="02020603050405020304" pitchFamily="18" charset="0"/>
              </a:rPr>
              <a:t>3. </a:t>
            </a:r>
            <a:r>
              <a:rPr lang="ru-RU" dirty="0">
                <a:latin typeface="Times New Roman" panose="02020603050405020304" pitchFamily="18" charset="0"/>
                <a:cs typeface="Times New Roman" panose="02020603050405020304" pitchFamily="18" charset="0"/>
              </a:rPr>
              <a:t>Микроорганизмы имеют значительно более высокие скорости роста и накопления клеточной массы, чем другие организмы. Так, с помощью микроорганизмов в ферментере объемом 300 м3 за сутки можно выработать 1 т белка (365 т/год). Чтобы такое же количество белка в год выработать с помощью крупного рогатого скота, нужно иметь стадо численностью 30 000 голов. Если же использовать для получения такой скорости производства белка бобовые растения, например, горох, то потребуется иметь поле гороха площадью 5400 га.</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68353" y="1825625"/>
            <a:ext cx="5403607" cy="3591147"/>
          </a:xfrm>
        </p:spPr>
      </p:pic>
    </p:spTree>
    <p:extLst>
      <p:ext uri="{BB962C8B-B14F-4D97-AF65-F5344CB8AC3E}">
        <p14:creationId xmlns:p14="http://schemas.microsoft.com/office/powerpoint/2010/main" val="372215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Вопросы для самоконтроля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smtClean="0"/>
              <a:t/>
            </a:r>
            <a:br>
              <a:rPr lang="ru-RU" dirty="0" smtClean="0"/>
            </a:br>
            <a:endParaRPr lang="ru-RU" dirty="0"/>
          </a:p>
        </p:txBody>
      </p:sp>
      <p:sp>
        <p:nvSpPr>
          <p:cNvPr id="3" name="Объект 2"/>
          <p:cNvSpPr>
            <a:spLocks noGrp="1"/>
          </p:cNvSpPr>
          <p:nvPr>
            <p:ph sz="half" idx="1"/>
          </p:nvPr>
        </p:nvSpPr>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Дайте определение термину «биотехнология».</a:t>
            </a:r>
          </a:p>
          <a:p>
            <a:pPr marL="0" indent="0">
              <a:buNone/>
            </a:pPr>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История возникновения термина «биотехнология».</a:t>
            </a:r>
          </a:p>
          <a:p>
            <a:pPr marL="0" indent="0">
              <a:buNone/>
            </a:pPr>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Цель биотехнологии как науки.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4</a:t>
            </a:r>
            <a:r>
              <a:rPr lang="ru-RU" dirty="0">
                <a:latin typeface="Times New Roman" panose="02020603050405020304" pitchFamily="18" charset="0"/>
                <a:cs typeface="Times New Roman" panose="02020603050405020304" pitchFamily="18" charset="0"/>
              </a:rPr>
              <a:t>) Задачи биотехнологии. </a:t>
            </a:r>
          </a:p>
          <a:p>
            <a:pPr marL="0" indent="0">
              <a:buNone/>
            </a:pPr>
            <a:r>
              <a:rPr lang="ru-RU" dirty="0">
                <a:latin typeface="Times New Roman" panose="02020603050405020304" pitchFamily="18" charset="0"/>
                <a:cs typeface="Times New Roman" panose="02020603050405020304" pitchFamily="18" charset="0"/>
              </a:rPr>
              <a:t>5) Предмет биотехнологии.</a:t>
            </a:r>
          </a:p>
          <a:p>
            <a:pPr marL="0" indent="0">
              <a:buNone/>
            </a:pPr>
            <a:r>
              <a:rPr lang="ru-RU" dirty="0">
                <a:latin typeface="Times New Roman" panose="02020603050405020304" pitchFamily="18" charset="0"/>
                <a:cs typeface="Times New Roman" panose="02020603050405020304" pitchFamily="18" charset="0"/>
              </a:rPr>
              <a:t>6) Методы биотехнологии</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73952" y="1947307"/>
            <a:ext cx="5590032" cy="3726688"/>
          </a:xfrm>
        </p:spPr>
      </p:pic>
    </p:spTree>
    <p:extLst>
      <p:ext uri="{BB962C8B-B14F-4D97-AF65-F5344CB8AC3E}">
        <p14:creationId xmlns:p14="http://schemas.microsoft.com/office/powerpoint/2010/main" val="1246078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0062"/>
            <a:ext cx="10515600" cy="1325563"/>
          </a:xfrm>
        </p:spPr>
        <p:txBody>
          <a:bodyPr/>
          <a:lstStyle/>
          <a:p>
            <a:pPr algn="ctr"/>
            <a:r>
              <a:rPr lang="ru-RU" b="1" dirty="0" smtClean="0">
                <a:latin typeface="Times New Roman" panose="02020603050405020304" pitchFamily="18" charset="0"/>
                <a:cs typeface="Times New Roman" panose="02020603050405020304" pitchFamily="18" charset="0"/>
              </a:rPr>
              <a:t>Спасибо за внимание!!!</a:t>
            </a:r>
            <a:endParaRPr lang="ru-RU" b="1" dirty="0">
              <a:latin typeface="Times New Roman" panose="02020603050405020304" pitchFamily="18" charset="0"/>
              <a:cs typeface="Times New Roman" panose="02020603050405020304"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99232" y="2076457"/>
            <a:ext cx="6534912" cy="3621430"/>
          </a:xfrm>
        </p:spPr>
      </p:pic>
    </p:spTree>
    <p:extLst>
      <p:ext uri="{BB962C8B-B14F-4D97-AF65-F5344CB8AC3E}">
        <p14:creationId xmlns:p14="http://schemas.microsoft.com/office/powerpoint/2010/main" val="193316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Вопросы лекции:</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514350" lvl="0" indent="-514350">
              <a:buFont typeface="+mj-lt"/>
              <a:buAutoNum type="arabicPeriod"/>
            </a:pPr>
            <a:r>
              <a:rPr lang="ru-RU" b="1" i="1" dirty="0">
                <a:latin typeface="Times New Roman" panose="02020603050405020304" pitchFamily="18" charset="0"/>
                <a:cs typeface="Times New Roman" panose="02020603050405020304" pitchFamily="18" charset="0"/>
              </a:rPr>
              <a:t>Цели, задачи, основные биологические объекты биотехнологии.</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ru-RU" b="1" i="1" dirty="0">
                <a:latin typeface="Times New Roman" panose="02020603050405020304" pitchFamily="18" charset="0"/>
                <a:cs typeface="Times New Roman" panose="02020603050405020304" pitchFamily="18" charset="0"/>
              </a:rPr>
              <a:t>Методы биотехнологии</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ru-RU" b="1" i="1" dirty="0">
                <a:latin typeface="Times New Roman" panose="02020603050405020304" pitchFamily="18" charset="0"/>
                <a:cs typeface="Times New Roman" panose="02020603050405020304" pitchFamily="18" charset="0"/>
              </a:rPr>
              <a:t>Преимущества биотехнологических процессов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2792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Биотехнология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lstStyle/>
          <a:p>
            <a:pPr marL="0" indent="0">
              <a:buNone/>
            </a:pPr>
            <a:r>
              <a:rPr lang="ru-RU" b="1" u="sng" dirty="0">
                <a:latin typeface="Times New Roman" panose="02020603050405020304" pitchFamily="18" charset="0"/>
                <a:cs typeface="Times New Roman" panose="02020603050405020304" pitchFamily="18" charset="0"/>
              </a:rPr>
              <a:t>Биотехнология – </a:t>
            </a:r>
            <a:r>
              <a:rPr lang="ru-RU" u="sng" dirty="0">
                <a:latin typeface="Times New Roman" panose="02020603050405020304" pitchFamily="18" charset="0"/>
                <a:cs typeface="Times New Roman" panose="02020603050405020304" pitchFamily="18" charset="0"/>
              </a:rPr>
              <a:t>от греч. </a:t>
            </a:r>
            <a:r>
              <a:rPr lang="ru-RU" u="sng" dirty="0" err="1">
                <a:latin typeface="Times New Roman" panose="02020603050405020304" pitchFamily="18" charset="0"/>
                <a:cs typeface="Times New Roman" panose="02020603050405020304" pitchFamily="18" charset="0"/>
              </a:rPr>
              <a:t>bio</a:t>
            </a:r>
            <a:r>
              <a:rPr lang="ru-RU" u="sng" dirty="0">
                <a:latin typeface="Times New Roman" panose="02020603050405020304" pitchFamily="18" charset="0"/>
                <a:cs typeface="Times New Roman" panose="02020603050405020304" pitchFamily="18" charset="0"/>
              </a:rPr>
              <a:t>(s) – жизнь; </a:t>
            </a:r>
            <a:r>
              <a:rPr lang="ru-RU" u="sng" dirty="0" err="1">
                <a:latin typeface="Times New Roman" panose="02020603050405020304" pitchFamily="18" charset="0"/>
                <a:cs typeface="Times New Roman" panose="02020603050405020304" pitchFamily="18" charset="0"/>
              </a:rPr>
              <a:t>techne</a:t>
            </a:r>
            <a:r>
              <a:rPr lang="ru-RU" u="sng" dirty="0">
                <a:latin typeface="Times New Roman" panose="02020603050405020304" pitchFamily="18" charset="0"/>
                <a:cs typeface="Times New Roman" panose="02020603050405020304" pitchFamily="18" charset="0"/>
              </a:rPr>
              <a:t> – искусство, мастерство; </a:t>
            </a:r>
            <a:r>
              <a:rPr lang="ru-RU" u="sng" dirty="0" err="1">
                <a:latin typeface="Times New Roman" panose="02020603050405020304" pitchFamily="18" charset="0"/>
                <a:cs typeface="Times New Roman" panose="02020603050405020304" pitchFamily="18" charset="0"/>
              </a:rPr>
              <a:t>logos</a:t>
            </a:r>
            <a:r>
              <a:rPr lang="ru-RU" u="sng" dirty="0">
                <a:latin typeface="Times New Roman" panose="02020603050405020304" pitchFamily="18" charset="0"/>
                <a:cs typeface="Times New Roman" panose="02020603050405020304" pitchFamily="18" charset="0"/>
              </a:rPr>
              <a:t> – учение.</a:t>
            </a:r>
            <a:endParaRPr lang="ru-RU" dirty="0">
              <a:latin typeface="Times New Roman" panose="02020603050405020304" pitchFamily="18" charset="0"/>
              <a:cs typeface="Times New Roman" panose="02020603050405020304" pitchFamily="18" charset="0"/>
            </a:endParaRP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59880" y="1825625"/>
            <a:ext cx="4572000" cy="3048000"/>
          </a:xfrm>
        </p:spPr>
      </p:pic>
    </p:spTree>
    <p:extLst>
      <p:ext uri="{BB962C8B-B14F-4D97-AF65-F5344CB8AC3E}">
        <p14:creationId xmlns:p14="http://schemas.microsoft.com/office/powerpoint/2010/main" val="3078704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Биотехнология</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normAutofit fontScale="77500" lnSpcReduction="20000"/>
          </a:bodyPr>
          <a:lstStyle/>
          <a:p>
            <a:r>
              <a:rPr lang="ru-RU" b="1" i="1" dirty="0">
                <a:latin typeface="Times New Roman" panose="02020603050405020304" pitchFamily="18" charset="0"/>
                <a:cs typeface="Times New Roman" panose="02020603050405020304" pitchFamily="18" charset="0"/>
              </a:rPr>
              <a:t>Впервые термин «биотехнология»</a:t>
            </a:r>
            <a:r>
              <a:rPr lang="ru-RU" dirty="0">
                <a:latin typeface="Times New Roman" panose="02020603050405020304" pitchFamily="18" charset="0"/>
                <a:cs typeface="Times New Roman" panose="02020603050405020304" pitchFamily="18" charset="0"/>
              </a:rPr>
              <a:t> предложил в 1917 г. венгерский инженер </a:t>
            </a:r>
            <a:r>
              <a:rPr lang="ru-RU" b="1" dirty="0">
                <a:latin typeface="Times New Roman" panose="02020603050405020304" pitchFamily="18" charset="0"/>
                <a:cs typeface="Times New Roman" panose="02020603050405020304" pitchFamily="18" charset="0"/>
              </a:rPr>
              <a:t>Карл Эрике.</a:t>
            </a:r>
            <a:r>
              <a:rPr lang="ru-RU" dirty="0">
                <a:latin typeface="Times New Roman" panose="02020603050405020304" pitchFamily="18" charset="0"/>
                <a:cs typeface="Times New Roman" panose="02020603050405020304" pitchFamily="18" charset="0"/>
              </a:rPr>
              <a:t> Он предложил процесс крупномасштабного промышленного выращивания свиней с использованием в качестве корма сахарной свеклы. При этом Эрике рассматривал превращение сырья (свеклы) в целевой продукт (свинину) как ряд биотехнологических этапов. Этот процесс был назван им биотехнологией, так как целевой продукт получался в результате жизнедеятельности биологических систем.</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65355" y="1825625"/>
            <a:ext cx="4395290" cy="4351338"/>
          </a:xfrm>
        </p:spPr>
      </p:pic>
    </p:spTree>
    <p:extLst>
      <p:ext uri="{BB962C8B-B14F-4D97-AF65-F5344CB8AC3E}">
        <p14:creationId xmlns:p14="http://schemas.microsoft.com/office/powerpoint/2010/main" val="106271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Биотехнология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lstStyle/>
          <a:p>
            <a:r>
              <a:rPr lang="ru-RU" b="1" i="1" dirty="0">
                <a:latin typeface="Times New Roman" panose="02020603050405020304" pitchFamily="18" charset="0"/>
                <a:cs typeface="Times New Roman" panose="02020603050405020304" pitchFamily="18" charset="0"/>
              </a:rPr>
              <a:t>Биотехнология</a:t>
            </a:r>
            <a:r>
              <a:rPr lang="ru-RU" dirty="0">
                <a:latin typeface="Times New Roman" panose="02020603050405020304" pitchFamily="18" charset="0"/>
                <a:cs typeface="Times New Roman" panose="02020603050405020304" pitchFamily="18" charset="0"/>
              </a:rPr>
              <a:t> – это совокупность промышленных методов, в которых используют живые организмы и биологические процессы для производства различных продуктов.</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918557"/>
            <a:ext cx="5181600" cy="3452241"/>
          </a:xfrm>
        </p:spPr>
      </p:pic>
    </p:spTree>
    <p:extLst>
      <p:ext uri="{BB962C8B-B14F-4D97-AF65-F5344CB8AC3E}">
        <p14:creationId xmlns:p14="http://schemas.microsoft.com/office/powerpoint/2010/main" val="175807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Цель биотехнологии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lstStyle/>
          <a:p>
            <a:r>
              <a:rPr lang="ru-RU" b="1" i="1" dirty="0">
                <a:latin typeface="Times New Roman" panose="02020603050405020304" pitchFamily="18" charset="0"/>
                <a:cs typeface="Times New Roman" panose="02020603050405020304" pitchFamily="18" charset="0"/>
              </a:rPr>
              <a:t>Цель биотехнологии</a:t>
            </a:r>
            <a:r>
              <a:rPr lang="ru-RU" dirty="0">
                <a:latin typeface="Times New Roman" panose="02020603050405020304" pitchFamily="18" charset="0"/>
                <a:cs typeface="Times New Roman" panose="02020603050405020304" pitchFamily="18" charset="0"/>
              </a:rPr>
              <a:t> – дать будущему специалисту представление о современном состоянии и перспективах развития биотехнологии при использовании биообъектов и </a:t>
            </a:r>
            <a:r>
              <a:rPr lang="ru-RU" dirty="0" err="1">
                <a:latin typeface="Times New Roman" panose="02020603050405020304" pitchFamily="18" charset="0"/>
                <a:cs typeface="Times New Roman" panose="02020603050405020304" pitchFamily="18" charset="0"/>
              </a:rPr>
              <a:t>биомолекул</a:t>
            </a:r>
            <a:r>
              <a:rPr lang="ru-RU" dirty="0">
                <a:latin typeface="Times New Roman" panose="02020603050405020304" pitchFamily="18" charset="0"/>
                <a:cs typeface="Times New Roman" panose="02020603050405020304" pitchFamily="18" charset="0"/>
              </a:rPr>
              <a:t> в промышленном производстве, сельском хозяйстве, здравоохранении и окружающей среде. </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36095" y="1990218"/>
            <a:ext cx="4607583" cy="3066256"/>
          </a:xfrm>
        </p:spPr>
      </p:pic>
    </p:spTree>
    <p:extLst>
      <p:ext uri="{BB962C8B-B14F-4D97-AF65-F5344CB8AC3E}">
        <p14:creationId xmlns:p14="http://schemas.microsoft.com/office/powerpoint/2010/main" val="356398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latin typeface="Times New Roman" panose="02020603050405020304" pitchFamily="18" charset="0"/>
                <a:cs typeface="Times New Roman" panose="02020603050405020304" pitchFamily="18" charset="0"/>
              </a:rPr>
              <a:t>Задачи биотехнологии:</a:t>
            </a: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p:txBody>
          <a:bodyPr>
            <a:normAutofit fontScale="85000" lnSpcReduction="20000"/>
          </a:bodyPr>
          <a:lstStyle/>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Стимулирование обмена веществ клеток для производства запланированных продуктов при одновременном подавлении других реакций метаболизма. </a:t>
            </a:r>
          </a:p>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Получение клеток или их составных частей, которые способны к направленному изменению других сложных </a:t>
            </a:r>
            <a:r>
              <a:rPr lang="ru-RU" dirty="0" err="1">
                <a:latin typeface="Times New Roman" panose="02020603050405020304" pitchFamily="18" charset="0"/>
                <a:cs typeface="Times New Roman" panose="02020603050405020304" pitchFamily="18" charset="0"/>
              </a:rPr>
              <a:t>биоструктур</a:t>
            </a:r>
            <a:r>
              <a:rPr lang="ru-RU" dirty="0">
                <a:latin typeface="Times New Roman" panose="02020603050405020304" pitchFamily="18" charset="0"/>
                <a:cs typeface="Times New Roman" panose="02020603050405020304" pitchFamily="18" charset="0"/>
              </a:rPr>
              <a:t>. </a:t>
            </a:r>
          </a:p>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Создание рекомбинантных ДНК, которые способны кодировать биосинтез особо ценных соединений.</a:t>
            </a:r>
          </a:p>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Создание безотходных и экологически безопасных биотехнологических процессов. </a:t>
            </a:r>
          </a:p>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Совершенствование аппаратурного оформления биотехнологических процессов с целью получения максимального выхода продукции. </a:t>
            </a:r>
          </a:p>
          <a:p>
            <a:pPr marL="514350" lvl="0" indent="-514350">
              <a:buFont typeface="+mj-lt"/>
              <a:buAutoNum type="arabicPeriod"/>
            </a:pPr>
            <a:r>
              <a:rPr lang="ru-RU" dirty="0">
                <a:latin typeface="Times New Roman" panose="02020603050405020304" pitchFamily="18" charset="0"/>
                <a:cs typeface="Times New Roman" panose="02020603050405020304" pitchFamily="18" charset="0"/>
              </a:rPr>
              <a:t>Повышение технико-экономических показателей биотехнологических процессов по сравнению с существующими.</a:t>
            </a:r>
          </a:p>
          <a:p>
            <a:endParaRPr lang="ru-RU" dirty="0"/>
          </a:p>
        </p:txBody>
      </p:sp>
    </p:spTree>
    <p:extLst>
      <p:ext uri="{BB962C8B-B14F-4D97-AF65-F5344CB8AC3E}">
        <p14:creationId xmlns:p14="http://schemas.microsoft.com/office/powerpoint/2010/main" val="64554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Предмет биотехнологии: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lstStyle/>
          <a:p>
            <a:pPr marL="0" indent="0">
              <a:buNone/>
            </a:pPr>
            <a:r>
              <a:rPr lang="ru-RU" dirty="0" smtClean="0">
                <a:latin typeface="Times New Roman" panose="02020603050405020304" pitchFamily="18" charset="0"/>
                <a:cs typeface="Times New Roman" panose="02020603050405020304" pitchFamily="18" charset="0"/>
              </a:rPr>
              <a:t>углубленное </a:t>
            </a:r>
            <a:r>
              <a:rPr lang="ru-RU" dirty="0">
                <a:latin typeface="Times New Roman" panose="02020603050405020304" pitchFamily="18" charset="0"/>
                <a:cs typeface="Times New Roman" panose="02020603050405020304" pitchFamily="18" charset="0"/>
              </a:rPr>
              <a:t>изучение, в </a:t>
            </a:r>
            <a:r>
              <a:rPr lang="ru-RU" dirty="0" err="1">
                <a:latin typeface="Times New Roman" panose="02020603050405020304" pitchFamily="18" charset="0"/>
                <a:cs typeface="Times New Roman" panose="02020603050405020304" pitchFamily="18" charset="0"/>
              </a:rPr>
              <a:t>т.ч</a:t>
            </a:r>
            <a:r>
              <a:rPr lang="ru-RU" dirty="0">
                <a:latin typeface="Times New Roman" panose="02020603050405020304" pitchFamily="18" charset="0"/>
                <a:cs typeface="Times New Roman" panose="02020603050405020304" pitchFamily="18" charset="0"/>
              </a:rPr>
              <a:t>. и на молекулярном уровне, биообъектов; улучшение аппаратурного оформления биотехнологических процессов; изучение взаимосвязей биообъектов и оборудования для повышения их совместимости.</a:t>
            </a:r>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47104" y="2013744"/>
            <a:ext cx="5181600" cy="3152140"/>
          </a:xfrm>
        </p:spPr>
      </p:pic>
    </p:spTree>
    <p:extLst>
      <p:ext uri="{BB962C8B-B14F-4D97-AF65-F5344CB8AC3E}">
        <p14:creationId xmlns:p14="http://schemas.microsoft.com/office/powerpoint/2010/main" val="617218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latin typeface="Times New Roman" panose="02020603050405020304" pitchFamily="18" charset="0"/>
                <a:cs typeface="Times New Roman" panose="02020603050405020304" pitchFamily="18" charset="0"/>
              </a:rPr>
              <a:t>Объекты биотехнологии:</a:t>
            </a:r>
            <a:endParaRPr lang="ru-RU" dirty="0"/>
          </a:p>
        </p:txBody>
      </p:sp>
      <p:sp>
        <p:nvSpPr>
          <p:cNvPr id="3" name="Объект 2"/>
          <p:cNvSpPr>
            <a:spLocks noGrp="1"/>
          </p:cNvSpPr>
          <p:nvPr>
            <p:ph sz="half" idx="1"/>
          </p:nvPr>
        </p:nvSpPr>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вирусы</a:t>
            </a:r>
            <a:r>
              <a:rPr lang="ru-RU" dirty="0">
                <a:latin typeface="Times New Roman" panose="02020603050405020304" pitchFamily="18" charset="0"/>
                <a:cs typeface="Times New Roman" panose="02020603050405020304" pitchFamily="18" charset="0"/>
              </a:rPr>
              <a:t>; бактерии; грибы (микро- и </a:t>
            </a:r>
            <a:r>
              <a:rPr lang="ru-RU" dirty="0" err="1">
                <a:latin typeface="Times New Roman" panose="02020603050405020304" pitchFamily="18" charset="0"/>
                <a:cs typeface="Times New Roman" panose="02020603050405020304" pitchFamily="18" charset="0"/>
              </a:rPr>
              <a:t>макромицеты</a:t>
            </a:r>
            <a:r>
              <a:rPr lang="ru-RU" dirty="0">
                <a:latin typeface="Times New Roman" panose="02020603050405020304" pitchFamily="18" charset="0"/>
                <a:cs typeface="Times New Roman" panose="02020603050405020304" pitchFamily="18" charset="0"/>
              </a:rPr>
              <a:t>); простейшие; клетки и ткани растений, животных и человека, а также некоторые биогенные и функционально сходные с ними вещества (ферменты, простагландины, </a:t>
            </a:r>
            <a:r>
              <a:rPr lang="ru-RU" dirty="0" err="1">
                <a:latin typeface="Times New Roman" panose="02020603050405020304" pitchFamily="18" charset="0"/>
                <a:cs typeface="Times New Roman" panose="02020603050405020304" pitchFamily="18" charset="0"/>
              </a:rPr>
              <a:t>лектины</a:t>
            </a:r>
            <a:r>
              <a:rPr lang="ru-RU" dirty="0">
                <a:latin typeface="Times New Roman" panose="02020603050405020304" pitchFamily="18" charset="0"/>
                <a:cs typeface="Times New Roman" panose="02020603050405020304" pitchFamily="18" charset="0"/>
              </a:rPr>
              <a:t> и др.). В настоящее время основным объектом биотехнологии являются </a:t>
            </a:r>
            <a:r>
              <a:rPr lang="ru-RU" dirty="0" smtClean="0">
                <a:latin typeface="Times New Roman" panose="02020603050405020304" pitchFamily="18" charset="0"/>
                <a:cs typeface="Times New Roman" panose="02020603050405020304" pitchFamily="18" charset="0"/>
              </a:rPr>
              <a:t>прокариоты</a:t>
            </a:r>
            <a:endParaRPr lang="ru-RU" dirty="0">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97410" y="1825625"/>
            <a:ext cx="5994590" cy="3004788"/>
          </a:xfrm>
        </p:spPr>
      </p:pic>
    </p:spTree>
    <p:extLst>
      <p:ext uri="{BB962C8B-B14F-4D97-AF65-F5344CB8AC3E}">
        <p14:creationId xmlns:p14="http://schemas.microsoft.com/office/powerpoint/2010/main" val="30030627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695</Words>
  <Application>Microsoft Office PowerPoint</Application>
  <PresentationFormat>Широкоэкранный</PresentationFormat>
  <Paragraphs>50</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Тема : Принципы биотехнологии.</vt:lpstr>
      <vt:lpstr>Вопросы лекции:</vt:lpstr>
      <vt:lpstr>Биотехнология</vt:lpstr>
      <vt:lpstr>Биотехнология</vt:lpstr>
      <vt:lpstr>Биотехнология</vt:lpstr>
      <vt:lpstr>Цель биотехнологии</vt:lpstr>
      <vt:lpstr>Задачи биотехнологии:</vt:lpstr>
      <vt:lpstr>Предмет биотехнологии:</vt:lpstr>
      <vt:lpstr>Объекты биотехнологии:</vt:lpstr>
      <vt:lpstr>Презентация PowerPoint</vt:lpstr>
      <vt:lpstr>Вопрос 2. Методы биотехнологии </vt:lpstr>
      <vt:lpstr>Методы биотехнологии </vt:lpstr>
      <vt:lpstr>Методы биотехнологии </vt:lpstr>
      <vt:lpstr>В генетической инженерии выделяют:  </vt:lpstr>
      <vt:lpstr> Клеточная инженерия </vt:lpstr>
      <vt:lpstr> Вопрос 3. Преимущества биотехнологических процессов </vt:lpstr>
      <vt:lpstr>Преимущества биотехнологических процессов</vt:lpstr>
      <vt:lpstr> Вопросы для самоконтроля    </vt:lpstr>
      <vt:lpstr>Спасибо за внимание!!!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урока: Введение. Принципы биотехнологии.</dc:title>
  <dc:creator>User</dc:creator>
  <cp:lastModifiedBy>User</cp:lastModifiedBy>
  <cp:revision>4</cp:revision>
  <dcterms:created xsi:type="dcterms:W3CDTF">2020-08-30T19:22:57Z</dcterms:created>
  <dcterms:modified xsi:type="dcterms:W3CDTF">2020-09-30T08:13:46Z</dcterms:modified>
</cp:coreProperties>
</file>