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18"/>
  </p:notesMasterIdLst>
  <p:sldIdLst>
    <p:sldId id="274" r:id="rId2"/>
    <p:sldId id="275" r:id="rId3"/>
    <p:sldId id="278" r:id="rId4"/>
    <p:sldId id="297" r:id="rId5"/>
    <p:sldId id="285" r:id="rId6"/>
    <p:sldId id="298" r:id="rId7"/>
    <p:sldId id="276" r:id="rId8"/>
    <p:sldId id="279" r:id="rId9"/>
    <p:sldId id="280" r:id="rId10"/>
    <p:sldId id="282" r:id="rId11"/>
    <p:sldId id="299" r:id="rId12"/>
    <p:sldId id="296" r:id="rId13"/>
    <p:sldId id="287" r:id="rId14"/>
    <p:sldId id="293" r:id="rId15"/>
    <p:sldId id="294" r:id="rId16"/>
    <p:sldId id="295" r:id="rId17"/>
  </p:sldIdLst>
  <p:sldSz cx="6858000" cy="5143500"/>
  <p:notesSz cx="6858000" cy="9144000"/>
  <p:embeddedFontLs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Roboto Condensed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668" y="1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692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2920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3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17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3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0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2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90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31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7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048580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8581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8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048582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48583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048584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0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048585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586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048587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59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048664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0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48665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666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1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48667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668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6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048669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3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48670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671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4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48672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673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1048594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7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4859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4859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38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48597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48598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39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048599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0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48600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601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41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48602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8603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048604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>
            <a:endParaRPr/>
          </a:p>
        </p:txBody>
      </p:sp>
      <p:sp>
        <p:nvSpPr>
          <p:cNvPr id="1048605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48606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48607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120072" y="1076326"/>
            <a:ext cx="5627378" cy="2952750"/>
          </a:xfrm>
        </p:spPr>
        <p:txBody>
          <a:bodyPr anchor="ctr"/>
          <a:lstStyle/>
          <a:p>
            <a:pPr algn="ctr"/>
            <a:r>
              <a:rPr lang="ru-RU" sz="2400" i="1" dirty="0" smtClean="0">
                <a:latin typeface="+mn-lt"/>
              </a:rPr>
              <a:t>Родительское собрание</a:t>
            </a:r>
            <a:r>
              <a:rPr lang="ru-RU" sz="2400" i="1" dirty="0">
                <a:latin typeface="+mn-lt"/>
              </a:rPr>
              <a:t/>
            </a:r>
            <a:br>
              <a:rPr lang="ru-RU" sz="2400" i="1" dirty="0">
                <a:latin typeface="+mn-lt"/>
              </a:rPr>
            </a:br>
            <a:r>
              <a:rPr lang="ru-RU" sz="1600" i="1" dirty="0">
                <a:latin typeface="+mn-lt"/>
              </a:rPr>
              <a:t/>
            </a:r>
            <a:br>
              <a:rPr lang="ru-RU" sz="1600" i="1" dirty="0">
                <a:latin typeface="+mn-lt"/>
              </a:rPr>
            </a:br>
            <a:r>
              <a:rPr lang="ru-RU" sz="3200" i="1" dirty="0" smtClean="0">
                <a:latin typeface="+mn-lt"/>
              </a:rPr>
              <a:t>«Помогите ребёнку 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расти здоровым!»</a:t>
            </a:r>
            <a:br>
              <a:rPr lang="ru-RU" sz="3200" i="1" dirty="0" smtClean="0">
                <a:latin typeface="+mn-lt"/>
              </a:rPr>
            </a:br>
            <a:endParaRPr lang="ru-RU" sz="1600" i="1" dirty="0">
              <a:latin typeface="+mn-lt"/>
            </a:endParaRPr>
          </a:p>
        </p:txBody>
      </p:sp>
      <p:sp>
        <p:nvSpPr>
          <p:cNvPr id="1048590" name="Прямоугольник с двумя скругленными противолежащими углами 5"/>
          <p:cNvSpPr/>
          <p:nvPr/>
        </p:nvSpPr>
        <p:spPr>
          <a:xfrm>
            <a:off x="4102166" y="4666775"/>
            <a:ext cx="2123091" cy="344215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7 февраля 2019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1" name="Прямоугольник 2"/>
          <p:cNvSpPr/>
          <p:nvPr/>
        </p:nvSpPr>
        <p:spPr>
          <a:xfrm>
            <a:off x="2921000" y="4229101"/>
            <a:ext cx="3937000" cy="39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Ермакова Наталья Николаевна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детей в создании элементов сервировки стола</a:t>
            </a:r>
            <a:endParaRPr lang="ru-RU" dirty="0"/>
          </a:p>
        </p:txBody>
      </p:sp>
      <p:sp>
        <p:nvSpPr>
          <p:cNvPr id="104864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097167" name="Picture 2" descr="C:\Users\DS_40\Desktop\Конференция по питанию-16.11.2018\Презентация по питанию-фото\DSCN73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903" y="3663554"/>
            <a:ext cx="2284447" cy="1356121"/>
          </a:xfrm>
          <a:prstGeom prst="rect">
            <a:avLst/>
          </a:prstGeom>
          <a:noFill/>
        </p:spPr>
      </p:pic>
      <p:pic>
        <p:nvPicPr>
          <p:cNvPr id="2097169" name="Picture 4" descr="C:\Users\DS_40\Desktop\Конференция по питанию-16.11.2018\Презентация по питанию-фото\DSCN73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534" y="1714647"/>
            <a:ext cx="1744489" cy="154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5963" y="1380384"/>
            <a:ext cx="2138846" cy="2216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37868" y="1447502"/>
            <a:ext cx="2138847" cy="2082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6" y="392575"/>
            <a:ext cx="4648200" cy="766200"/>
          </a:xfrm>
        </p:spPr>
        <p:txBody>
          <a:bodyPr/>
          <a:lstStyle/>
          <a:p>
            <a:pPr algn="ctr"/>
            <a:r>
              <a:rPr lang="ru-RU" dirty="0" smtClean="0"/>
              <a:t>Формирование </a:t>
            </a:r>
            <a:br>
              <a:rPr lang="ru-RU" dirty="0" smtClean="0"/>
            </a:br>
            <a:r>
              <a:rPr lang="ru-RU" dirty="0" smtClean="0"/>
              <a:t>культурно – гигиенических навыков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1075" y="1409698"/>
            <a:ext cx="1877430" cy="2952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89" y="1958819"/>
            <a:ext cx="2399860" cy="1971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-445166" y="2012285"/>
            <a:ext cx="2952751" cy="17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575"/>
            <a:ext cx="5310787" cy="766200"/>
          </a:xfrm>
        </p:spPr>
        <p:txBody>
          <a:bodyPr/>
          <a:lstStyle/>
          <a:p>
            <a:pPr algn="ctr"/>
            <a:r>
              <a:rPr lang="ru-RU" sz="1800" dirty="0" smtClean="0"/>
              <a:t>Родители и педагоги – союзники !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500031"/>
            <a:ext cx="3124200" cy="147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:\фото\Выставка ДАРЫ ОСЕНИ 2018\IMG_20181018_15031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174258"/>
            <a:ext cx="3124200" cy="14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374" y="3174258"/>
            <a:ext cx="2647951" cy="1445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125" y="1500031"/>
            <a:ext cx="2819400" cy="1463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11538" y="148964"/>
            <a:ext cx="1104902" cy="12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>
          <a:xfrm>
            <a:off x="7442" y="185530"/>
            <a:ext cx="4873744" cy="1032033"/>
          </a:xfrm>
        </p:spPr>
        <p:txBody>
          <a:bodyPr/>
          <a:lstStyle/>
          <a:p>
            <a:pPr algn="ctr"/>
            <a:r>
              <a:rPr lang="ru-RU" dirty="0" smtClean="0"/>
              <a:t>Родительская конференция</a:t>
            </a:r>
            <a:r>
              <a:rPr lang="en-US" altLang="ru-RU" dirty="0" smtClean="0"/>
              <a:t>
</a:t>
            </a:r>
            <a:r>
              <a:rPr lang="ru-RU" dirty="0" smtClean="0"/>
              <a:t> «Правильное питание – залог здоровья»</a:t>
            </a:r>
            <a:endParaRPr lang="ru-RU" dirty="0"/>
          </a:p>
        </p:txBody>
      </p:sp>
      <p:sp>
        <p:nvSpPr>
          <p:cNvPr id="1048661" name="Текст 2"/>
          <p:cNvSpPr>
            <a:spLocks noGrp="1"/>
          </p:cNvSpPr>
          <p:nvPr>
            <p:ph type="body" idx="1"/>
          </p:nvPr>
        </p:nvSpPr>
        <p:spPr>
          <a:xfrm>
            <a:off x="379352" y="4395730"/>
            <a:ext cx="2533725" cy="450452"/>
          </a:xfrm>
        </p:spPr>
        <p:txBody>
          <a:bodyPr/>
          <a:lstStyle/>
          <a:p>
            <a:pPr marL="0" indent="0" algn="ctr">
              <a:buNone/>
            </a:pPr>
            <a:endParaRPr lang="ru-RU" sz="1200" dirty="0"/>
          </a:p>
        </p:txBody>
      </p:sp>
      <p:sp>
        <p:nvSpPr>
          <p:cNvPr id="1048662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097181" name="Picture 2" descr="D:\Фото\Родительская конференция 2018\IMG_20180425_180657_BURST2.jpg"/>
          <p:cNvPicPr>
            <a:picLocks noChangeAspect="1" noChangeArrowheads="1"/>
          </p:cNvPicPr>
          <p:nvPr/>
        </p:nvPicPr>
        <p:blipFill>
          <a:blip r:embed="rId2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52" y="1199705"/>
            <a:ext cx="6037243" cy="38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«Коварные Е-добавки» </a:t>
            </a:r>
            <a:br>
              <a:rPr lang="ru-RU" dirty="0" smtClean="0"/>
            </a:br>
            <a:r>
              <a:rPr lang="ru-RU" dirty="0" smtClean="0"/>
              <a:t>(мастер-класс от родителей)</a:t>
            </a:r>
            <a:endParaRPr lang="ru-RU" dirty="0"/>
          </a:p>
        </p:txBody>
      </p:sp>
      <p:sp>
        <p:nvSpPr>
          <p:cNvPr id="1048683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2097198" name="Picture 2" descr="D:\Фото\Родительская конференция 2018\IMG_20180425_1836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50" y="2622014"/>
            <a:ext cx="4231869" cy="238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99" name="Picture 3" descr="D:\Фото\Родительская конференция 2018\IMG_20180425_1831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241" y="1344057"/>
            <a:ext cx="3856807" cy="216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В.А. Сухомлинский: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4868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048686" name="Заголовок 1"/>
          <p:cNvSpPr txBox="1">
            <a:spLocks noGrp="1"/>
          </p:cNvSpPr>
          <p:nvPr>
            <p:ph type="body" idx="2"/>
          </p:nvPr>
        </p:nvSpPr>
        <p:spPr>
          <a:xfrm>
            <a:off x="253388" y="1537988"/>
            <a:ext cx="6081311" cy="272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«Забота о здоровье – это важнейший труд воспитателя»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«Забота о здоровье невозможна без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постоянной связи с семьей»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48687" name="Shape 216"/>
          <p:cNvSpPr txBox="1">
            <a:spLocks noGrp="1"/>
          </p:cNvSpPr>
          <p:nvPr>
            <p:ph type="sldNum" idx="4294967295"/>
          </p:nvPr>
        </p:nvSpPr>
        <p:spPr>
          <a:xfrm>
            <a:off x="5370513" y="4643438"/>
            <a:ext cx="1487487" cy="31432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ru-RU" dirty="0" smtClean="0"/>
              <a:t>17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2"/>
          <p:cNvSpPr>
            <a:spLocks noGrp="1"/>
          </p:cNvSpPr>
          <p:nvPr>
            <p:ph type="title"/>
          </p:nvPr>
        </p:nvSpPr>
        <p:spPr>
          <a:xfrm>
            <a:off x="744056" y="379908"/>
            <a:ext cx="3943800" cy="766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609" name="Текст 3"/>
          <p:cNvSpPr>
            <a:spLocks noGrp="1"/>
          </p:cNvSpPr>
          <p:nvPr>
            <p:ph type="body" idx="1"/>
          </p:nvPr>
        </p:nvSpPr>
        <p:spPr>
          <a:xfrm>
            <a:off x="226858" y="1537987"/>
            <a:ext cx="6111944" cy="32483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 правильной организации питания и КГН в детстве </a:t>
            </a:r>
          </a:p>
          <a:p>
            <a:pPr marL="0" indent="0" algn="ctr">
              <a:buNone/>
            </a:pPr>
            <a:r>
              <a:rPr lang="ru-RU" dirty="0" smtClean="0"/>
              <a:t>во многом зависит состояние здоровья </a:t>
            </a:r>
          </a:p>
          <a:p>
            <a:pPr marL="0" indent="0" algn="ctr">
              <a:buNone/>
            </a:pPr>
            <a:r>
              <a:rPr lang="ru-RU" dirty="0" smtClean="0"/>
              <a:t>взрослого человека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Необходимо тесное взаимодействие </a:t>
            </a:r>
          </a:p>
          <a:p>
            <a:pPr marL="0" indent="0" algn="ctr">
              <a:buNone/>
            </a:pPr>
            <a:r>
              <a:rPr lang="ru-RU" dirty="0" smtClean="0"/>
              <a:t>дошкольной организации и семьи в формировании </a:t>
            </a:r>
          </a:p>
          <a:p>
            <a:pPr marL="0" indent="0" algn="ctr">
              <a:buNone/>
            </a:pPr>
            <a:r>
              <a:rPr lang="ru-RU" dirty="0" smtClean="0"/>
              <a:t>у детей представлений о культуре питания и </a:t>
            </a:r>
          </a:p>
          <a:p>
            <a:pPr marL="0" indent="0" algn="ctr">
              <a:buNone/>
            </a:pPr>
            <a:r>
              <a:rPr lang="ru-RU" dirty="0" smtClean="0"/>
              <a:t> культурно – гигиенических навыков.</a:t>
            </a:r>
          </a:p>
          <a:p>
            <a:endParaRPr lang="ru-RU" dirty="0"/>
          </a:p>
        </p:txBody>
      </p:sp>
      <p:sp>
        <p:nvSpPr>
          <p:cNvPr id="1048610" name="Shape 192"/>
          <p:cNvSpPr txBox="1">
            <a:spLocks noGrp="1"/>
          </p:cNvSpPr>
          <p:nvPr>
            <p:ph type="sldNum" idx="12"/>
          </p:nvPr>
        </p:nvSpPr>
        <p:spPr>
          <a:xfrm>
            <a:off x="5441950" y="4636500"/>
            <a:ext cx="1387100" cy="315600"/>
          </a:xfrm>
        </p:spPr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2</a:t>
            </a:fld>
            <a:endParaRPr lang="en" dirty="0"/>
          </a:p>
        </p:txBody>
      </p:sp>
      <p:sp>
        <p:nvSpPr>
          <p:cNvPr id="1048611" name="Стрелка вниз 6"/>
          <p:cNvSpPr/>
          <p:nvPr/>
        </p:nvSpPr>
        <p:spPr>
          <a:xfrm>
            <a:off x="3198043" y="2767423"/>
            <a:ext cx="293516" cy="360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детьми</a:t>
            </a:r>
            <a:endParaRPr lang="ru-RU" dirty="0"/>
          </a:p>
        </p:txBody>
      </p:sp>
      <p:sp>
        <p:nvSpPr>
          <p:cNvPr id="1048629" name="Текст 3"/>
          <p:cNvSpPr>
            <a:spLocks noGrp="1"/>
          </p:cNvSpPr>
          <p:nvPr>
            <p:ph type="body" idx="2"/>
          </p:nvPr>
        </p:nvSpPr>
        <p:spPr>
          <a:xfrm>
            <a:off x="211337" y="1867578"/>
            <a:ext cx="3224894" cy="220912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Экскурсии на пищеблок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Проектная деятельность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Участие в конкурсах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Создание детьми дидактических игр вместе с педагогами или родителями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48630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048631" name="Текст 3"/>
          <p:cNvSpPr txBox="1"/>
          <p:nvPr/>
        </p:nvSpPr>
        <p:spPr>
          <a:xfrm>
            <a:off x="3460903" y="1616027"/>
            <a:ext cx="3224894" cy="24606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endParaRPr lang="ru-RU" sz="1800" kern="1200" dirty="0" smtClean="0">
              <a:solidFill>
                <a:schemeClr val="tx1"/>
              </a:solidFill>
              <a:latin typeface="Roboto Condensed Light" charset="0"/>
              <a:ea typeface="Roboto Condensed Light" charset="0"/>
            </a:endParaRP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1800" kern="1200" dirty="0" smtClean="0">
                <a:solidFill>
                  <a:schemeClr val="tx1"/>
                </a:solidFill>
                <a:latin typeface="Roboto Condensed Light" charset="0"/>
                <a:ea typeface="Roboto Condensed Light" charset="0"/>
              </a:rPr>
              <a:t>Беседы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1800" kern="1200" dirty="0" smtClean="0">
                <a:solidFill>
                  <a:schemeClr val="tx1"/>
                </a:solidFill>
                <a:latin typeface="Roboto Condensed Light" charset="0"/>
                <a:ea typeface="Roboto Condensed Light" charset="0"/>
              </a:rPr>
              <a:t>Чтение художественной литературы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1800" dirty="0" smtClean="0">
                <a:latin typeface="Roboto Condensed Light" charset="0"/>
                <a:ea typeface="Roboto Condensed Light" charset="0"/>
              </a:rPr>
              <a:t>Викторины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1800" dirty="0" smtClean="0">
                <a:latin typeface="Roboto Condensed Light" charset="0"/>
                <a:ea typeface="Roboto Condensed Light" charset="0"/>
              </a:rPr>
              <a:t>Дидактические игры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1800" kern="1200" dirty="0" smtClean="0">
                <a:solidFill>
                  <a:schemeClr val="tx1"/>
                </a:solidFill>
                <a:latin typeface="Roboto Condensed Light" charset="0"/>
                <a:ea typeface="Roboto Condensed Light" charset="0"/>
              </a:rPr>
              <a:t>Тематические досуги</a:t>
            </a:r>
          </a:p>
        </p:txBody>
      </p:sp>
      <p:sp>
        <p:nvSpPr>
          <p:cNvPr id="1048632" name="Прямоугольник 10"/>
          <p:cNvSpPr/>
          <p:nvPr/>
        </p:nvSpPr>
        <p:spPr>
          <a:xfrm>
            <a:off x="406661" y="3976096"/>
            <a:ext cx="386716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1800" b="1" kern="1200" dirty="0" smtClean="0">
              <a:solidFill>
                <a:schemeClr val="tx1"/>
              </a:solidFill>
              <a:latin typeface="Roboto Condensed Light" charset="0"/>
              <a:ea typeface="Roboto Condensed Light" charset="0"/>
            </a:endParaRPr>
          </a:p>
          <a:p>
            <a:pPr lvl="0" algn="ctr">
              <a:spcBef>
                <a:spcPct val="20000"/>
              </a:spcBef>
            </a:pPr>
            <a:endParaRPr lang="ru-RU" sz="1800" b="1" kern="1200" dirty="0" smtClean="0">
              <a:solidFill>
                <a:schemeClr val="tx1"/>
              </a:solidFill>
              <a:latin typeface="Roboto Condensed Light" charset="0"/>
              <a:ea typeface="Roboto Condensed Light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800" b="1" kern="1200" dirty="0" smtClean="0">
                <a:solidFill>
                  <a:schemeClr val="tx1"/>
                </a:solidFill>
                <a:latin typeface="Roboto Condensed Light" charset="0"/>
                <a:ea typeface="Roboto Condensed Light" charset="0"/>
              </a:rPr>
              <a:t>Родители и педагоги - союзники</a:t>
            </a:r>
            <a:endParaRPr lang="ru-RU" sz="1800" b="1" kern="1200" dirty="0">
              <a:solidFill>
                <a:schemeClr val="tx1"/>
              </a:solidFill>
              <a:latin typeface="Roboto Condensed Light" charset="0"/>
              <a:ea typeface="Roboto Condensed Light" charset="0"/>
            </a:endParaRPr>
          </a:p>
        </p:txBody>
      </p:sp>
      <p:sp>
        <p:nvSpPr>
          <p:cNvPr id="1048633" name="Текст 3"/>
          <p:cNvSpPr txBox="1"/>
          <p:nvPr/>
        </p:nvSpPr>
        <p:spPr>
          <a:xfrm>
            <a:off x="3857625" y="1443200"/>
            <a:ext cx="2124075" cy="4156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</a:pPr>
            <a:r>
              <a:rPr lang="ru-RU" sz="1800" kern="1200" dirty="0" smtClean="0">
                <a:solidFill>
                  <a:schemeClr val="tx2">
                    <a:lumMod val="50000"/>
                  </a:schemeClr>
                </a:solidFill>
                <a:latin typeface="Roboto Condensed Light" charset="0"/>
                <a:ea typeface="Roboto Condensed Light" charset="0"/>
              </a:rPr>
              <a:t>Традиционные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Roboto Condensed Light" charset="0"/>
              <a:ea typeface="Roboto Condensed Light" charset="0"/>
            </a:endParaRPr>
          </a:p>
        </p:txBody>
      </p:sp>
      <p:sp>
        <p:nvSpPr>
          <p:cNvPr id="1048634" name="Текст 3"/>
          <p:cNvSpPr txBox="1"/>
          <p:nvPr/>
        </p:nvSpPr>
        <p:spPr>
          <a:xfrm>
            <a:off x="406661" y="1443200"/>
            <a:ext cx="2205834" cy="4156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</a:pPr>
            <a:r>
              <a:rPr lang="ru-RU" sz="1800" kern="1200" dirty="0" smtClean="0">
                <a:solidFill>
                  <a:schemeClr val="tx2">
                    <a:lumMod val="50000"/>
                  </a:schemeClr>
                </a:solidFill>
                <a:latin typeface="Roboto Condensed Light" charset="0"/>
                <a:ea typeface="Roboto Condensed Light" charset="0"/>
              </a:rPr>
              <a:t>Нетрадиционные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Roboto Condensed Light" charset="0"/>
              <a:ea typeface="Roboto Condensed Light" charset="0"/>
            </a:endParaRPr>
          </a:p>
        </p:txBody>
      </p:sp>
      <p:sp>
        <p:nvSpPr>
          <p:cNvPr id="1048635" name="Стрелка вниз 14"/>
          <p:cNvSpPr/>
          <p:nvPr/>
        </p:nvSpPr>
        <p:spPr>
          <a:xfrm>
            <a:off x="1586372" y="4305300"/>
            <a:ext cx="257175" cy="380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на пищеблок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3" y="1166813"/>
            <a:ext cx="3225800" cy="1814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752" y="1166814"/>
            <a:ext cx="3225798" cy="1814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925" y="3152775"/>
            <a:ext cx="3358093" cy="18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Номер слайда 4"/>
          <p:cNvSpPr>
            <a:spLocks noGrp="1"/>
          </p:cNvSpPr>
          <p:nvPr>
            <p:ph type="sldNum" idx="12"/>
          </p:nvPr>
        </p:nvSpPr>
        <p:spPr>
          <a:xfrm>
            <a:off x="5441950" y="4636500"/>
            <a:ext cx="1387100" cy="315600"/>
          </a:xfrm>
        </p:spPr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5</a:t>
            </a:fld>
            <a:endParaRPr lang="en" dirty="0"/>
          </a:p>
        </p:txBody>
      </p:sp>
      <p:sp>
        <p:nvSpPr>
          <p:cNvPr id="1048650" name="Заголовок 2"/>
          <p:cNvSpPr>
            <a:spLocks noGrp="1"/>
          </p:cNvSpPr>
          <p:nvPr>
            <p:ph type="title"/>
          </p:nvPr>
        </p:nvSpPr>
        <p:spPr>
          <a:xfrm>
            <a:off x="744056" y="379908"/>
            <a:ext cx="3943800" cy="766200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«Ах, как вкусно»</a:t>
            </a:r>
            <a:endParaRPr lang="ru-RU" dirty="0"/>
          </a:p>
        </p:txBody>
      </p:sp>
      <p:pic>
        <p:nvPicPr>
          <p:cNvPr id="2097176" name="Picture 6" descr="D:\Фото\Конкурс по питанию 2018\IMG_20180418_1239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88" y="1390652"/>
            <a:ext cx="2897576" cy="1396919"/>
          </a:xfrm>
          <a:prstGeom prst="rect">
            <a:avLst/>
          </a:prstGeom>
          <a:noFill/>
        </p:spPr>
      </p:pic>
      <p:pic>
        <p:nvPicPr>
          <p:cNvPr id="2097177" name="Picture 2" descr="D:\Фото\Конкурс по питанию 2018\IMG_20180418_12440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288" y="3298308"/>
            <a:ext cx="2897576" cy="1673077"/>
          </a:xfrm>
          <a:prstGeom prst="rect">
            <a:avLst/>
          </a:prstGeom>
          <a:noFill/>
        </p:spPr>
      </p:pic>
      <p:sp>
        <p:nvSpPr>
          <p:cNvPr id="1048651" name="Содержимое 2"/>
          <p:cNvSpPr txBox="1"/>
          <p:nvPr/>
        </p:nvSpPr>
        <p:spPr>
          <a:xfrm>
            <a:off x="1" y="2787571"/>
            <a:ext cx="3084864" cy="510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40833" lnSpcReduction="20000"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</a:pPr>
            <a: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Сбор познавательного материала о продуктах питания и блюдах. Создание плакатов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80208" y="1953794"/>
            <a:ext cx="3459907" cy="23336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 </a:t>
            </a:r>
            <a:br>
              <a:rPr lang="ru-RU" dirty="0"/>
            </a:br>
            <a:r>
              <a:rPr lang="ru-RU" dirty="0"/>
              <a:t>«Ах, как вкусно»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48" y="1403238"/>
            <a:ext cx="3390901" cy="24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019549"/>
            <a:ext cx="2600325" cy="1077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58589" y="1653555"/>
            <a:ext cx="3305176" cy="2341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25" y="4019550"/>
            <a:ext cx="1562099" cy="10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7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«Разговор о правильном питании»</a:t>
            </a:r>
            <a:endParaRPr lang="ru-RU" dirty="0"/>
          </a:p>
        </p:txBody>
      </p:sp>
      <p:sp>
        <p:nvSpPr>
          <p:cNvPr id="104861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209715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309" y="2618659"/>
            <a:ext cx="1708964" cy="23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63915" flipV="1">
            <a:off x="4293419" y="1555796"/>
            <a:ext cx="2166443" cy="168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29635" y="1941125"/>
            <a:ext cx="2996578" cy="207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048637" name="Заголовок 1"/>
          <p:cNvSpPr txBox="1"/>
          <p:nvPr/>
        </p:nvSpPr>
        <p:spPr>
          <a:xfrm>
            <a:off x="520735" y="390739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Совместное создание дидактических игр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097159" name="Picture 2" descr="C:\Users\DS_40\Desktop\Конференция по питанию-16.11.2018\Презентация по питанию-фото\DSCN72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3585226"/>
            <a:ext cx="1850521" cy="1388102"/>
          </a:xfrm>
          <a:prstGeom prst="rect">
            <a:avLst/>
          </a:prstGeom>
          <a:noFill/>
        </p:spPr>
      </p:pic>
      <p:pic>
        <p:nvPicPr>
          <p:cNvPr id="209716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1368426"/>
            <a:ext cx="2830104" cy="213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925" y="3585226"/>
            <a:ext cx="2018392" cy="138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567" y="1368426"/>
            <a:ext cx="2646958" cy="213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Пополнение игровой среды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146" y="1505599"/>
            <a:ext cx="2897929" cy="234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8971" y="1378465"/>
            <a:ext cx="2924174" cy="24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623224" y="3912761"/>
            <a:ext cx="1691601" cy="1116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165</Words>
  <Application>Microsoft Office PowerPoint</Application>
  <PresentationFormat>Произвольный</PresentationFormat>
  <Paragraphs>60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Roboto Condensed</vt:lpstr>
      <vt:lpstr>Arvo</vt:lpstr>
      <vt:lpstr>Arial</vt:lpstr>
      <vt:lpstr>Roboto Condensed Light</vt:lpstr>
      <vt:lpstr>Salerio template</vt:lpstr>
      <vt:lpstr>Родительское собрание  «Помогите ребёнку  расти здоровым!» </vt:lpstr>
      <vt:lpstr> </vt:lpstr>
      <vt:lpstr>Формы работы с детьми</vt:lpstr>
      <vt:lpstr>Экскурсия на пищеблок</vt:lpstr>
      <vt:lpstr>Проект  «Ах, как вкусно»</vt:lpstr>
      <vt:lpstr>Проект  «Ах, как вкусно»</vt:lpstr>
      <vt:lpstr>«Разговор о правильном питании»</vt:lpstr>
      <vt:lpstr>Презентация PowerPoint</vt:lpstr>
      <vt:lpstr>Пополнение игровой среды</vt:lpstr>
      <vt:lpstr>Участие детей в создании элементов сервировки стола</vt:lpstr>
      <vt:lpstr>Формирование  культурно – гигиенических навыков</vt:lpstr>
      <vt:lpstr>Родители и педагоги – союзники !</vt:lpstr>
      <vt:lpstr>Родительская конференция
 «Правильное питание – залог здоровья»</vt:lpstr>
      <vt:lpstr>«Коварные Е-добавки»  (мастер-класс от родителей)</vt:lpstr>
      <vt:lpstr>В.А. Сухомлинский: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Yermakoov</cp:lastModifiedBy>
  <cp:revision>42</cp:revision>
  <dcterms:created xsi:type="dcterms:W3CDTF">2018-11-09T11:39:13Z</dcterms:created>
  <dcterms:modified xsi:type="dcterms:W3CDTF">2020-08-17T16:45:48Z</dcterms:modified>
</cp:coreProperties>
</file>