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6858000" cy="9144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31" name="PlaceHolder 2"/>
          <p:cNvSpPr>
            <a:spLocks noGrp="1"/>
          </p:cNvSpPr>
          <p:nvPr>
            <p:ph type="body"/>
          </p:nvPr>
        </p:nvSpPr>
        <p:spPr>
          <a:xfrm>
            <a:off x="342720" y="2139480"/>
            <a:ext cx="617184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32" name="PlaceHolder 3"/>
          <p:cNvSpPr>
            <a:spLocks noGrp="1"/>
          </p:cNvSpPr>
          <p:nvPr>
            <p:ph type="body"/>
          </p:nvPr>
        </p:nvSpPr>
        <p:spPr>
          <a:xfrm>
            <a:off x="342720" y="4909680"/>
            <a:ext cx="617184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34" name="PlaceHolder 2"/>
          <p:cNvSpPr>
            <a:spLocks noGrp="1"/>
          </p:cNvSpPr>
          <p:nvPr>
            <p:ph type="body"/>
          </p:nvPr>
        </p:nvSpPr>
        <p:spPr>
          <a:xfrm>
            <a:off x="3427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35" name="PlaceHolder 3"/>
          <p:cNvSpPr>
            <a:spLocks noGrp="1"/>
          </p:cNvSpPr>
          <p:nvPr>
            <p:ph type="body"/>
          </p:nvPr>
        </p:nvSpPr>
        <p:spPr>
          <a:xfrm>
            <a:off x="35053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36" name="PlaceHolder 4"/>
          <p:cNvSpPr>
            <a:spLocks noGrp="1"/>
          </p:cNvSpPr>
          <p:nvPr>
            <p:ph type="body"/>
          </p:nvPr>
        </p:nvSpPr>
        <p:spPr>
          <a:xfrm>
            <a:off x="342720" y="49096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37" name="PlaceHolder 5"/>
          <p:cNvSpPr>
            <a:spLocks noGrp="1"/>
          </p:cNvSpPr>
          <p:nvPr>
            <p:ph type="body"/>
          </p:nvPr>
        </p:nvSpPr>
        <p:spPr>
          <a:xfrm>
            <a:off x="3505320" y="49096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39" name="PlaceHolder 2"/>
          <p:cNvSpPr>
            <a:spLocks noGrp="1"/>
          </p:cNvSpPr>
          <p:nvPr>
            <p:ph type="body"/>
          </p:nvPr>
        </p:nvSpPr>
        <p:spPr>
          <a:xfrm>
            <a:off x="342720" y="21394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40" name="PlaceHolder 3"/>
          <p:cNvSpPr>
            <a:spLocks noGrp="1"/>
          </p:cNvSpPr>
          <p:nvPr>
            <p:ph type="body"/>
          </p:nvPr>
        </p:nvSpPr>
        <p:spPr>
          <a:xfrm>
            <a:off x="2429640" y="21394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41" name="PlaceHolder 4"/>
          <p:cNvSpPr>
            <a:spLocks noGrp="1"/>
          </p:cNvSpPr>
          <p:nvPr>
            <p:ph type="body"/>
          </p:nvPr>
        </p:nvSpPr>
        <p:spPr>
          <a:xfrm>
            <a:off x="4516560" y="21394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42" name="PlaceHolder 5"/>
          <p:cNvSpPr>
            <a:spLocks noGrp="1"/>
          </p:cNvSpPr>
          <p:nvPr>
            <p:ph type="body"/>
          </p:nvPr>
        </p:nvSpPr>
        <p:spPr>
          <a:xfrm>
            <a:off x="342720" y="49096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43" name="PlaceHolder 6"/>
          <p:cNvSpPr>
            <a:spLocks noGrp="1"/>
          </p:cNvSpPr>
          <p:nvPr>
            <p:ph type="body"/>
          </p:nvPr>
        </p:nvSpPr>
        <p:spPr>
          <a:xfrm>
            <a:off x="2429640" y="49096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44" name="PlaceHolder 7"/>
          <p:cNvSpPr>
            <a:spLocks noGrp="1"/>
          </p:cNvSpPr>
          <p:nvPr>
            <p:ph type="body"/>
          </p:nvPr>
        </p:nvSpPr>
        <p:spPr>
          <a:xfrm>
            <a:off x="4516560" y="49096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54" name="PlaceHolder 2"/>
          <p:cNvSpPr>
            <a:spLocks noGrp="1"/>
          </p:cNvSpPr>
          <p:nvPr>
            <p:ph type="subTitle"/>
          </p:nvPr>
        </p:nvSpPr>
        <p:spPr>
          <a:xfrm>
            <a:off x="342720" y="2139480"/>
            <a:ext cx="6171840" cy="53028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56" name="PlaceHolder 2"/>
          <p:cNvSpPr>
            <a:spLocks noGrp="1"/>
          </p:cNvSpPr>
          <p:nvPr>
            <p:ph type="body"/>
          </p:nvPr>
        </p:nvSpPr>
        <p:spPr>
          <a:xfrm>
            <a:off x="342720" y="2139480"/>
            <a:ext cx="617184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58" name="PlaceHolder 2"/>
          <p:cNvSpPr>
            <a:spLocks noGrp="1"/>
          </p:cNvSpPr>
          <p:nvPr>
            <p:ph type="body"/>
          </p:nvPr>
        </p:nvSpPr>
        <p:spPr>
          <a:xfrm>
            <a:off x="342720" y="2139480"/>
            <a:ext cx="301176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59" name="PlaceHolder 3"/>
          <p:cNvSpPr>
            <a:spLocks noGrp="1"/>
          </p:cNvSpPr>
          <p:nvPr>
            <p:ph type="body"/>
          </p:nvPr>
        </p:nvSpPr>
        <p:spPr>
          <a:xfrm>
            <a:off x="3505320" y="2139480"/>
            <a:ext cx="301176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342720" y="364680"/>
            <a:ext cx="6171840" cy="70768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63" name="PlaceHolder 2"/>
          <p:cNvSpPr>
            <a:spLocks noGrp="1"/>
          </p:cNvSpPr>
          <p:nvPr>
            <p:ph type="body"/>
          </p:nvPr>
        </p:nvSpPr>
        <p:spPr>
          <a:xfrm>
            <a:off x="3427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64" name="PlaceHolder 3"/>
          <p:cNvSpPr>
            <a:spLocks noGrp="1"/>
          </p:cNvSpPr>
          <p:nvPr>
            <p:ph type="body"/>
          </p:nvPr>
        </p:nvSpPr>
        <p:spPr>
          <a:xfrm>
            <a:off x="3505320" y="2139480"/>
            <a:ext cx="301176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65" name="PlaceHolder 4"/>
          <p:cNvSpPr>
            <a:spLocks noGrp="1"/>
          </p:cNvSpPr>
          <p:nvPr>
            <p:ph type="body"/>
          </p:nvPr>
        </p:nvSpPr>
        <p:spPr>
          <a:xfrm>
            <a:off x="342720" y="49096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10" name="PlaceHolder 2"/>
          <p:cNvSpPr>
            <a:spLocks noGrp="1"/>
          </p:cNvSpPr>
          <p:nvPr>
            <p:ph type="subTitle"/>
          </p:nvPr>
        </p:nvSpPr>
        <p:spPr>
          <a:xfrm>
            <a:off x="342720" y="2139480"/>
            <a:ext cx="6171840" cy="53028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67" name="PlaceHolder 2"/>
          <p:cNvSpPr>
            <a:spLocks noGrp="1"/>
          </p:cNvSpPr>
          <p:nvPr>
            <p:ph type="body"/>
          </p:nvPr>
        </p:nvSpPr>
        <p:spPr>
          <a:xfrm>
            <a:off x="342720" y="2139480"/>
            <a:ext cx="301176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68" name="PlaceHolder 3"/>
          <p:cNvSpPr>
            <a:spLocks noGrp="1"/>
          </p:cNvSpPr>
          <p:nvPr>
            <p:ph type="body"/>
          </p:nvPr>
        </p:nvSpPr>
        <p:spPr>
          <a:xfrm>
            <a:off x="35053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69" name="PlaceHolder 4"/>
          <p:cNvSpPr>
            <a:spLocks noGrp="1"/>
          </p:cNvSpPr>
          <p:nvPr>
            <p:ph type="body"/>
          </p:nvPr>
        </p:nvSpPr>
        <p:spPr>
          <a:xfrm>
            <a:off x="3505320" y="49096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71" name="PlaceHolder 2"/>
          <p:cNvSpPr>
            <a:spLocks noGrp="1"/>
          </p:cNvSpPr>
          <p:nvPr>
            <p:ph type="body"/>
          </p:nvPr>
        </p:nvSpPr>
        <p:spPr>
          <a:xfrm>
            <a:off x="3427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72" name="PlaceHolder 3"/>
          <p:cNvSpPr>
            <a:spLocks noGrp="1"/>
          </p:cNvSpPr>
          <p:nvPr>
            <p:ph type="body"/>
          </p:nvPr>
        </p:nvSpPr>
        <p:spPr>
          <a:xfrm>
            <a:off x="35053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73" name="PlaceHolder 4"/>
          <p:cNvSpPr>
            <a:spLocks noGrp="1"/>
          </p:cNvSpPr>
          <p:nvPr>
            <p:ph type="body"/>
          </p:nvPr>
        </p:nvSpPr>
        <p:spPr>
          <a:xfrm>
            <a:off x="342720" y="4909680"/>
            <a:ext cx="617184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75" name="PlaceHolder 2"/>
          <p:cNvSpPr>
            <a:spLocks noGrp="1"/>
          </p:cNvSpPr>
          <p:nvPr>
            <p:ph type="body"/>
          </p:nvPr>
        </p:nvSpPr>
        <p:spPr>
          <a:xfrm>
            <a:off x="342720" y="2139480"/>
            <a:ext cx="617184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76" name="PlaceHolder 3"/>
          <p:cNvSpPr>
            <a:spLocks noGrp="1"/>
          </p:cNvSpPr>
          <p:nvPr>
            <p:ph type="body"/>
          </p:nvPr>
        </p:nvSpPr>
        <p:spPr>
          <a:xfrm>
            <a:off x="342720" y="4909680"/>
            <a:ext cx="617184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78" name="PlaceHolder 2"/>
          <p:cNvSpPr>
            <a:spLocks noGrp="1"/>
          </p:cNvSpPr>
          <p:nvPr>
            <p:ph type="body"/>
          </p:nvPr>
        </p:nvSpPr>
        <p:spPr>
          <a:xfrm>
            <a:off x="3427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79" name="PlaceHolder 3"/>
          <p:cNvSpPr>
            <a:spLocks noGrp="1"/>
          </p:cNvSpPr>
          <p:nvPr>
            <p:ph type="body"/>
          </p:nvPr>
        </p:nvSpPr>
        <p:spPr>
          <a:xfrm>
            <a:off x="35053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80" name="PlaceHolder 4"/>
          <p:cNvSpPr>
            <a:spLocks noGrp="1"/>
          </p:cNvSpPr>
          <p:nvPr>
            <p:ph type="body"/>
          </p:nvPr>
        </p:nvSpPr>
        <p:spPr>
          <a:xfrm>
            <a:off x="342720" y="49096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81" name="PlaceHolder 5"/>
          <p:cNvSpPr>
            <a:spLocks noGrp="1"/>
          </p:cNvSpPr>
          <p:nvPr>
            <p:ph type="body"/>
          </p:nvPr>
        </p:nvSpPr>
        <p:spPr>
          <a:xfrm>
            <a:off x="3505320" y="49096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83" name="PlaceHolder 2"/>
          <p:cNvSpPr>
            <a:spLocks noGrp="1"/>
          </p:cNvSpPr>
          <p:nvPr>
            <p:ph type="body"/>
          </p:nvPr>
        </p:nvSpPr>
        <p:spPr>
          <a:xfrm>
            <a:off x="342720" y="21394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84" name="PlaceHolder 3"/>
          <p:cNvSpPr>
            <a:spLocks noGrp="1"/>
          </p:cNvSpPr>
          <p:nvPr>
            <p:ph type="body"/>
          </p:nvPr>
        </p:nvSpPr>
        <p:spPr>
          <a:xfrm>
            <a:off x="2429640" y="21394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85" name="PlaceHolder 4"/>
          <p:cNvSpPr>
            <a:spLocks noGrp="1"/>
          </p:cNvSpPr>
          <p:nvPr>
            <p:ph type="body"/>
          </p:nvPr>
        </p:nvSpPr>
        <p:spPr>
          <a:xfrm>
            <a:off x="4516560" y="21394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86" name="PlaceHolder 5"/>
          <p:cNvSpPr>
            <a:spLocks noGrp="1"/>
          </p:cNvSpPr>
          <p:nvPr>
            <p:ph type="body"/>
          </p:nvPr>
        </p:nvSpPr>
        <p:spPr>
          <a:xfrm>
            <a:off x="342720" y="49096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87" name="PlaceHolder 6"/>
          <p:cNvSpPr>
            <a:spLocks noGrp="1"/>
          </p:cNvSpPr>
          <p:nvPr>
            <p:ph type="body"/>
          </p:nvPr>
        </p:nvSpPr>
        <p:spPr>
          <a:xfrm>
            <a:off x="2429640" y="49096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88" name="PlaceHolder 7"/>
          <p:cNvSpPr>
            <a:spLocks noGrp="1"/>
          </p:cNvSpPr>
          <p:nvPr>
            <p:ph type="body"/>
          </p:nvPr>
        </p:nvSpPr>
        <p:spPr>
          <a:xfrm>
            <a:off x="4516560" y="4909680"/>
            <a:ext cx="198720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12" name="PlaceHolder 2"/>
          <p:cNvSpPr>
            <a:spLocks noGrp="1"/>
          </p:cNvSpPr>
          <p:nvPr>
            <p:ph type="body"/>
          </p:nvPr>
        </p:nvSpPr>
        <p:spPr>
          <a:xfrm>
            <a:off x="342720" y="2139480"/>
            <a:ext cx="617184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14" name="PlaceHolder 2"/>
          <p:cNvSpPr>
            <a:spLocks noGrp="1"/>
          </p:cNvSpPr>
          <p:nvPr>
            <p:ph type="body"/>
          </p:nvPr>
        </p:nvSpPr>
        <p:spPr>
          <a:xfrm>
            <a:off x="342720" y="2139480"/>
            <a:ext cx="301176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15" name="PlaceHolder 3"/>
          <p:cNvSpPr>
            <a:spLocks noGrp="1"/>
          </p:cNvSpPr>
          <p:nvPr>
            <p:ph type="body"/>
          </p:nvPr>
        </p:nvSpPr>
        <p:spPr>
          <a:xfrm>
            <a:off x="3505320" y="2139480"/>
            <a:ext cx="301176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42720" y="364680"/>
            <a:ext cx="6171840" cy="70768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19" name="PlaceHolder 2"/>
          <p:cNvSpPr>
            <a:spLocks noGrp="1"/>
          </p:cNvSpPr>
          <p:nvPr>
            <p:ph type="body"/>
          </p:nvPr>
        </p:nvSpPr>
        <p:spPr>
          <a:xfrm>
            <a:off x="3427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20" name="PlaceHolder 3"/>
          <p:cNvSpPr>
            <a:spLocks noGrp="1"/>
          </p:cNvSpPr>
          <p:nvPr>
            <p:ph type="body"/>
          </p:nvPr>
        </p:nvSpPr>
        <p:spPr>
          <a:xfrm>
            <a:off x="3505320" y="2139480"/>
            <a:ext cx="301176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21" name="PlaceHolder 4"/>
          <p:cNvSpPr>
            <a:spLocks noGrp="1"/>
          </p:cNvSpPr>
          <p:nvPr>
            <p:ph type="body"/>
          </p:nvPr>
        </p:nvSpPr>
        <p:spPr>
          <a:xfrm>
            <a:off x="342720" y="49096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23" name="PlaceHolder 2"/>
          <p:cNvSpPr>
            <a:spLocks noGrp="1"/>
          </p:cNvSpPr>
          <p:nvPr>
            <p:ph type="body"/>
          </p:nvPr>
        </p:nvSpPr>
        <p:spPr>
          <a:xfrm>
            <a:off x="342720" y="2139480"/>
            <a:ext cx="3011760" cy="530280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24" name="PlaceHolder 3"/>
          <p:cNvSpPr>
            <a:spLocks noGrp="1"/>
          </p:cNvSpPr>
          <p:nvPr>
            <p:ph type="body"/>
          </p:nvPr>
        </p:nvSpPr>
        <p:spPr>
          <a:xfrm>
            <a:off x="35053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25" name="PlaceHolder 4"/>
          <p:cNvSpPr>
            <a:spLocks noGrp="1"/>
          </p:cNvSpPr>
          <p:nvPr>
            <p:ph type="body"/>
          </p:nvPr>
        </p:nvSpPr>
        <p:spPr>
          <a:xfrm>
            <a:off x="3505320" y="49096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42720" y="364680"/>
            <a:ext cx="6171840" cy="1526400"/>
          </a:xfrm>
          <a:prstGeom prst="rect">
            <a:avLst/>
          </a:prstGeom>
        </p:spPr>
        <p:txBody>
          <a:bodyPr lIns="0" rIns="0" tIns="0" bIns="0" anchor="ctr"/>
          <a:p>
            <a:endParaRPr b="0" lang="ru-RU" sz="1800" spc="-1" strike="noStrike">
              <a:solidFill>
                <a:srgbClr val="000000"/>
              </a:solidFill>
              <a:latin typeface="Franklin Gothic Book"/>
            </a:endParaRPr>
          </a:p>
        </p:txBody>
      </p:sp>
      <p:sp>
        <p:nvSpPr>
          <p:cNvPr id="27" name="PlaceHolder 2"/>
          <p:cNvSpPr>
            <a:spLocks noGrp="1"/>
          </p:cNvSpPr>
          <p:nvPr>
            <p:ph type="body"/>
          </p:nvPr>
        </p:nvSpPr>
        <p:spPr>
          <a:xfrm>
            <a:off x="3427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28" name="PlaceHolder 3"/>
          <p:cNvSpPr>
            <a:spLocks noGrp="1"/>
          </p:cNvSpPr>
          <p:nvPr>
            <p:ph type="body"/>
          </p:nvPr>
        </p:nvSpPr>
        <p:spPr>
          <a:xfrm>
            <a:off x="3505320" y="2139480"/>
            <a:ext cx="301176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
        <p:nvSpPr>
          <p:cNvPr id="29" name="PlaceHolder 4"/>
          <p:cNvSpPr>
            <a:spLocks noGrp="1"/>
          </p:cNvSpPr>
          <p:nvPr>
            <p:ph type="body"/>
          </p:nvPr>
        </p:nvSpPr>
        <p:spPr>
          <a:xfrm>
            <a:off x="342720" y="4909680"/>
            <a:ext cx="6171840" cy="2529360"/>
          </a:xfrm>
          <a:prstGeom prst="rect">
            <a:avLst/>
          </a:prstGeom>
        </p:spPr>
        <p:txBody>
          <a:bodyPr lIns="0" rIns="0" tIns="0" bIns="0">
            <a:normAutofit/>
          </a:bodyPr>
          <a:p>
            <a:endParaRPr b="0" lang="ru-RU" sz="3200" spc="-1" strike="noStrike">
              <a:solidFill>
                <a:srgbClr val="4e3b30"/>
              </a:solidFill>
              <a:latin typeface="Franklin Gothic Book"/>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Line 1"/>
          <p:cNvSpPr/>
          <p:nvPr/>
        </p:nvSpPr>
        <p:spPr>
          <a:xfrm>
            <a:off x="385560" y="1401120"/>
            <a:ext cx="6472440" cy="3240"/>
          </a:xfrm>
          <a:prstGeom prst="line">
            <a:avLst/>
          </a:prstGeom>
          <a:ln w="9360">
            <a:solidFill>
              <a:srgbClr val="f0a22e"/>
            </a:solidFill>
            <a:round/>
          </a:ln>
        </p:spPr>
        <p:style>
          <a:lnRef idx="0"/>
          <a:fillRef idx="0"/>
          <a:effectRef idx="0"/>
          <a:fontRef idx="minor"/>
        </p:style>
      </p:sp>
      <p:sp>
        <p:nvSpPr>
          <p:cNvPr id="1" name="Line 2"/>
          <p:cNvSpPr/>
          <p:nvPr/>
        </p:nvSpPr>
        <p:spPr>
          <a:xfrm>
            <a:off x="385560" y="1401120"/>
            <a:ext cx="6472440" cy="3240"/>
          </a:xfrm>
          <a:prstGeom prst="line">
            <a:avLst/>
          </a:prstGeom>
          <a:ln w="9360">
            <a:solidFill>
              <a:srgbClr val="f0a22e"/>
            </a:solidFill>
            <a:round/>
          </a:ln>
        </p:spPr>
        <p:style>
          <a:lnRef idx="0"/>
          <a:fillRef idx="0"/>
          <a:effectRef idx="0"/>
          <a:fontRef idx="minor"/>
        </p:style>
      </p:sp>
      <p:sp>
        <p:nvSpPr>
          <p:cNvPr id="2" name="Line 3"/>
          <p:cNvSpPr/>
          <p:nvPr/>
        </p:nvSpPr>
        <p:spPr>
          <a:xfrm>
            <a:off x="385560" y="1410480"/>
            <a:ext cx="6472440" cy="3240"/>
          </a:xfrm>
          <a:prstGeom prst="line">
            <a:avLst/>
          </a:prstGeom>
          <a:ln w="9360">
            <a:solidFill>
              <a:srgbClr val="f0a22e"/>
            </a:solidFill>
            <a:round/>
          </a:ln>
        </p:spPr>
        <p:style>
          <a:lnRef idx="0"/>
          <a:fillRef idx="0"/>
          <a:effectRef idx="0"/>
          <a:fontRef idx="minor"/>
        </p:style>
      </p:sp>
      <p:sp>
        <p:nvSpPr>
          <p:cNvPr id="3" name="Line 4"/>
          <p:cNvSpPr/>
          <p:nvPr/>
        </p:nvSpPr>
        <p:spPr>
          <a:xfrm>
            <a:off x="385560" y="7133040"/>
            <a:ext cx="6472440" cy="3240"/>
          </a:xfrm>
          <a:prstGeom prst="line">
            <a:avLst/>
          </a:prstGeom>
          <a:ln w="9360">
            <a:solidFill>
              <a:srgbClr val="f0a22e"/>
            </a:solidFill>
            <a:round/>
          </a:ln>
        </p:spPr>
        <p:style>
          <a:lnRef idx="0"/>
          <a:fillRef idx="0"/>
          <a:effectRef idx="0"/>
          <a:fontRef idx="minor"/>
        </p:style>
      </p:sp>
      <p:sp>
        <p:nvSpPr>
          <p:cNvPr id="4" name="PlaceHolder 5"/>
          <p:cNvSpPr>
            <a:spLocks noGrp="1"/>
          </p:cNvSpPr>
          <p:nvPr>
            <p:ph type="title"/>
          </p:nvPr>
        </p:nvSpPr>
        <p:spPr>
          <a:xfrm>
            <a:off x="285840" y="6471360"/>
            <a:ext cx="6343200" cy="1629360"/>
          </a:xfrm>
          <a:prstGeom prst="rect">
            <a:avLst/>
          </a:prstGeom>
        </p:spPr>
        <p:txBody>
          <a:bodyPr lIns="90000" rIns="90000" tIns="45000" bIns="45000"/>
          <a:p>
            <a:pPr>
              <a:lnSpc>
                <a:spcPct val="100000"/>
              </a:lnSpc>
            </a:pPr>
            <a:r>
              <a:rPr b="0" lang="ru-RU" sz="3600" spc="-1" strike="noStrike" cap="all">
                <a:solidFill>
                  <a:srgbClr val="4e3b30"/>
                </a:solidFill>
                <a:latin typeface="Franklin Gothic Medium"/>
              </a:rPr>
              <a:t>Образец заголовка</a:t>
            </a:r>
            <a:endParaRPr b="0" lang="ru-RU" sz="3600" spc="-1" strike="noStrike">
              <a:solidFill>
                <a:srgbClr val="000000"/>
              </a:solidFill>
              <a:latin typeface="Franklin Gothic Book"/>
            </a:endParaRPr>
          </a:p>
        </p:txBody>
      </p:sp>
      <p:sp>
        <p:nvSpPr>
          <p:cNvPr id="5" name="PlaceHolder 6"/>
          <p:cNvSpPr>
            <a:spLocks noGrp="1"/>
          </p:cNvSpPr>
          <p:nvPr>
            <p:ph type="dt"/>
          </p:nvPr>
        </p:nvSpPr>
        <p:spPr>
          <a:xfrm>
            <a:off x="4857840" y="101520"/>
            <a:ext cx="1885680" cy="384840"/>
          </a:xfrm>
          <a:prstGeom prst="rect">
            <a:avLst/>
          </a:prstGeom>
        </p:spPr>
        <p:txBody>
          <a:bodyPr lIns="90000" rIns="90000" tIns="45000" bIns="45000"/>
          <a:p>
            <a:pPr>
              <a:lnSpc>
                <a:spcPct val="100000"/>
              </a:lnSpc>
            </a:pPr>
            <a:fld id="{A8E625BB-5321-4761-A362-8FBC85A52BF8}" type="datetime">
              <a:rPr b="0" lang="ru-RU" sz="1200" spc="-1" strike="noStrike">
                <a:solidFill>
                  <a:srgbClr val="d38e28"/>
                </a:solidFill>
                <a:latin typeface="Franklin Gothic Book"/>
              </a:rPr>
              <a:t>10.8.20</a:t>
            </a:fld>
            <a:endParaRPr b="0" lang="ru-RU" sz="1200" spc="-1" strike="noStrike">
              <a:latin typeface="Times New Roman"/>
            </a:endParaRPr>
          </a:p>
        </p:txBody>
      </p:sp>
      <p:sp>
        <p:nvSpPr>
          <p:cNvPr id="6" name="PlaceHolder 7"/>
          <p:cNvSpPr>
            <a:spLocks noGrp="1"/>
          </p:cNvSpPr>
          <p:nvPr>
            <p:ph type="ftr"/>
          </p:nvPr>
        </p:nvSpPr>
        <p:spPr>
          <a:xfrm>
            <a:off x="2343240" y="101520"/>
            <a:ext cx="2514240" cy="384840"/>
          </a:xfrm>
          <a:prstGeom prst="rect">
            <a:avLst/>
          </a:prstGeom>
        </p:spPr>
        <p:txBody>
          <a:bodyPr lIns="90000" rIns="90000" tIns="45000" bIns="45000"/>
          <a:p>
            <a:endParaRPr b="0" lang="ru-RU" sz="2400" spc="-1" strike="noStrike">
              <a:latin typeface="Times New Roman"/>
            </a:endParaRPr>
          </a:p>
        </p:txBody>
      </p:sp>
      <p:sp>
        <p:nvSpPr>
          <p:cNvPr id="7" name="PlaceHolder 8"/>
          <p:cNvSpPr>
            <a:spLocks noGrp="1"/>
          </p:cNvSpPr>
          <p:nvPr>
            <p:ph type="sldNum"/>
          </p:nvPr>
        </p:nvSpPr>
        <p:spPr>
          <a:xfrm>
            <a:off x="6172200" y="8632080"/>
            <a:ext cx="568800" cy="328680"/>
          </a:xfrm>
          <a:prstGeom prst="rect">
            <a:avLst/>
          </a:prstGeom>
        </p:spPr>
        <p:txBody>
          <a:bodyPr lIns="90000" rIns="90000" tIns="45000" bIns="45000"/>
          <a:p>
            <a:pPr algn="r">
              <a:lnSpc>
                <a:spcPct val="100000"/>
              </a:lnSpc>
            </a:pPr>
            <a:fld id="{A205EAFB-3BB0-4A65-8C03-F808BC5E0B21}" type="slidenum">
              <a:rPr b="0" lang="ru-RU" sz="1200" spc="-1" strike="noStrike">
                <a:solidFill>
                  <a:srgbClr val="d38e28"/>
                </a:solidFill>
                <a:latin typeface="Franklin Gothic Book"/>
              </a:rPr>
              <a:t>&lt;номер&gt;</a:t>
            </a:fld>
            <a:endParaRPr b="0" lang="ru-RU" sz="1200" spc="-1" strike="noStrike">
              <a:latin typeface="Times New Roman"/>
            </a:endParaRPr>
          </a:p>
        </p:txBody>
      </p:sp>
      <p:sp>
        <p:nvSpPr>
          <p:cNvPr id="8" name="PlaceHolder 9"/>
          <p:cNvSpPr>
            <a:spLocks noGrp="1"/>
          </p:cNvSpPr>
          <p:nvPr>
            <p:ph type="body"/>
          </p:nvPr>
        </p:nvSpPr>
        <p:spPr>
          <a:xfrm>
            <a:off x="342720" y="2139480"/>
            <a:ext cx="6171840" cy="53028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4e3b30"/>
                </a:solidFill>
                <a:latin typeface="Franklin Gothic Book"/>
              </a:rPr>
              <a:t>Для правки структуры щёлкните мышью</a:t>
            </a:r>
            <a:endParaRPr b="0" lang="ru-RU" sz="3200" spc="-1" strike="noStrike">
              <a:solidFill>
                <a:srgbClr val="4e3b30"/>
              </a:solidFill>
              <a:latin typeface="Franklin Gothic Book"/>
            </a:endParaRPr>
          </a:p>
          <a:p>
            <a:pPr lvl="1" marL="864000" indent="-324000">
              <a:spcBef>
                <a:spcPts val="1134"/>
              </a:spcBef>
              <a:buClr>
                <a:srgbClr val="000000"/>
              </a:buClr>
              <a:buSzPct val="75000"/>
              <a:buFont typeface="Symbol" charset="2"/>
              <a:buChar char=""/>
            </a:pPr>
            <a:r>
              <a:rPr b="0" lang="ru-RU" sz="2400" spc="-1" strike="noStrike">
                <a:solidFill>
                  <a:srgbClr val="4e3b30"/>
                </a:solidFill>
                <a:latin typeface="Franklin Gothic Book"/>
              </a:rPr>
              <a:t>Второй уровень структуры</a:t>
            </a:r>
            <a:endParaRPr b="0" lang="ru-RU" sz="2400" spc="-1" strike="noStrike">
              <a:solidFill>
                <a:srgbClr val="4e3b30"/>
              </a:solidFill>
              <a:latin typeface="Franklin Gothic Book"/>
            </a:endParaRPr>
          </a:p>
          <a:p>
            <a:pPr lvl="2" marL="1296000" indent="-288000">
              <a:spcBef>
                <a:spcPts val="850"/>
              </a:spcBef>
              <a:buClr>
                <a:srgbClr val="000000"/>
              </a:buClr>
              <a:buSzPct val="45000"/>
              <a:buFont typeface="Wingdings" charset="2"/>
              <a:buChar char=""/>
            </a:pPr>
            <a:r>
              <a:rPr b="0" lang="ru-RU" sz="2000" spc="-1" strike="noStrike">
                <a:solidFill>
                  <a:srgbClr val="4e3b30"/>
                </a:solidFill>
                <a:latin typeface="Franklin Gothic Book"/>
              </a:rPr>
              <a:t>Третий уровень структуры</a:t>
            </a:r>
            <a:endParaRPr b="0" lang="ru-RU" sz="2000" spc="-1" strike="noStrike">
              <a:solidFill>
                <a:srgbClr val="4e3b30"/>
              </a:solidFill>
              <a:latin typeface="Franklin Gothic Book"/>
            </a:endParaRPr>
          </a:p>
          <a:p>
            <a:pPr lvl="3" marL="1728000" indent="-216000">
              <a:spcBef>
                <a:spcPts val="567"/>
              </a:spcBef>
              <a:buClr>
                <a:srgbClr val="000000"/>
              </a:buClr>
              <a:buSzPct val="75000"/>
              <a:buFont typeface="Symbol" charset="2"/>
              <a:buChar char=""/>
            </a:pPr>
            <a:r>
              <a:rPr b="0" lang="ru-RU" sz="1800" spc="-1" strike="noStrike">
                <a:solidFill>
                  <a:srgbClr val="4e3b30"/>
                </a:solidFill>
                <a:latin typeface="Franklin Gothic Book"/>
              </a:rPr>
              <a:t>Четвёртый уровень структуры</a:t>
            </a:r>
            <a:endParaRPr b="0" lang="ru-RU" sz="1800" spc="-1" strike="noStrike">
              <a:solidFill>
                <a:srgbClr val="4e3b30"/>
              </a:solidFill>
              <a:latin typeface="Franklin Gothic Book"/>
            </a:endParaRPr>
          </a:p>
          <a:p>
            <a:pPr lvl="4" marL="2160000" indent="-216000">
              <a:spcBef>
                <a:spcPts val="283"/>
              </a:spcBef>
              <a:buClr>
                <a:srgbClr val="000000"/>
              </a:buClr>
              <a:buSzPct val="45000"/>
              <a:buFont typeface="Wingdings" charset="2"/>
              <a:buChar char=""/>
            </a:pPr>
            <a:r>
              <a:rPr b="0" lang="ru-RU" sz="2000" spc="-1" strike="noStrike">
                <a:solidFill>
                  <a:srgbClr val="4e3b30"/>
                </a:solidFill>
                <a:latin typeface="Franklin Gothic Book"/>
              </a:rPr>
              <a:t>Пятый уровень структуры</a:t>
            </a:r>
            <a:endParaRPr b="0" lang="ru-RU" sz="2000" spc="-1" strike="noStrike">
              <a:solidFill>
                <a:srgbClr val="4e3b30"/>
              </a:solidFill>
              <a:latin typeface="Franklin Gothic Book"/>
            </a:endParaRPr>
          </a:p>
          <a:p>
            <a:pPr lvl="5" marL="2592000" indent="-216000">
              <a:spcBef>
                <a:spcPts val="283"/>
              </a:spcBef>
              <a:buClr>
                <a:srgbClr val="000000"/>
              </a:buClr>
              <a:buSzPct val="45000"/>
              <a:buFont typeface="Wingdings" charset="2"/>
              <a:buChar char=""/>
            </a:pPr>
            <a:r>
              <a:rPr b="0" lang="ru-RU" sz="2000" spc="-1" strike="noStrike">
                <a:solidFill>
                  <a:srgbClr val="4e3b30"/>
                </a:solidFill>
                <a:latin typeface="Franklin Gothic Book"/>
              </a:rPr>
              <a:t>Шестой уровень структуры</a:t>
            </a:r>
            <a:endParaRPr b="0" lang="ru-RU" sz="2000" spc="-1" strike="noStrike">
              <a:solidFill>
                <a:srgbClr val="4e3b30"/>
              </a:solidFill>
              <a:latin typeface="Franklin Gothic Book"/>
            </a:endParaRPr>
          </a:p>
          <a:p>
            <a:pPr lvl="6" marL="3024000" indent="-216000">
              <a:spcBef>
                <a:spcPts val="283"/>
              </a:spcBef>
              <a:buClr>
                <a:srgbClr val="000000"/>
              </a:buClr>
              <a:buSzPct val="45000"/>
              <a:buFont typeface="Wingdings" charset="2"/>
              <a:buChar char=""/>
            </a:pPr>
            <a:r>
              <a:rPr b="0" lang="ru-RU" sz="2000" spc="-1" strike="noStrike">
                <a:solidFill>
                  <a:srgbClr val="4e3b30"/>
                </a:solidFill>
                <a:latin typeface="Franklin Gothic Book"/>
              </a:rPr>
              <a:t>Седьмой уровень структуры</a:t>
            </a:r>
            <a:endParaRPr b="0" lang="ru-RU" sz="2000" spc="-1" strike="noStrike">
              <a:solidFill>
                <a:srgbClr val="4e3b30"/>
              </a:solidFill>
              <a:latin typeface="Franklin Gothic Book"/>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5" name="Line 1"/>
          <p:cNvSpPr/>
          <p:nvPr/>
        </p:nvSpPr>
        <p:spPr>
          <a:xfrm>
            <a:off x="385560" y="1401120"/>
            <a:ext cx="6472440" cy="3240"/>
          </a:xfrm>
          <a:prstGeom prst="line">
            <a:avLst/>
          </a:prstGeom>
          <a:ln w="9360">
            <a:solidFill>
              <a:srgbClr val="f0a22e"/>
            </a:solidFill>
            <a:round/>
          </a:ln>
        </p:spPr>
        <p:style>
          <a:lnRef idx="0"/>
          <a:fillRef idx="0"/>
          <a:effectRef idx="0"/>
          <a:fontRef idx="minor"/>
        </p:style>
      </p:sp>
      <p:sp>
        <p:nvSpPr>
          <p:cNvPr id="46" name="Line 2"/>
          <p:cNvSpPr/>
          <p:nvPr/>
        </p:nvSpPr>
        <p:spPr>
          <a:xfrm>
            <a:off x="385560" y="1401120"/>
            <a:ext cx="6472440" cy="3240"/>
          </a:xfrm>
          <a:prstGeom prst="line">
            <a:avLst/>
          </a:prstGeom>
          <a:ln w="9360">
            <a:solidFill>
              <a:srgbClr val="f0a22e"/>
            </a:solidFill>
            <a:round/>
          </a:ln>
        </p:spPr>
        <p:style>
          <a:lnRef idx="0"/>
          <a:fillRef idx="0"/>
          <a:effectRef idx="0"/>
          <a:fontRef idx="minor"/>
        </p:style>
      </p:sp>
      <p:sp>
        <p:nvSpPr>
          <p:cNvPr id="47" name="Line 3"/>
          <p:cNvSpPr/>
          <p:nvPr/>
        </p:nvSpPr>
        <p:spPr>
          <a:xfrm>
            <a:off x="385560" y="1410480"/>
            <a:ext cx="6472440" cy="3240"/>
          </a:xfrm>
          <a:prstGeom prst="line">
            <a:avLst/>
          </a:prstGeom>
          <a:ln w="9360">
            <a:solidFill>
              <a:srgbClr val="f0a22e"/>
            </a:solidFill>
            <a:round/>
          </a:ln>
        </p:spPr>
        <p:style>
          <a:lnRef idx="0"/>
          <a:fillRef idx="0"/>
          <a:effectRef idx="0"/>
          <a:fontRef idx="minor"/>
        </p:style>
      </p:sp>
      <p:sp>
        <p:nvSpPr>
          <p:cNvPr id="48" name="PlaceHolder 4"/>
          <p:cNvSpPr>
            <a:spLocks noGrp="1"/>
          </p:cNvSpPr>
          <p:nvPr>
            <p:ph type="dt"/>
          </p:nvPr>
        </p:nvSpPr>
        <p:spPr>
          <a:xfrm>
            <a:off x="4857840" y="101520"/>
            <a:ext cx="1885680" cy="384840"/>
          </a:xfrm>
          <a:prstGeom prst="rect">
            <a:avLst/>
          </a:prstGeom>
        </p:spPr>
        <p:txBody>
          <a:bodyPr lIns="90000" rIns="90000" tIns="45000" bIns="45000"/>
          <a:p>
            <a:pPr>
              <a:lnSpc>
                <a:spcPct val="100000"/>
              </a:lnSpc>
            </a:pPr>
            <a:fld id="{5549BFE9-EBFF-4FBC-AE15-FE40107FAF15}" type="datetime">
              <a:rPr b="0" lang="ru-RU" sz="1200" spc="-1" strike="noStrike">
                <a:solidFill>
                  <a:srgbClr val="d38e28"/>
                </a:solidFill>
                <a:latin typeface="Franklin Gothic Book"/>
              </a:rPr>
              <a:t>10.8.20</a:t>
            </a:fld>
            <a:endParaRPr b="0" lang="ru-RU" sz="1200" spc="-1" strike="noStrike">
              <a:latin typeface="Times New Roman"/>
            </a:endParaRPr>
          </a:p>
        </p:txBody>
      </p:sp>
      <p:sp>
        <p:nvSpPr>
          <p:cNvPr id="49" name="PlaceHolder 5"/>
          <p:cNvSpPr>
            <a:spLocks noGrp="1"/>
          </p:cNvSpPr>
          <p:nvPr>
            <p:ph type="ftr"/>
          </p:nvPr>
        </p:nvSpPr>
        <p:spPr>
          <a:xfrm>
            <a:off x="2343240" y="101520"/>
            <a:ext cx="2514240" cy="384840"/>
          </a:xfrm>
          <a:prstGeom prst="rect">
            <a:avLst/>
          </a:prstGeom>
        </p:spPr>
        <p:txBody>
          <a:bodyPr lIns="90000" rIns="90000" tIns="45000" bIns="45000"/>
          <a:p>
            <a:endParaRPr b="0" lang="ru-RU" sz="2400" spc="-1" strike="noStrike">
              <a:latin typeface="Times New Roman"/>
            </a:endParaRPr>
          </a:p>
        </p:txBody>
      </p:sp>
      <p:sp>
        <p:nvSpPr>
          <p:cNvPr id="50" name="PlaceHolder 6"/>
          <p:cNvSpPr>
            <a:spLocks noGrp="1"/>
          </p:cNvSpPr>
          <p:nvPr>
            <p:ph type="sldNum"/>
          </p:nvPr>
        </p:nvSpPr>
        <p:spPr>
          <a:xfrm>
            <a:off x="6172200" y="8636040"/>
            <a:ext cx="571320" cy="325440"/>
          </a:xfrm>
          <a:prstGeom prst="rect">
            <a:avLst/>
          </a:prstGeom>
        </p:spPr>
        <p:txBody>
          <a:bodyPr lIns="90000" rIns="90000" tIns="45000" bIns="45000"/>
          <a:p>
            <a:pPr algn="r">
              <a:lnSpc>
                <a:spcPct val="100000"/>
              </a:lnSpc>
            </a:pPr>
            <a:fld id="{5638C727-1C85-4105-B39B-A84093201AE7}" type="slidenum">
              <a:rPr b="0" lang="ru-RU" sz="1200" spc="-1" strike="noStrike">
                <a:solidFill>
                  <a:srgbClr val="d38e28"/>
                </a:solidFill>
                <a:latin typeface="Franklin Gothic Book"/>
              </a:rPr>
              <a:t>&lt;номер&gt;</a:t>
            </a:fld>
            <a:endParaRPr b="0" lang="ru-RU" sz="1200" spc="-1" strike="noStrike">
              <a:latin typeface="Times New Roman"/>
            </a:endParaRPr>
          </a:p>
        </p:txBody>
      </p:sp>
      <p:sp>
        <p:nvSpPr>
          <p:cNvPr id="51" name="PlaceHolder 7"/>
          <p:cNvSpPr>
            <a:spLocks noGrp="1"/>
          </p:cNvSpPr>
          <p:nvPr>
            <p:ph type="title"/>
          </p:nvPr>
        </p:nvSpPr>
        <p:spPr>
          <a:xfrm>
            <a:off x="342720" y="364680"/>
            <a:ext cx="6171840" cy="1526400"/>
          </a:xfrm>
          <a:prstGeom prst="rect">
            <a:avLst/>
          </a:prstGeom>
        </p:spPr>
        <p:txBody>
          <a:bodyPr lIns="0" rIns="0" tIns="0" bIns="0" anchor="ctr"/>
          <a:p>
            <a:r>
              <a:rPr b="0" lang="ru-RU" sz="1800" spc="-1" strike="noStrike">
                <a:solidFill>
                  <a:srgbClr val="000000"/>
                </a:solidFill>
                <a:latin typeface="Franklin Gothic Book"/>
              </a:rPr>
              <a:t>Для правки текста заглавия щёлкните мышью</a:t>
            </a:r>
            <a:endParaRPr b="0" lang="ru-RU" sz="1800" spc="-1" strike="noStrike">
              <a:solidFill>
                <a:srgbClr val="000000"/>
              </a:solidFill>
              <a:latin typeface="Franklin Gothic Book"/>
            </a:endParaRPr>
          </a:p>
        </p:txBody>
      </p:sp>
      <p:sp>
        <p:nvSpPr>
          <p:cNvPr id="52" name="PlaceHolder 8"/>
          <p:cNvSpPr>
            <a:spLocks noGrp="1"/>
          </p:cNvSpPr>
          <p:nvPr>
            <p:ph type="body"/>
          </p:nvPr>
        </p:nvSpPr>
        <p:spPr>
          <a:xfrm>
            <a:off x="342720" y="2139480"/>
            <a:ext cx="6171840" cy="53028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4e3b30"/>
                </a:solidFill>
                <a:latin typeface="Franklin Gothic Book"/>
              </a:rPr>
              <a:t>Для правки структуры щёлкните мышью</a:t>
            </a:r>
            <a:endParaRPr b="0" lang="ru-RU" sz="3200" spc="-1" strike="noStrike">
              <a:solidFill>
                <a:srgbClr val="4e3b30"/>
              </a:solidFill>
              <a:latin typeface="Franklin Gothic Book"/>
            </a:endParaRPr>
          </a:p>
          <a:p>
            <a:pPr lvl="1" marL="864000" indent="-324000">
              <a:spcBef>
                <a:spcPts val="1134"/>
              </a:spcBef>
              <a:buClr>
                <a:srgbClr val="000000"/>
              </a:buClr>
              <a:buSzPct val="75000"/>
              <a:buFont typeface="Symbol" charset="2"/>
              <a:buChar char=""/>
            </a:pPr>
            <a:r>
              <a:rPr b="0" lang="ru-RU" sz="2400" spc="-1" strike="noStrike">
                <a:solidFill>
                  <a:srgbClr val="4e3b30"/>
                </a:solidFill>
                <a:latin typeface="Franklin Gothic Book"/>
              </a:rPr>
              <a:t>Второй уровень структуры</a:t>
            </a:r>
            <a:endParaRPr b="0" lang="ru-RU" sz="2400" spc="-1" strike="noStrike">
              <a:solidFill>
                <a:srgbClr val="4e3b30"/>
              </a:solidFill>
              <a:latin typeface="Franklin Gothic Book"/>
            </a:endParaRPr>
          </a:p>
          <a:p>
            <a:pPr lvl="2" marL="1296000" indent="-288000">
              <a:spcBef>
                <a:spcPts val="850"/>
              </a:spcBef>
              <a:buClr>
                <a:srgbClr val="000000"/>
              </a:buClr>
              <a:buSzPct val="45000"/>
              <a:buFont typeface="Wingdings" charset="2"/>
              <a:buChar char=""/>
            </a:pPr>
            <a:r>
              <a:rPr b="0" lang="ru-RU" sz="2000" spc="-1" strike="noStrike">
                <a:solidFill>
                  <a:srgbClr val="4e3b30"/>
                </a:solidFill>
                <a:latin typeface="Franklin Gothic Book"/>
              </a:rPr>
              <a:t>Третий уровень структуры</a:t>
            </a:r>
            <a:endParaRPr b="0" lang="ru-RU" sz="2000" spc="-1" strike="noStrike">
              <a:solidFill>
                <a:srgbClr val="4e3b30"/>
              </a:solidFill>
              <a:latin typeface="Franklin Gothic Book"/>
            </a:endParaRPr>
          </a:p>
          <a:p>
            <a:pPr lvl="3" marL="1728000" indent="-216000">
              <a:spcBef>
                <a:spcPts val="567"/>
              </a:spcBef>
              <a:buClr>
                <a:srgbClr val="000000"/>
              </a:buClr>
              <a:buSzPct val="75000"/>
              <a:buFont typeface="Symbol" charset="2"/>
              <a:buChar char=""/>
            </a:pPr>
            <a:r>
              <a:rPr b="0" lang="ru-RU" sz="1800" spc="-1" strike="noStrike">
                <a:solidFill>
                  <a:srgbClr val="4e3b30"/>
                </a:solidFill>
                <a:latin typeface="Franklin Gothic Book"/>
              </a:rPr>
              <a:t>Четвёртый уровень структуры</a:t>
            </a:r>
            <a:endParaRPr b="0" lang="ru-RU" sz="1800" spc="-1" strike="noStrike">
              <a:solidFill>
                <a:srgbClr val="4e3b30"/>
              </a:solidFill>
              <a:latin typeface="Franklin Gothic Book"/>
            </a:endParaRPr>
          </a:p>
          <a:p>
            <a:pPr lvl="4" marL="2160000" indent="-216000">
              <a:spcBef>
                <a:spcPts val="283"/>
              </a:spcBef>
              <a:buClr>
                <a:srgbClr val="000000"/>
              </a:buClr>
              <a:buSzPct val="45000"/>
              <a:buFont typeface="Wingdings" charset="2"/>
              <a:buChar char=""/>
            </a:pPr>
            <a:r>
              <a:rPr b="0" lang="ru-RU" sz="2000" spc="-1" strike="noStrike">
                <a:solidFill>
                  <a:srgbClr val="4e3b30"/>
                </a:solidFill>
                <a:latin typeface="Franklin Gothic Book"/>
              </a:rPr>
              <a:t>Пятый уровень структуры</a:t>
            </a:r>
            <a:endParaRPr b="0" lang="ru-RU" sz="2000" spc="-1" strike="noStrike">
              <a:solidFill>
                <a:srgbClr val="4e3b30"/>
              </a:solidFill>
              <a:latin typeface="Franklin Gothic Book"/>
            </a:endParaRPr>
          </a:p>
          <a:p>
            <a:pPr lvl="5" marL="2592000" indent="-216000">
              <a:spcBef>
                <a:spcPts val="283"/>
              </a:spcBef>
              <a:buClr>
                <a:srgbClr val="000000"/>
              </a:buClr>
              <a:buSzPct val="45000"/>
              <a:buFont typeface="Wingdings" charset="2"/>
              <a:buChar char=""/>
            </a:pPr>
            <a:r>
              <a:rPr b="0" lang="ru-RU" sz="2000" spc="-1" strike="noStrike">
                <a:solidFill>
                  <a:srgbClr val="4e3b30"/>
                </a:solidFill>
                <a:latin typeface="Franklin Gothic Book"/>
              </a:rPr>
              <a:t>Шестой уровень структуры</a:t>
            </a:r>
            <a:endParaRPr b="0" lang="ru-RU" sz="2000" spc="-1" strike="noStrike">
              <a:solidFill>
                <a:srgbClr val="4e3b30"/>
              </a:solidFill>
              <a:latin typeface="Franklin Gothic Book"/>
            </a:endParaRPr>
          </a:p>
          <a:p>
            <a:pPr lvl="6" marL="3024000" indent="-216000">
              <a:spcBef>
                <a:spcPts val="283"/>
              </a:spcBef>
              <a:buClr>
                <a:srgbClr val="000000"/>
              </a:buClr>
              <a:buSzPct val="45000"/>
              <a:buFont typeface="Wingdings" charset="2"/>
              <a:buChar char=""/>
            </a:pPr>
            <a:r>
              <a:rPr b="0" lang="ru-RU" sz="2000" spc="-1" strike="noStrike">
                <a:solidFill>
                  <a:srgbClr val="4e3b30"/>
                </a:solidFill>
                <a:latin typeface="Franklin Gothic Book"/>
              </a:rPr>
              <a:t>Седьмой уровень структуры</a:t>
            </a:r>
            <a:endParaRPr b="0" lang="ru-RU" sz="2000" spc="-1" strike="noStrike">
              <a:solidFill>
                <a:srgbClr val="4e3b30"/>
              </a:solidFill>
              <a:latin typeface="Franklin Gothic Book"/>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692640" y="1475640"/>
            <a:ext cx="5285880" cy="6336360"/>
          </a:xfrm>
          <a:prstGeom prst="rect">
            <a:avLst/>
          </a:prstGeom>
          <a:noFill/>
          <a:ln>
            <a:noFill/>
          </a:ln>
        </p:spPr>
        <p:txBody>
          <a:bodyPr lIns="90000" rIns="90000" tIns="45000" bIns="45000">
            <a:normAutofit/>
          </a:bodyPr>
          <a:p>
            <a:pPr algn="ctr">
              <a:lnSpc>
                <a:spcPct val="100000"/>
              </a:lnSpc>
            </a:pPr>
            <a:r>
              <a:rPr b="0" lang="ru-RU" sz="2400" spc="-1" strike="noStrike" cap="all">
                <a:solidFill>
                  <a:srgbClr val="4e3b30"/>
                </a:solidFill>
                <a:latin typeface="Franklin Gothic Medium"/>
              </a:rPr>
              <a:t>Использование методики «Психомоторная коррекция» в работе с детьми с нарушениями речи</a:t>
            </a:r>
            <a:br/>
            <a:br/>
            <a:br/>
            <a:br/>
            <a:br/>
            <a:br/>
            <a:br/>
            <a:br/>
            <a:r>
              <a:rPr b="0" lang="ru-RU" sz="1600" spc="-1" strike="noStrike" cap="all">
                <a:solidFill>
                  <a:srgbClr val="4e3b30"/>
                </a:solidFill>
                <a:latin typeface="Franklin Gothic Medium"/>
              </a:rPr>
              <a:t>Выполнила:  </a:t>
            </a:r>
            <a:br/>
            <a:r>
              <a:rPr b="0" lang="ru-RU" sz="1600" spc="-1" strike="noStrike" cap="all">
                <a:solidFill>
                  <a:srgbClr val="4e3b30"/>
                </a:solidFill>
                <a:latin typeface="Franklin Gothic Medium"/>
              </a:rPr>
              <a:t>логопед  логопедического отделения </a:t>
            </a:r>
            <a:br/>
            <a:r>
              <a:rPr b="0" lang="ru-RU" sz="1600" spc="-1" strike="noStrike" cap="all">
                <a:solidFill>
                  <a:srgbClr val="4e3b30"/>
                </a:solidFill>
                <a:latin typeface="Franklin Gothic Medium"/>
              </a:rPr>
              <a:t>ГБУЗ НСО «Городская детская клиническая</a:t>
            </a:r>
            <a:br/>
            <a:r>
              <a:rPr b="0" lang="ru-RU" sz="1600" spc="-1" strike="noStrike" cap="all">
                <a:solidFill>
                  <a:srgbClr val="4e3b30"/>
                </a:solidFill>
                <a:latin typeface="Franklin Gothic Medium"/>
              </a:rPr>
              <a:t>больница скорой медицинской помощи»</a:t>
            </a:r>
            <a:br/>
            <a:r>
              <a:rPr b="0" lang="ru-RU" sz="1600" spc="-1" strike="noStrike" cap="all">
                <a:solidFill>
                  <a:srgbClr val="4e3b30"/>
                </a:solidFill>
                <a:latin typeface="Franklin Gothic Medium"/>
              </a:rPr>
              <a:t>Романова И. А.</a:t>
            </a:r>
            <a:endParaRPr b="0" lang="ru-RU" sz="1600" spc="-1" strike="noStrike">
              <a:solidFill>
                <a:srgbClr val="000000"/>
              </a:solidFill>
              <a:latin typeface="Franklin Gothic Book"/>
            </a:endParaRPr>
          </a:p>
        </p:txBody>
      </p:sp>
    </p:spTree>
  </p:cSld>
  <p:transition>
    <p:pull dir="d"/>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214200" y="428760"/>
            <a:ext cx="6514920" cy="8429400"/>
          </a:xfrm>
          <a:prstGeom prst="rect">
            <a:avLst/>
          </a:prstGeom>
          <a:noFill/>
          <a:ln>
            <a:noFill/>
          </a:ln>
        </p:spPr>
        <p:style>
          <a:lnRef idx="0"/>
          <a:fillRef idx="0"/>
          <a:effectRef idx="0"/>
          <a:fontRef idx="minor"/>
        </p:style>
        <p:txBody>
          <a:bodyPr lIns="90000" rIns="90000" tIns="45000" bIns="45000">
            <a:normAutofit/>
          </a:bodyPr>
          <a:p>
            <a:pPr marL="343080" indent="-342720" algn="ctr">
              <a:lnSpc>
                <a:spcPct val="100000"/>
              </a:lnSpc>
              <a:spcBef>
                <a:spcPts val="320"/>
              </a:spcBef>
            </a:pPr>
            <a:r>
              <a:rPr b="1" lang="ru-RU" sz="1600" spc="-1" strike="noStrike">
                <a:solidFill>
                  <a:srgbClr val="4e3b30"/>
                </a:solidFill>
                <a:latin typeface="Franklin Gothic Book"/>
              </a:rPr>
              <a:t>План занятия «Цифры».</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1. Ритуал приветствия (разнонаправленные хлопки в ладоши), обозначение темы, распределение ковриков с цифрами с глазодвигательными упражнениями . Запоминание своей цифры.</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2. Дыхательные упражнения (с вокализациями, с движениями рук). И.п. лёжа </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3. Растяжки (звёздочки). И. п. лёжа (с музыкой).</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4. Стимулирующие упражнения (самомассаж). И.п. сидя (с музыкой).</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5. Пальчиковая гимнастика, реципрокные движения руками.  И. п. сидя (с музыкой). Расположение квадратиков с цифрами дорожкой.</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6. Разные виды ползанья (кошка, черепаха, краб), ходьба (на носках, на полной стопе, с высоким подниманием коленей), прыжков (из стороны в сторону, вместе – врозь, на одной ноге) по цифровой дорожке. Введение временных представлений (дни недели). Разбор дорожки с припоминанием своих цифр. Восстановление полукруга из квадратов. (с музыкой).</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7. Упражнения для шеи, рук, корпуса, ног, в т.ч. «цапля», «робот-кукла», «цыганочка» (с музыкой).</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8. Упражнения и игра с мячом: прямой счёт с бросками в руки, обратный счёт с бросками об пол, игра «горячая картошка», игра «100 мячей».</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9. Игра с цифровым ковриком:</a:t>
            </a:r>
            <a:endParaRPr b="0" lang="ru-RU" sz="1600" spc="-1" strike="noStrike">
              <a:latin typeface="Arial"/>
            </a:endParaRPr>
          </a:p>
          <a:p>
            <a:pPr marL="343080" indent="-342720">
              <a:lnSpc>
                <a:spcPct val="100000"/>
              </a:lnSpc>
              <a:spcBef>
                <a:spcPts val="320"/>
              </a:spcBef>
            </a:pPr>
            <a:r>
              <a:rPr b="0" lang="ru-RU" sz="1600" spc="-1" strike="noStrike">
                <a:solidFill>
                  <a:srgbClr val="4e3b30"/>
                </a:solidFill>
                <a:latin typeface="Franklin Gothic Book"/>
              </a:rPr>
              <a:t>      </a:t>
            </a:r>
            <a:r>
              <a:rPr b="0" lang="ru-RU" sz="1600" spc="-1" strike="noStrike">
                <a:solidFill>
                  <a:srgbClr val="4e3b30"/>
                </a:solidFill>
                <a:latin typeface="Franklin Gothic Book"/>
              </a:rPr>
              <a:t>Шаги, прыжки на двух и одной ноге с прямым и обратным счётом, по чётным и нечётным, введение запретной цифры, припоминание своей цифры.</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11. Игра с релаксацией «Обезьянки».</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12. Поощрение отличившихся. Ритуал прощания.</a:t>
            </a:r>
            <a:endParaRPr b="0" lang="ru-RU" sz="1600" spc="-1" strike="noStrike">
              <a:latin typeface="Arial"/>
            </a:endParaRPr>
          </a:p>
          <a:p>
            <a:pPr marL="343080" indent="-342720">
              <a:lnSpc>
                <a:spcPct val="100000"/>
              </a:lnSpc>
              <a:spcBef>
                <a:spcPts val="320"/>
              </a:spcBef>
            </a:pPr>
            <a:endParaRPr b="0" lang="ru-RU" sz="1600" spc="-1" strike="noStrike">
              <a:latin typeface="Arial"/>
            </a:endParaRPr>
          </a:p>
          <a:p>
            <a:pPr>
              <a:lnSpc>
                <a:spcPct val="100000"/>
              </a:lnSpc>
              <a:spcBef>
                <a:spcPts val="320"/>
              </a:spcBef>
            </a:pPr>
            <a:endParaRPr b="0" lang="ru-RU" sz="1600" spc="-1" strike="noStrike">
              <a:latin typeface="Arial"/>
            </a:endParaRPr>
          </a:p>
        </p:txBody>
      </p:sp>
    </p:spTree>
  </p:cSld>
  <p:transition>
    <p:pull dir="d"/>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214200" y="500040"/>
            <a:ext cx="6514920" cy="788796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Памятка родителям.</a:t>
            </a:r>
            <a:endParaRPr b="0" lang="ru-RU" sz="18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Уважаемые родители, мы хотим ответить на наиболее часто задаваемые вами вопросы: </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1" lang="ru-RU" sz="1600" spc="-1" strike="noStrike">
                <a:solidFill>
                  <a:srgbClr val="4e3b30"/>
                </a:solidFill>
                <a:latin typeface="Franklin Gothic Book"/>
              </a:rPr>
              <a:t>Что такое психомоторная коррекция?</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  </a:t>
            </a:r>
            <a:r>
              <a:rPr b="0" lang="ru-RU" sz="1600" spc="-1" strike="noStrike">
                <a:solidFill>
                  <a:srgbClr val="4e3b30"/>
                </a:solidFill>
                <a:latin typeface="Franklin Gothic Book"/>
              </a:rPr>
              <a:t>Психомоторная коррекция – это методика воздействия на сенсомоторный  уровень, который является базой для формирования высших психических функций (внимания, памяти, речи). Через различные виды движений создаются базовые предпосылки для полноценного освоения процессов чтения, письма, счёта.</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1" lang="ru-RU" sz="1600" spc="-1" strike="noStrike">
                <a:solidFill>
                  <a:srgbClr val="4e3b30"/>
                </a:solidFill>
                <a:latin typeface="Franklin Gothic Book"/>
              </a:rPr>
              <a:t>Зачем нужна психомоторная коррекция?</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  </a:t>
            </a:r>
            <a:r>
              <a:rPr b="0" lang="ru-RU" sz="1600" spc="-1" strike="noStrike">
                <a:solidFill>
                  <a:srgbClr val="4e3b30"/>
                </a:solidFill>
                <a:latin typeface="Franklin Gothic Book"/>
              </a:rPr>
              <a:t>Большая часть отклонений в психоречевом развитии детей связана с нарушением онтогенеза психомоторного развития в возрасте от зачатия до 3 лет. Традиционные методы коррекции часто не приносят результатов, не позволяют воздействовать на дефект психической  деятельности ребёнка непосредственно, по типу «симптом – мишень».</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      </a:t>
            </a:r>
            <a:r>
              <a:rPr b="0" i="1" lang="ru-RU" sz="1600" spc="-1" strike="noStrike">
                <a:solidFill>
                  <a:srgbClr val="4e3b30"/>
                </a:solidFill>
                <a:latin typeface="Franklin Gothic Book"/>
              </a:rPr>
              <a:t>Комплексная методика психомоторной коррекции</a:t>
            </a:r>
            <a:r>
              <a:rPr b="0" lang="ru-RU" sz="1600" spc="-1" strike="noStrike">
                <a:solidFill>
                  <a:srgbClr val="4e3b30"/>
                </a:solidFill>
                <a:latin typeface="Franklin Gothic Book"/>
              </a:rPr>
              <a:t>, учитывая общие закономерности онтогенеза, воздействует на сенсомоторный (базальный) уровень и активизирует развитие всех ВПФ, в т.ч. речи.</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1" lang="ru-RU" sz="1600" spc="-1" strike="noStrike">
                <a:solidFill>
                  <a:srgbClr val="4e3b30"/>
                </a:solidFill>
                <a:latin typeface="Franklin Gothic Book"/>
              </a:rPr>
              <a:t>Кто автор методики «Психомоторная коррекция»?</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Автор методики «Психомоторная коррекция» - к.п.н. А.В. Семенович. Методологически «Психомоторная коррекция» опирается на современные (по А.Р. Лурия) представления о закономерностях развития и иерархическом строении мозговой организации ВПФ в онтогенезе, а методически – на адаптированный вариант базовых телесно-ориентированных, театральных и иных психотехник применительно к детскому возрасту. </a:t>
            </a:r>
            <a:endParaRPr b="0" lang="ru-RU" sz="1600" spc="-1" strike="noStrike">
              <a:latin typeface="Arial"/>
            </a:endParaRPr>
          </a:p>
        </p:txBody>
      </p:sp>
    </p:spTree>
  </p:cSld>
  <p:transition>
    <p:pull dir="d"/>
  </p:transition>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214200" y="428760"/>
            <a:ext cx="6514920" cy="817560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320"/>
              </a:spcBef>
              <a:buClr>
                <a:srgbClr val="f0a22e"/>
              </a:buClr>
              <a:buSzPct val="70000"/>
              <a:buFont typeface="Wingdings 2" charset="2"/>
              <a:buChar char=""/>
            </a:pPr>
            <a:r>
              <a:rPr b="1" lang="ru-RU" sz="1600" spc="-1" strike="noStrike">
                <a:solidFill>
                  <a:srgbClr val="4e3b30"/>
                </a:solidFill>
                <a:latin typeface="Franklin Gothic Book"/>
              </a:rPr>
              <a:t>Какие упражнения входят в эту методику?</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Методика представляет собой </a:t>
            </a:r>
            <a:r>
              <a:rPr b="1" i="1" lang="ru-RU" sz="1600" spc="-1" strike="noStrike">
                <a:solidFill>
                  <a:srgbClr val="4e3b30"/>
                </a:solidFill>
                <a:latin typeface="Franklin Gothic Book"/>
              </a:rPr>
              <a:t>трёхуровневую систему</a:t>
            </a:r>
            <a:r>
              <a:rPr b="0" lang="ru-RU" sz="1600" spc="-1" strike="noStrike">
                <a:solidFill>
                  <a:srgbClr val="4e3b30"/>
                </a:solidFill>
                <a:latin typeface="Franklin Gothic Book"/>
              </a:rPr>
              <a:t>:</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1" i="1" lang="ru-RU" sz="1600" spc="-1" strike="noStrike">
                <a:solidFill>
                  <a:srgbClr val="4e3b30"/>
                </a:solidFill>
                <a:latin typeface="Franklin Gothic Book"/>
              </a:rPr>
              <a:t>1. Уровень активизации, энергоснабжения и статокинетического баланса психических процессов</a:t>
            </a:r>
            <a:r>
              <a:rPr b="0" lang="ru-RU" sz="1600" spc="-1" strike="noStrike">
                <a:solidFill>
                  <a:srgbClr val="4e3b30"/>
                </a:solidFill>
                <a:latin typeface="Franklin Gothic Book"/>
              </a:rPr>
              <a:t> (уровень ощущений и управления собственным телом).  </a:t>
            </a:r>
            <a:r>
              <a:rPr b="1" i="1" lang="ru-RU" sz="1600" spc="-1" strike="noStrike">
                <a:solidFill>
                  <a:srgbClr val="4e3b30"/>
                </a:solidFill>
                <a:latin typeface="Franklin Gothic Book"/>
              </a:rPr>
              <a:t>Дисфункции</a:t>
            </a:r>
            <a:r>
              <a:rPr b="0" lang="ru-RU" sz="1600" spc="-1" strike="noStrike">
                <a:solidFill>
                  <a:srgbClr val="4e3b30"/>
                </a:solidFill>
                <a:latin typeface="Franklin Gothic Book"/>
              </a:rPr>
              <a:t>, возникающие на этом уровне, проявляются в быстрой истощаемости, мышечных дистониях, треморе, общей неловкости. Базовыми здесь являются дыхательные упражнения, самомассаж, релаксационные упражнения, упражнения, направленные на повышение устойчивости, развитие целостного образа тела.</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0" lang="ru-RU" sz="1600" spc="-1" strike="noStrike">
                <a:solidFill>
                  <a:srgbClr val="4e3b30"/>
                </a:solidFill>
                <a:latin typeface="Franklin Gothic Book"/>
              </a:rPr>
              <a:t>2. </a:t>
            </a:r>
            <a:r>
              <a:rPr b="1" i="1" lang="ru-RU" sz="1600" spc="-1" strike="noStrike">
                <a:solidFill>
                  <a:srgbClr val="4e3b30"/>
                </a:solidFill>
                <a:latin typeface="Franklin Gothic Book"/>
              </a:rPr>
              <a:t>Уровень операционального обеспечения сенсомоторного взаимодействия с внешним миром</a:t>
            </a:r>
            <a:r>
              <a:rPr b="0" lang="ru-RU" sz="1600" spc="-1" strike="noStrike">
                <a:solidFill>
                  <a:srgbClr val="4e3b30"/>
                </a:solidFill>
                <a:latin typeface="Franklin Gothic Book"/>
              </a:rPr>
              <a:t> (уровень владения телом и пространством). </a:t>
            </a:r>
            <a:r>
              <a:rPr b="1" i="1" lang="ru-RU" sz="1600" spc="-1" strike="noStrike">
                <a:solidFill>
                  <a:srgbClr val="4e3b30"/>
                </a:solidFill>
                <a:latin typeface="Franklin Gothic Book"/>
              </a:rPr>
              <a:t>Дисфункции</a:t>
            </a:r>
            <a:r>
              <a:rPr b="1" lang="ru-RU" sz="1600" spc="-1" strike="noStrike">
                <a:solidFill>
                  <a:srgbClr val="4e3b30"/>
                </a:solidFill>
                <a:latin typeface="Franklin Gothic Book"/>
              </a:rPr>
              <a:t>,</a:t>
            </a:r>
            <a:r>
              <a:rPr b="0" lang="ru-RU" sz="1600" spc="-1" strike="noStrike">
                <a:solidFill>
                  <a:srgbClr val="4e3b30"/>
                </a:solidFill>
                <a:latin typeface="Franklin Gothic Book"/>
              </a:rPr>
              <a:t> возникающие на этом уровне, проявляются в недостаточно точных движениях, несформированности пространственных представлений. Сюда включаются упражнения, направленные на развитие чувства ритма, формирование пространственных представлений, формирование реципрокных (разнонаправленных) координаций, развитие общей и ручной ловкости, внимания.</a:t>
            </a:r>
            <a:endParaRPr b="0" lang="ru-RU" sz="1600" spc="-1" strike="noStrike">
              <a:latin typeface="Arial"/>
            </a:endParaRPr>
          </a:p>
          <a:p>
            <a:pPr marL="343080" indent="-342720">
              <a:lnSpc>
                <a:spcPct val="100000"/>
              </a:lnSpc>
              <a:spcBef>
                <a:spcPts val="320"/>
              </a:spcBef>
              <a:buClr>
                <a:srgbClr val="f0a22e"/>
              </a:buClr>
              <a:buSzPct val="70000"/>
              <a:buFont typeface="Wingdings 2" charset="2"/>
              <a:buChar char=""/>
            </a:pPr>
            <a:r>
              <a:rPr b="1" i="1" lang="ru-RU" sz="1600" spc="-1" strike="noStrike">
                <a:solidFill>
                  <a:srgbClr val="4e3b30"/>
                </a:solidFill>
                <a:latin typeface="Franklin Gothic Book"/>
              </a:rPr>
              <a:t>3. Уровень произвольной регуляции и смыслообразующей функции психомоторных процессов</a:t>
            </a:r>
            <a:r>
              <a:rPr b="0" lang="ru-RU" sz="1600" spc="-1" strike="noStrike">
                <a:solidFill>
                  <a:srgbClr val="4e3b30"/>
                </a:solidFill>
                <a:latin typeface="Franklin Gothic Book"/>
              </a:rPr>
              <a:t> (уровень программирования, регуляции и контроля собственной деятельности). </a:t>
            </a:r>
            <a:r>
              <a:rPr b="1" i="1" lang="ru-RU" sz="1600" spc="-1" strike="noStrike">
                <a:solidFill>
                  <a:srgbClr val="4e3b30"/>
                </a:solidFill>
                <a:latin typeface="Franklin Gothic Book"/>
              </a:rPr>
              <a:t>Дисфункции</a:t>
            </a:r>
            <a:r>
              <a:rPr b="1" lang="ru-RU" sz="1600" spc="-1" strike="noStrike">
                <a:solidFill>
                  <a:srgbClr val="4e3b30"/>
                </a:solidFill>
                <a:latin typeface="Franklin Gothic Book"/>
              </a:rPr>
              <a:t>,</a:t>
            </a:r>
            <a:r>
              <a:rPr b="0" lang="ru-RU" sz="1600" spc="-1" strike="noStrike">
                <a:solidFill>
                  <a:srgbClr val="4e3b30"/>
                </a:solidFill>
                <a:latin typeface="Franklin Gothic Book"/>
              </a:rPr>
              <a:t> возникающие на этом уровне, проявляются в несформированности произвольной саморегуляции, трудностях самоконтроля, отсутствии навыков совместных действий, эмоционально-личностной неадекватности. На этом уровне через различные упражнения и игры отрабатываются правила игры, принятие ребёнком роли, формируются коммуникативные навыки, развивается произвольное внимание и память.</a:t>
            </a:r>
            <a:endParaRPr b="0" lang="ru-RU" sz="1600" spc="-1" strike="noStrike">
              <a:latin typeface="Arial"/>
            </a:endParaRPr>
          </a:p>
        </p:txBody>
      </p:sp>
    </p:spTree>
  </p:cSld>
  <p:transition>
    <p:pull dir="d"/>
  </p:transition>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980640" y="2555640"/>
            <a:ext cx="5112360" cy="2833560"/>
          </a:xfrm>
          <a:prstGeom prst="rect">
            <a:avLst/>
          </a:prstGeom>
          <a:noFill/>
          <a:ln>
            <a:noFill/>
          </a:ln>
          <a:effectLst>
            <a:innerShdw blurRad="63500" dir="5400000" dist="50800">
              <a:srgbClr val="000000">
                <a:alpha val="50000"/>
              </a:srgbClr>
            </a:innerShdw>
          </a:effectLst>
        </p:spPr>
        <p:style>
          <a:lnRef idx="0"/>
          <a:fillRef idx="0"/>
          <a:effectRef idx="0"/>
          <a:fontRef idx="minor"/>
        </p:style>
        <p:txBody>
          <a:bodyPr lIns="90000" rIns="90000" tIns="45000" bIns="45000"/>
          <a:p>
            <a:pPr algn="ctr">
              <a:lnSpc>
                <a:spcPct val="100000"/>
              </a:lnSpc>
            </a:pPr>
            <a:r>
              <a:rPr b="0" lang="ru-RU" sz="6000" spc="-1" strike="noStrike">
                <a:solidFill>
                  <a:srgbClr val="4e3b30"/>
                </a:solidFill>
                <a:latin typeface="Franklin Gothic Book"/>
              </a:rPr>
              <a:t>Благодарю  вас за внимание</a:t>
            </a:r>
            <a:endParaRPr b="0" lang="ru-RU" sz="6000" spc="-1" strike="noStrike">
              <a:latin typeface="Arial"/>
            </a:endParaRPr>
          </a:p>
        </p:txBody>
      </p:sp>
    </p:spTree>
  </p:cSld>
  <p:transition>
    <p:pull dir="d"/>
  </p:transition>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188640" y="395640"/>
            <a:ext cx="6552360" cy="777132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000000"/>
                </a:solidFill>
                <a:latin typeface="Franklin Gothic Book"/>
              </a:rPr>
              <a:t>Что такое психомоторная коррекция?</a:t>
            </a:r>
            <a:endParaRPr b="0" lang="ru-RU" sz="1800" spc="-1" strike="noStrike">
              <a:latin typeface="Arial"/>
            </a:endParaRPr>
          </a:p>
          <a:p>
            <a:pPr>
              <a:lnSpc>
                <a:spcPct val="100000"/>
              </a:lnSpc>
            </a:pPr>
            <a:r>
              <a:rPr b="0" lang="ru-RU" sz="1800" spc="-1" strike="noStrike">
                <a:solidFill>
                  <a:srgbClr val="000000"/>
                </a:solidFill>
                <a:latin typeface="Franklin Gothic Book"/>
              </a:rPr>
              <a:t>  </a:t>
            </a:r>
            <a:r>
              <a:rPr b="1" lang="ru-RU" sz="1800" spc="-1" strike="noStrike">
                <a:solidFill>
                  <a:srgbClr val="000000"/>
                </a:solidFill>
                <a:latin typeface="Franklin Gothic Book"/>
              </a:rPr>
              <a:t>Психомоторная коррекция </a:t>
            </a:r>
            <a:r>
              <a:rPr b="0" lang="ru-RU" sz="1800" spc="-1" strike="noStrike">
                <a:solidFill>
                  <a:srgbClr val="000000"/>
                </a:solidFill>
                <a:latin typeface="Franklin Gothic Book"/>
              </a:rPr>
              <a:t>– это методика воздействия на сенсомоторный  уровень, который является базой для формирования высших психических функций (внимания, памяти, речи). Через различные виды движений создаются базовые предпосылки для полноценного освоения процессов чтения, письма, счёта.</a:t>
            </a:r>
            <a:endParaRPr b="0" lang="ru-RU" sz="1800" spc="-1" strike="noStrike">
              <a:latin typeface="Arial"/>
            </a:endParaRPr>
          </a:p>
          <a:p>
            <a:pPr>
              <a:lnSpc>
                <a:spcPct val="100000"/>
              </a:lnSpc>
            </a:pPr>
            <a:endParaRPr b="0" lang="ru-RU" sz="1800" spc="-1" strike="noStrike">
              <a:latin typeface="Arial"/>
            </a:endParaRPr>
          </a:p>
          <a:p>
            <a:pPr>
              <a:lnSpc>
                <a:spcPct val="100000"/>
              </a:lnSpc>
            </a:pPr>
            <a:r>
              <a:rPr b="1" lang="ru-RU" sz="1800" spc="-1" strike="noStrike">
                <a:solidFill>
                  <a:srgbClr val="000000"/>
                </a:solidFill>
                <a:latin typeface="Franklin Gothic Book"/>
              </a:rPr>
              <a:t>Зачем нужна психомоторная коррекция?</a:t>
            </a:r>
            <a:endParaRPr b="0" lang="ru-RU" sz="1800" spc="-1" strike="noStrike">
              <a:latin typeface="Arial"/>
            </a:endParaRPr>
          </a:p>
          <a:p>
            <a:pPr>
              <a:lnSpc>
                <a:spcPct val="100000"/>
              </a:lnSpc>
            </a:pPr>
            <a:r>
              <a:rPr b="0" lang="ru-RU" sz="1800" spc="-1" strike="noStrike">
                <a:solidFill>
                  <a:srgbClr val="000000"/>
                </a:solidFill>
                <a:latin typeface="Franklin Gothic Book"/>
              </a:rPr>
              <a:t>  </a:t>
            </a:r>
            <a:r>
              <a:rPr b="0" lang="ru-RU" sz="1800" spc="-1" strike="noStrike">
                <a:solidFill>
                  <a:srgbClr val="000000"/>
                </a:solidFill>
                <a:latin typeface="Franklin Gothic Book"/>
              </a:rPr>
              <a:t>Большая часть отклонений в психоречевом развитии детей связана с нарушением онтогенеза психомоторного развития в возрасте от зачатия до 3 лет. Традиционные методы коррекции часто не приносят результатов, не позволяют воздействовать на дефект психической  деятельности ребёнка непосредственно, по типу «симптом – мишень».</a:t>
            </a:r>
            <a:endParaRPr b="0" lang="ru-RU" sz="1800" spc="-1" strike="noStrike">
              <a:latin typeface="Arial"/>
            </a:endParaRPr>
          </a:p>
          <a:p>
            <a:pPr>
              <a:lnSpc>
                <a:spcPct val="100000"/>
              </a:lnSpc>
            </a:pPr>
            <a:endParaRPr b="0" lang="ru-RU" sz="1800" spc="-1" strike="noStrike">
              <a:latin typeface="Arial"/>
            </a:endParaRPr>
          </a:p>
          <a:p>
            <a:pPr>
              <a:lnSpc>
                <a:spcPct val="100000"/>
              </a:lnSpc>
            </a:pPr>
            <a:r>
              <a:rPr b="1" lang="ru-RU" sz="1800" spc="-1" strike="noStrike">
                <a:solidFill>
                  <a:srgbClr val="000000"/>
                </a:solidFill>
                <a:latin typeface="Franklin Gothic Book"/>
              </a:rPr>
              <a:t>Кто автор методики «Психомоторная коррекция»?</a:t>
            </a:r>
            <a:endParaRPr b="0" lang="ru-RU" sz="1800" spc="-1" strike="noStrike">
              <a:latin typeface="Arial"/>
            </a:endParaRPr>
          </a:p>
          <a:p>
            <a:pPr>
              <a:lnSpc>
                <a:spcPct val="100000"/>
              </a:lnSpc>
            </a:pPr>
            <a:r>
              <a:rPr b="0" lang="ru-RU" sz="1800" spc="-1" strike="noStrike">
                <a:solidFill>
                  <a:srgbClr val="000000"/>
                </a:solidFill>
                <a:latin typeface="Franklin Gothic Book"/>
              </a:rPr>
              <a:t>Автор методики «Психомоторная коррекция» - К. П. Н.  Анна Владимировна Семенович. Методологически «Психомоторная коррекция» опирается на современные (по Александру Романовичу Лурия) представления о закономерностях развития и иерархическом строении мозговой организации ВПФ в онтогенезе, а методически – на адаптированный вариант базовых телесно-ориентированных, театральных и иных психотехник применительно к детскому возрасту. </a:t>
            </a:r>
            <a:endParaRPr b="0" lang="ru-RU" sz="1800" spc="-1" strike="noStrike">
              <a:latin typeface="Arial"/>
            </a:endParaRPr>
          </a:p>
          <a:p>
            <a:pPr>
              <a:lnSpc>
                <a:spcPct val="100000"/>
              </a:lnSpc>
            </a:pPr>
            <a:endParaRPr b="0" lang="ru-RU" sz="1800" spc="-1" strike="noStrike">
              <a:latin typeface="Arial"/>
            </a:endParaRPr>
          </a:p>
        </p:txBody>
      </p:sp>
    </p:spTree>
  </p:cSld>
  <p:transition>
    <p:pull dir="d"/>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142920" y="179640"/>
            <a:ext cx="6514920" cy="878472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Методика представляет собой </a:t>
            </a:r>
            <a:r>
              <a:rPr b="1" lang="ru-RU" sz="1800" spc="-1" strike="noStrike">
                <a:solidFill>
                  <a:srgbClr val="4e3b30"/>
                </a:solidFill>
                <a:latin typeface="Franklin Gothic Book"/>
              </a:rPr>
              <a:t>трёхуровневую систему</a:t>
            </a:r>
            <a:r>
              <a:rPr b="0" lang="ru-RU" sz="1800" spc="-1" strike="noStrike">
                <a:solidFill>
                  <a:srgbClr val="4e3b30"/>
                </a:solidFill>
                <a:latin typeface="Franklin Gothic Book"/>
              </a:rPr>
              <a:t>.</a:t>
            </a:r>
            <a:endParaRPr b="0" lang="ru-RU" sz="1800" spc="-1" strike="noStrike">
              <a:latin typeface="Arial"/>
            </a:endParaRPr>
          </a:p>
          <a:p>
            <a:pPr>
              <a:lnSpc>
                <a:spcPct val="100000"/>
              </a:lnSpc>
              <a:spcBef>
                <a:spcPts val="360"/>
              </a:spcBef>
            </a:pP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1" i="1" lang="ru-RU" sz="1800" spc="-1" strike="noStrike">
                <a:solidFill>
                  <a:srgbClr val="4e3b30"/>
                </a:solidFill>
                <a:latin typeface="Franklin Gothic Book"/>
              </a:rPr>
              <a:t>1. Уровень</a:t>
            </a:r>
            <a:r>
              <a:rPr b="0" lang="ru-RU" sz="1800" spc="-1" strike="noStrike">
                <a:solidFill>
                  <a:srgbClr val="4e3b30"/>
                </a:solidFill>
                <a:latin typeface="Franklin Gothic Book"/>
              </a:rPr>
              <a:t> </a:t>
            </a:r>
            <a:r>
              <a:rPr b="1" i="1" lang="ru-RU" sz="1800" spc="-1" strike="noStrike">
                <a:solidFill>
                  <a:srgbClr val="4e3b30"/>
                </a:solidFill>
                <a:latin typeface="Franklin Gothic Book"/>
              </a:rPr>
              <a:t>активизации, энергоснабжения и статокинетического баланса психических процессов</a:t>
            </a:r>
            <a:r>
              <a:rPr b="0" lang="ru-RU" sz="1800" spc="-1" strike="noStrike">
                <a:solidFill>
                  <a:srgbClr val="4e3b30"/>
                </a:solidFill>
                <a:latin typeface="Franklin Gothic Book"/>
              </a:rPr>
              <a:t> (уровень ощущений и управления собственным телом). </a:t>
            </a:r>
            <a:endParaRPr b="0" lang="ru-RU" sz="1800" spc="-1" strike="noStrike">
              <a:latin typeface="Arial"/>
            </a:endParaRPr>
          </a:p>
          <a:p>
            <a:pPr>
              <a:lnSpc>
                <a:spcPct val="100000"/>
              </a:lnSpc>
              <a:spcBef>
                <a:spcPts val="360"/>
              </a:spcBef>
            </a:pP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       </a:t>
            </a:r>
            <a:r>
              <a:rPr b="1" i="1" lang="ru-RU" sz="1800" spc="-1" strike="noStrike">
                <a:solidFill>
                  <a:srgbClr val="4e3b30"/>
                </a:solidFill>
                <a:latin typeface="Franklin Gothic Book"/>
              </a:rPr>
              <a:t>Дисфункции</a:t>
            </a:r>
            <a:r>
              <a:rPr b="0" lang="ru-RU" sz="1800" spc="-1" strike="noStrike">
                <a:solidFill>
                  <a:srgbClr val="4e3b30"/>
                </a:solidFill>
                <a:latin typeface="Franklin Gothic Book"/>
              </a:rPr>
              <a:t>, возникающие на этом уровне, проявляются в быстрой истощаемости, мышечных дистониях, треморе, общей неловкости.</a:t>
            </a:r>
            <a:endParaRPr b="0" lang="ru-RU" sz="1800" spc="-1" strike="noStrike">
              <a:latin typeface="Arial"/>
            </a:endParaRPr>
          </a:p>
          <a:p>
            <a:pPr>
              <a:lnSpc>
                <a:spcPct val="100000"/>
              </a:lnSpc>
              <a:spcBef>
                <a:spcPts val="360"/>
              </a:spcBef>
            </a:pP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      </a:t>
            </a:r>
            <a:r>
              <a:rPr b="1" lang="ru-RU" sz="1800" spc="-1" strike="noStrike" u="sng">
                <a:solidFill>
                  <a:srgbClr val="4e3b30"/>
                </a:solidFill>
                <a:uFillTx/>
                <a:latin typeface="Franklin Gothic Book"/>
              </a:rPr>
              <a:t>Базовыми упражнениями этого уровня являются: </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lang="ru-RU" sz="1800" spc="-1" strike="noStrike">
                <a:solidFill>
                  <a:srgbClr val="4e3b30"/>
                </a:solidFill>
                <a:latin typeface="Franklin Gothic Book"/>
              </a:rPr>
              <a:t>дыхательные упражнения.</a:t>
            </a:r>
            <a:r>
              <a:rPr b="0" lang="ru-RU" sz="1800" spc="-1" strike="noStrike">
                <a:solidFill>
                  <a:srgbClr val="4e3b30"/>
                </a:solidFill>
                <a:latin typeface="Franklin Gothic Book"/>
              </a:rPr>
              <a:t> Универсальным приёмом является обучение ребёнка четырёхфазному дыханию (вдох – задержка – выдох - задержка). Следующим этапом в освоении дыхательных упражнений является соединение дыхания и вокализаций, движения рук, ног, глаз.</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lang="ru-RU" sz="1800" spc="-1" strike="noStrike">
                <a:solidFill>
                  <a:srgbClr val="4e3b30"/>
                </a:solidFill>
                <a:latin typeface="Franklin Gothic Book"/>
              </a:rPr>
              <a:t>стимулирующие упражнения</a:t>
            </a:r>
            <a:r>
              <a:rPr b="0" lang="ru-RU" sz="1800" spc="-1" strike="noStrike">
                <a:solidFill>
                  <a:srgbClr val="4e3b30"/>
                </a:solidFill>
                <a:latin typeface="Franklin Gothic Book"/>
              </a:rPr>
              <a:t> (хлопки), самомассаж головы, пальцев рук, ушей.</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lang="ru-RU" sz="1800" spc="-1" strike="noStrike">
                <a:solidFill>
                  <a:srgbClr val="4e3b30"/>
                </a:solidFill>
                <a:latin typeface="Franklin Gothic Book"/>
              </a:rPr>
              <a:t>релаксационные упражнения</a:t>
            </a:r>
            <a:r>
              <a:rPr b="0" lang="ru-RU" sz="1800" spc="-1" strike="noStrike">
                <a:solidFill>
                  <a:srgbClr val="4e3b30"/>
                </a:solidFill>
                <a:latin typeface="Franklin Gothic Book"/>
              </a:rPr>
              <a:t> с подключением различных сенсорных каналов (музыка, сценарий для релаксации).</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lang="ru-RU" sz="1800" spc="-1" strike="noStrike">
                <a:solidFill>
                  <a:srgbClr val="4e3b30"/>
                </a:solidFill>
                <a:latin typeface="Franklin Gothic Book"/>
              </a:rPr>
              <a:t>упражнения, направленные на оптимизацию тонуса</a:t>
            </a:r>
            <a:r>
              <a:rPr b="0" lang="ru-RU" sz="1800" spc="-1" strike="noStrike">
                <a:solidFill>
                  <a:srgbClr val="4e3b30"/>
                </a:solidFill>
                <a:latin typeface="Franklin Gothic Book"/>
              </a:rPr>
              <a:t> (упражнения «огонь – лёд», «росток», «потянулись – сломались»). </a:t>
            </a:r>
            <a:endParaRPr b="0" lang="ru-RU" sz="1800" spc="-1" strike="noStrike">
              <a:latin typeface="Arial"/>
            </a:endParaRPr>
          </a:p>
          <a:p>
            <a:pPr>
              <a:lnSpc>
                <a:spcPct val="100000"/>
              </a:lnSpc>
              <a:spcBef>
                <a:spcPts val="360"/>
              </a:spcBef>
            </a:pPr>
            <a:endParaRPr b="0" lang="ru-RU" sz="1800" spc="-1" strike="noStrike">
              <a:latin typeface="Arial"/>
            </a:endParaRPr>
          </a:p>
        </p:txBody>
      </p:sp>
    </p:spTree>
  </p:cSld>
  <p:transition>
    <p:pull dir="d"/>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142920" y="251640"/>
            <a:ext cx="6514920" cy="8712720"/>
          </a:xfrm>
          <a:prstGeom prst="rect">
            <a:avLst/>
          </a:prstGeom>
          <a:noFill/>
          <a:ln>
            <a:noFill/>
          </a:ln>
        </p:spPr>
        <p:style>
          <a:lnRef idx="0"/>
          <a:fillRef idx="0"/>
          <a:effectRef idx="0"/>
          <a:fontRef idx="minor"/>
        </p:style>
        <p:txBody>
          <a:bodyPr lIns="90000" rIns="90000" tIns="45000" bIns="45000">
            <a:normAutofit/>
          </a:bodyPr>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lang="ru-RU" sz="1800" spc="-1" strike="noStrike">
                <a:solidFill>
                  <a:srgbClr val="4e3b30"/>
                </a:solidFill>
                <a:latin typeface="Franklin Gothic Book"/>
              </a:rPr>
              <a:t>работа с локальными мышечными зажимами:</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0" i="1" lang="ru-RU" sz="1800" spc="-1" strike="noStrike">
                <a:solidFill>
                  <a:srgbClr val="4e3b30"/>
                </a:solidFill>
                <a:latin typeface="Franklin Gothic Book"/>
              </a:rPr>
              <a:t>Лёжа на спине</a:t>
            </a:r>
            <a:r>
              <a:rPr b="0" lang="ru-RU" sz="1800" spc="-1" strike="noStrike">
                <a:solidFill>
                  <a:srgbClr val="4e3b30"/>
                </a:solidFill>
                <a:latin typeface="Franklin Gothic Book"/>
              </a:rPr>
              <a:t> («растяжки», «велосипед», «качалка», «брёвнышко», ползанье на спине). </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i="1" lang="ru-RU" sz="1800" spc="-1" strike="noStrike">
                <a:solidFill>
                  <a:srgbClr val="4e3b30"/>
                </a:solidFill>
                <a:latin typeface="Franklin Gothic Book"/>
              </a:rPr>
              <a:t>  </a:t>
            </a:r>
            <a:r>
              <a:rPr b="0" i="1" lang="ru-RU" sz="1800" spc="-1" strike="noStrike">
                <a:solidFill>
                  <a:srgbClr val="4e3b30"/>
                </a:solidFill>
                <a:latin typeface="Franklin Gothic Book"/>
              </a:rPr>
              <a:t>Лёжа на животе </a:t>
            </a:r>
            <a:r>
              <a:rPr b="0" lang="ru-RU" sz="1800" spc="-1" strike="noStrike">
                <a:solidFill>
                  <a:srgbClr val="4e3b30"/>
                </a:solidFill>
                <a:latin typeface="Franklin Gothic Book"/>
              </a:rPr>
              <a:t>(«лодочка», ползанье на животе, на четвереньках).</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i="1" lang="ru-RU" sz="1800" spc="-1" strike="noStrike">
                <a:solidFill>
                  <a:srgbClr val="4e3b30"/>
                </a:solidFill>
                <a:latin typeface="Franklin Gothic Book"/>
              </a:rPr>
              <a:t>  </a:t>
            </a:r>
            <a:r>
              <a:rPr b="0" i="1" lang="ru-RU" sz="1800" spc="-1" strike="noStrike">
                <a:solidFill>
                  <a:srgbClr val="4e3b30"/>
                </a:solidFill>
                <a:latin typeface="Franklin Gothic Book"/>
              </a:rPr>
              <a:t>Сидя </a:t>
            </a:r>
            <a:r>
              <a:rPr b="0" lang="ru-RU" sz="1800" spc="-1" strike="noStrike">
                <a:solidFill>
                  <a:srgbClr val="4e3b30"/>
                </a:solidFill>
                <a:latin typeface="Franklin Gothic Book"/>
              </a:rPr>
              <a:t>(«бабочка», «лягушка»).</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i="1" lang="ru-RU" sz="1800" spc="-1" strike="noStrike">
                <a:solidFill>
                  <a:srgbClr val="4e3b30"/>
                </a:solidFill>
                <a:latin typeface="Franklin Gothic Book"/>
              </a:rPr>
              <a:t>  </a:t>
            </a:r>
            <a:r>
              <a:rPr b="0" i="1" lang="ru-RU" sz="1800" spc="-1" strike="noStrike">
                <a:solidFill>
                  <a:srgbClr val="4e3b30"/>
                </a:solidFill>
                <a:latin typeface="Franklin Gothic Book"/>
              </a:rPr>
              <a:t>Стоя</a:t>
            </a:r>
            <a:r>
              <a:rPr b="0" lang="ru-RU" sz="1800" spc="-1" strike="noStrike">
                <a:solidFill>
                  <a:srgbClr val="4e3b30"/>
                </a:solidFill>
                <a:latin typeface="Franklin Gothic Book"/>
              </a:rPr>
              <a:t> (разминочные упражнения для шеи, плеч, рук, корпуса, ног). </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lang="ru-RU" sz="1800" spc="-1" strike="noStrike">
                <a:solidFill>
                  <a:srgbClr val="4e3b30"/>
                </a:solidFill>
                <a:latin typeface="Franklin Gothic Book"/>
              </a:rPr>
              <a:t>Упражнения, направленные на повышение устойчивости</a:t>
            </a:r>
            <a:r>
              <a:rPr b="0" lang="ru-RU" sz="1800" spc="-1" strike="noStrike">
                <a:solidFill>
                  <a:srgbClr val="4e3b30"/>
                </a:solidFill>
                <a:latin typeface="Franklin Gothic Book"/>
              </a:rPr>
              <a:t> (перенос веса тела с одной ноги на другую, приседания без отрыва пяток от пола, выпады на одну ногу).</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 Работа с патологическими ригидными установками </a:t>
            </a:r>
            <a:r>
              <a:rPr b="0" lang="ru-RU" sz="1800" spc="-1" strike="noStrike">
                <a:solidFill>
                  <a:srgbClr val="4e3b30"/>
                </a:solidFill>
                <a:latin typeface="Franklin Gothic Book"/>
              </a:rPr>
              <a:t>(«развязка» синкинезий). </a:t>
            </a:r>
            <a:r>
              <a:rPr b="0" i="1" lang="ru-RU" sz="1800" spc="-1" strike="noStrike">
                <a:solidFill>
                  <a:srgbClr val="4e3b30"/>
                </a:solidFill>
                <a:latin typeface="Franklin Gothic Book"/>
              </a:rPr>
              <a:t>Синкинезии</a:t>
            </a:r>
            <a:r>
              <a:rPr b="0" lang="ru-RU" sz="1800" spc="-1" strike="noStrike">
                <a:solidFill>
                  <a:srgbClr val="4e3b30"/>
                </a:solidFill>
                <a:latin typeface="Franklin Gothic Book"/>
              </a:rPr>
              <a:t> - непроизвольные сопутствующие движения при выполнении произвольных движений. </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Достигается путём первоначальной фиксации одних органов (рук, языка) и движения других (глаз), затем осуществляются однонаправленные и разнонаправленные движения.</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Сначала отрабатываются глазодвигательные упражнения (лёжа, сидя, стоя) вверх, вниз, в стороны, далеко, близко; опознавание нарисованных в воздухе фигур, букв, цифр.</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lang="ru-RU" sz="1800" spc="-1" strike="noStrike">
                <a:solidFill>
                  <a:srgbClr val="4e3b30"/>
                </a:solidFill>
                <a:latin typeface="Franklin Gothic Book"/>
              </a:rPr>
              <a:t>Развитие целостного образа тела:</a:t>
            </a:r>
            <a:r>
              <a:rPr b="0" lang="ru-RU" sz="1800" spc="-1" strike="noStrike">
                <a:solidFill>
                  <a:srgbClr val="4e3b30"/>
                </a:solidFill>
                <a:latin typeface="Franklin Gothic Book"/>
              </a:rPr>
              <a:t> индивидуальные, парные и групповые упражнения и игры («насос и колесо», «рыбки и водоросли», «броуновское движение»).  </a:t>
            </a:r>
            <a:endParaRPr b="0" lang="ru-RU" sz="1800" spc="-1" strike="noStrike">
              <a:latin typeface="Arial"/>
            </a:endParaRPr>
          </a:p>
          <a:p>
            <a:pPr algn="just">
              <a:lnSpc>
                <a:spcPct val="100000"/>
              </a:lnSpc>
              <a:spcBef>
                <a:spcPts val="360"/>
              </a:spcBef>
            </a:pPr>
            <a:endParaRPr b="0" lang="ru-RU" sz="1800" spc="-1" strike="noStrike">
              <a:latin typeface="Arial"/>
            </a:endParaRPr>
          </a:p>
        </p:txBody>
      </p:sp>
    </p:spTree>
  </p:cSld>
  <p:transition>
    <p:pull dir="d"/>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214200" y="0"/>
            <a:ext cx="6514920" cy="896400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2. </a:t>
            </a:r>
            <a:r>
              <a:rPr b="1" i="1" lang="ru-RU" sz="1800" spc="-1" strike="noStrike">
                <a:solidFill>
                  <a:srgbClr val="4e3b30"/>
                </a:solidFill>
                <a:latin typeface="Franklin Gothic Book"/>
              </a:rPr>
              <a:t>Уровень</a:t>
            </a:r>
            <a:r>
              <a:rPr b="0" lang="ru-RU" sz="1800" spc="-1" strike="noStrike">
                <a:solidFill>
                  <a:srgbClr val="4e3b30"/>
                </a:solidFill>
                <a:latin typeface="Franklin Gothic Book"/>
              </a:rPr>
              <a:t> </a:t>
            </a:r>
            <a:r>
              <a:rPr b="1" i="1" lang="ru-RU" sz="1800" spc="-1" strike="noStrike">
                <a:solidFill>
                  <a:srgbClr val="4e3b30"/>
                </a:solidFill>
                <a:latin typeface="Franklin Gothic Book"/>
              </a:rPr>
              <a:t>операционального обеспечения сенсомоторного взаимодействия с внешним миром</a:t>
            </a:r>
            <a:r>
              <a:rPr b="1" lang="ru-RU" sz="1800" spc="-1" strike="noStrike">
                <a:solidFill>
                  <a:srgbClr val="4e3b30"/>
                </a:solidFill>
                <a:latin typeface="Franklin Gothic Book"/>
              </a:rPr>
              <a:t> </a:t>
            </a:r>
            <a:r>
              <a:rPr b="0" lang="ru-RU" sz="1800" spc="-1" strike="noStrike">
                <a:solidFill>
                  <a:srgbClr val="4e3b30"/>
                </a:solidFill>
                <a:latin typeface="Franklin Gothic Book"/>
              </a:rPr>
              <a:t>(уровень владения телом и пространством). </a:t>
            </a:r>
            <a:endParaRPr b="0" lang="ru-RU" sz="1800" spc="-1" strike="noStrike">
              <a:latin typeface="Arial"/>
            </a:endParaRPr>
          </a:p>
          <a:p>
            <a:pPr>
              <a:lnSpc>
                <a:spcPct val="100000"/>
              </a:lnSpc>
              <a:spcBef>
                <a:spcPts val="360"/>
              </a:spcBef>
            </a:pP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      </a:t>
            </a:r>
            <a:r>
              <a:rPr b="1" i="1" lang="ru-RU" sz="1800" spc="-1" strike="noStrike">
                <a:solidFill>
                  <a:srgbClr val="4e3b30"/>
                </a:solidFill>
                <a:latin typeface="Franklin Gothic Book"/>
              </a:rPr>
              <a:t>Дисфункции</a:t>
            </a:r>
            <a:r>
              <a:rPr b="1" lang="ru-RU" sz="1800" spc="-1" strike="noStrike">
                <a:solidFill>
                  <a:srgbClr val="4e3b30"/>
                </a:solidFill>
                <a:latin typeface="Franklin Gothic Book"/>
              </a:rPr>
              <a:t>,</a:t>
            </a:r>
            <a:r>
              <a:rPr b="0" lang="ru-RU" sz="1800" spc="-1" strike="noStrike">
                <a:solidFill>
                  <a:srgbClr val="4e3b30"/>
                </a:solidFill>
                <a:latin typeface="Franklin Gothic Book"/>
              </a:rPr>
              <a:t> возникающие на этом уровне, проявляются в недостаточно точных движениях, несформированности пространственных представлений.</a:t>
            </a:r>
            <a:endParaRPr b="0" lang="ru-RU" sz="1800" spc="-1" strike="noStrike">
              <a:latin typeface="Arial"/>
            </a:endParaRPr>
          </a:p>
          <a:p>
            <a:pPr>
              <a:lnSpc>
                <a:spcPct val="100000"/>
              </a:lnSpc>
              <a:spcBef>
                <a:spcPts val="360"/>
              </a:spcBef>
            </a:pP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1" lang="ru-RU" sz="1800" spc="-1" strike="noStrike" u="sng">
                <a:solidFill>
                  <a:srgbClr val="4e3b30"/>
                </a:solidFill>
                <a:uFillTx/>
                <a:latin typeface="Franklin Gothic Book"/>
              </a:rPr>
              <a:t>Базовыми упражнениями этого уровня являются: </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Упражнения, направленные на </a:t>
            </a:r>
            <a:r>
              <a:rPr b="1" lang="ru-RU" sz="1800" spc="-1" strike="noStrike">
                <a:solidFill>
                  <a:srgbClr val="4e3b30"/>
                </a:solidFill>
                <a:latin typeface="Franklin Gothic Book"/>
              </a:rPr>
              <a:t>развитие чувства ритма</a:t>
            </a:r>
            <a:r>
              <a:rPr b="0" lang="ru-RU" sz="1800" spc="-1" strike="noStrike">
                <a:solidFill>
                  <a:srgbClr val="4e3b30"/>
                </a:solidFill>
                <a:latin typeface="Franklin Gothic Book"/>
              </a:rPr>
              <a:t> (повтор ритмического рисунка руками, ногами, голосом, музыкальными инструментами)</a:t>
            </a:r>
            <a:r>
              <a:rPr b="0" i="1" lang="ru-RU" sz="1800" spc="-1" strike="noStrike">
                <a:solidFill>
                  <a:srgbClr val="4e3b30"/>
                </a:solidFill>
                <a:latin typeface="Franklin Gothic Book"/>
              </a:rPr>
              <a:t>. </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Развитие перцептивных и мнестических возможностей. Это задания с переводом из одной модальности в другую (тактильная, зрительная, слухоречевая), например: «волшебный мешочек» и задания на запоминание предметов, одежды на детях, места, занимаемого ребёнком в игре.</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lang="ru-RU" sz="1800" spc="-1" strike="noStrike">
                <a:solidFill>
                  <a:srgbClr val="4e3b30"/>
                </a:solidFill>
                <a:latin typeface="Franklin Gothic Book"/>
              </a:rPr>
              <a:t>Формирование пространственных представлений: </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работа над схемой лица;</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работа над схемой тела;</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игры на знакомство со схемой тела человека, стоящего напротив;</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игры на определение направлений в пространстве относительно своего тела;</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игры на определение собственного положения относительно других объектов;</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игры на определение положения предметов относительно друг друга;</a:t>
            </a:r>
            <a:endParaRPr b="0" lang="ru-RU" sz="1800" spc="-1" strike="noStrike">
              <a:latin typeface="Arial"/>
            </a:endParaRPr>
          </a:p>
          <a:p>
            <a:pPr>
              <a:lnSpc>
                <a:spcPct val="100000"/>
              </a:lnSpc>
              <a:spcBef>
                <a:spcPts val="360"/>
              </a:spcBef>
            </a:pPr>
            <a:endParaRPr b="0" lang="ru-RU" sz="1800" spc="-1" strike="noStrike">
              <a:latin typeface="Arial"/>
            </a:endParaRPr>
          </a:p>
        </p:txBody>
      </p:sp>
    </p:spTree>
  </p:cSld>
  <p:transition>
    <p:pull dir="d"/>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214200" y="179640"/>
            <a:ext cx="6514920" cy="878472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игры на понимание и употребление предлогов, выражающих пространственные отношения;</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Расширение диапазона движений:</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Нижняя зона «пустыня»: «перекати-поле», «змея», «скорпион».</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Средняя зона «животные»: «заяц», «лиса», «медведь», «лошадь».</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Верхняя зона «птицы»: «синица», «орёл».</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 Динамическая организация двигательного акта</a:t>
            </a:r>
            <a:r>
              <a:rPr b="0" lang="ru-RU" sz="1800" spc="-1" strike="noStrike">
                <a:solidFill>
                  <a:srgbClr val="4e3b30"/>
                </a:solidFill>
                <a:latin typeface="Franklin Gothic Book"/>
              </a:rPr>
              <a:t> (серии движений), например: «цыганочка», «ладушки», «снежный ком».</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i="1" lang="ru-RU" sz="1800" spc="-1" strike="noStrike">
                <a:solidFill>
                  <a:srgbClr val="4e3b30"/>
                </a:solidFill>
                <a:latin typeface="Franklin Gothic Book"/>
              </a:rPr>
              <a:t>- </a:t>
            </a:r>
            <a:r>
              <a:rPr b="1" lang="ru-RU" sz="1800" spc="-1" strike="noStrike">
                <a:solidFill>
                  <a:srgbClr val="4e3b30"/>
                </a:solidFill>
                <a:latin typeface="Franklin Gothic Book"/>
              </a:rPr>
              <a:t>Формирование реципрокных сенсомоторных взаимодействий </a:t>
            </a:r>
            <a:r>
              <a:rPr b="0" lang="ru-RU" sz="1800" spc="-1" strike="noStrike">
                <a:solidFill>
                  <a:srgbClr val="4e3b30"/>
                </a:solidFill>
                <a:latin typeface="Franklin Gothic Book"/>
              </a:rPr>
              <a:t>(сочетанные движения рук, ног, глаз и языка при фиксированной позиции головы и туловища), при этом упражнения проводятся лёжа, сидя, на четвереньках, стоя.</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i="1" lang="ru-RU" sz="1800" spc="-1" strike="noStrike">
                <a:solidFill>
                  <a:srgbClr val="4e3b30"/>
                </a:solidFill>
                <a:latin typeface="Franklin Gothic Book"/>
              </a:rPr>
              <a:t> </a:t>
            </a:r>
            <a:r>
              <a:rPr b="0" lang="ru-RU" sz="1800" spc="-1" strike="noStrike">
                <a:solidFill>
                  <a:srgbClr val="4e3b30"/>
                </a:solidFill>
                <a:latin typeface="Franklin Gothic Book"/>
              </a:rPr>
              <a:t>Рисование в воздухе, на доске двумя руками в одну сторону и зеркально (вертикальные, горизонтальные, наклонные, круги, овалы, знак бесконечности.</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Игры «зеркало», «тень», этюды по согласованным движениям «пилка дров», перемотка ниток», перетягивание каната».</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  Развитие общей (телесной) и ручной ловкости</a:t>
            </a:r>
            <a:r>
              <a:rPr b="0" lang="ru-RU" sz="1800" spc="-1" strike="noStrike">
                <a:solidFill>
                  <a:srgbClr val="4e3b30"/>
                </a:solidFill>
                <a:latin typeface="Franklin Gothic Book"/>
              </a:rPr>
              <a:t> (броски мяча в цель, целевые прыжки, бег с изменением направления, упражнения с гимнастической палкой)</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i="1" lang="ru-RU" sz="1800" spc="-1" strike="noStrike">
                <a:solidFill>
                  <a:srgbClr val="4e3b30"/>
                </a:solidFill>
                <a:latin typeface="Franklin Gothic Book"/>
              </a:rPr>
              <a:t> </a:t>
            </a:r>
            <a:r>
              <a:rPr b="1" lang="ru-RU" sz="1800" spc="-1" strike="noStrike">
                <a:solidFill>
                  <a:srgbClr val="4e3b30"/>
                </a:solidFill>
                <a:latin typeface="Franklin Gothic Book"/>
              </a:rPr>
              <a:t>- Развитие внимания, памяти</a:t>
            </a:r>
            <a:r>
              <a:rPr b="0" lang="ru-RU" sz="1800" spc="-1" strike="noStrike">
                <a:solidFill>
                  <a:srgbClr val="4e3b30"/>
                </a:solidFill>
                <a:latin typeface="Franklin Gothic Book"/>
              </a:rPr>
              <a:t> (игры с условным сигналом, игры на преодоление двигательного стереотипа с несколькими условными сигналами, например «4 стихии»). </a:t>
            </a:r>
            <a:endParaRPr b="0" lang="ru-RU" sz="1800" spc="-1" strike="noStrike">
              <a:latin typeface="Arial"/>
            </a:endParaRPr>
          </a:p>
        </p:txBody>
      </p:sp>
    </p:spTree>
  </p:cSld>
  <p:transition>
    <p:pull dir="d"/>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214200" y="428760"/>
            <a:ext cx="6514920" cy="853560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360"/>
              </a:spcBef>
              <a:buClr>
                <a:srgbClr val="f0a22e"/>
              </a:buClr>
              <a:buSzPct val="70000"/>
              <a:buFont typeface="Wingdings 2" charset="2"/>
              <a:buChar char=""/>
            </a:pPr>
            <a:r>
              <a:rPr b="1" lang="ru-RU" sz="1800" spc="-1" strike="noStrike">
                <a:solidFill>
                  <a:srgbClr val="4e3b30"/>
                </a:solidFill>
                <a:latin typeface="Franklin Gothic Book"/>
              </a:rPr>
              <a:t>3. </a:t>
            </a:r>
            <a:r>
              <a:rPr b="1" i="1" lang="ru-RU" sz="1800" spc="-1" strike="noStrike">
                <a:solidFill>
                  <a:srgbClr val="4e3b30"/>
                </a:solidFill>
                <a:latin typeface="Franklin Gothic Book"/>
              </a:rPr>
              <a:t>Уровень</a:t>
            </a:r>
            <a:r>
              <a:rPr b="0" lang="ru-RU" sz="1800" spc="-1" strike="noStrike">
                <a:solidFill>
                  <a:srgbClr val="4e3b30"/>
                </a:solidFill>
                <a:latin typeface="Franklin Gothic Book"/>
              </a:rPr>
              <a:t> </a:t>
            </a:r>
            <a:r>
              <a:rPr b="1" i="1" lang="ru-RU" sz="1800" spc="-1" strike="noStrike">
                <a:solidFill>
                  <a:srgbClr val="4e3b30"/>
                </a:solidFill>
                <a:latin typeface="Franklin Gothic Book"/>
              </a:rPr>
              <a:t>произвольной регуляции и смыслообразующей функции психомоторных процессов</a:t>
            </a:r>
            <a:r>
              <a:rPr b="1" lang="ru-RU" sz="1800" spc="-1" strike="noStrike">
                <a:solidFill>
                  <a:srgbClr val="4e3b30"/>
                </a:solidFill>
                <a:latin typeface="Franklin Gothic Book"/>
              </a:rPr>
              <a:t> </a:t>
            </a:r>
            <a:r>
              <a:rPr b="0" lang="ru-RU" sz="1800" spc="-1" strike="noStrike">
                <a:solidFill>
                  <a:srgbClr val="4e3b30"/>
                </a:solidFill>
                <a:latin typeface="Franklin Gothic Book"/>
              </a:rPr>
              <a:t>(уровень программирования, регуляции и контроля собственной деятельности). </a:t>
            </a:r>
            <a:endParaRPr b="0" lang="ru-RU" sz="1800" spc="-1" strike="noStrike">
              <a:latin typeface="Arial"/>
            </a:endParaRPr>
          </a:p>
          <a:p>
            <a:pPr>
              <a:lnSpc>
                <a:spcPct val="100000"/>
              </a:lnSpc>
              <a:spcBef>
                <a:spcPts val="360"/>
              </a:spcBef>
            </a:pP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1" i="1" lang="ru-RU" sz="1800" spc="-1" strike="noStrike">
                <a:solidFill>
                  <a:srgbClr val="4e3b30"/>
                </a:solidFill>
                <a:latin typeface="Franklin Gothic Book"/>
              </a:rPr>
              <a:t>Дисфункции</a:t>
            </a:r>
            <a:r>
              <a:rPr b="1" lang="ru-RU" sz="1800" spc="-1" strike="noStrike">
                <a:solidFill>
                  <a:srgbClr val="4e3b30"/>
                </a:solidFill>
                <a:latin typeface="Franklin Gothic Book"/>
              </a:rPr>
              <a:t>,</a:t>
            </a:r>
            <a:r>
              <a:rPr b="0" lang="ru-RU" sz="1800" spc="-1" strike="noStrike">
                <a:solidFill>
                  <a:srgbClr val="4e3b30"/>
                </a:solidFill>
                <a:latin typeface="Franklin Gothic Book"/>
              </a:rPr>
              <a:t> возникающие на этом уровне, проявляются в несформированности произвольной саморегуляции, трудностях самоконтроля, отсутствии навыков совместных действий, эмоционально-личностной неадекватности.</a:t>
            </a:r>
            <a:endParaRPr b="0" lang="ru-RU" sz="1800" spc="-1" strike="noStrike">
              <a:latin typeface="Arial"/>
            </a:endParaRPr>
          </a:p>
          <a:p>
            <a:pPr>
              <a:lnSpc>
                <a:spcPct val="100000"/>
              </a:lnSpc>
              <a:spcBef>
                <a:spcPts val="360"/>
              </a:spcBef>
            </a:pP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Решение задач 3 уровня не является отдельной проблемой в психомоторной коррекции. В большей или меньшей степени необходимость произвольной регуляции есть при выполнении любой деятельности, любых произвольных движениях. Напомним, что у детей к произвольным относят движения, осуществляемые по устной команде.</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0" lang="ru-RU" sz="1800" spc="-1" strike="noStrike">
                <a:solidFill>
                  <a:srgbClr val="4e3b30"/>
                </a:solidFill>
                <a:latin typeface="Franklin Gothic Book"/>
              </a:rPr>
              <a:t>На этом уровне через различные упражнения и игры отрабатываются правила игры, принятие ребёнком роли, формируются коммуникативные навыки (игры «тоннель», «сиамские близнецы», «слепой и поводырь», «тачка», «паровоз», «липучка» и др.).</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0" lang="ru-RU" sz="1800" spc="-1" strike="noStrike">
                <a:solidFill>
                  <a:srgbClr val="4e3b30"/>
                </a:solidFill>
                <a:latin typeface="Franklin Gothic Book"/>
              </a:rPr>
              <a:t>Развитие произвольного внимания и памяти осуществляется через упражнения и игры, направленные на переключение, преодоление стереотипа, например: «запретная цифра», «запретное движение».</a:t>
            </a:r>
            <a:endParaRPr b="0" lang="ru-RU" sz="1800" spc="-1" strike="noStrike">
              <a:latin typeface="Arial"/>
            </a:endParaRPr>
          </a:p>
          <a:p>
            <a:pPr>
              <a:lnSpc>
                <a:spcPct val="100000"/>
              </a:lnSpc>
              <a:spcBef>
                <a:spcPts val="320"/>
              </a:spcBef>
            </a:pPr>
            <a:endParaRPr b="0" lang="ru-RU" sz="1800" spc="-1" strike="noStrike">
              <a:latin typeface="Arial"/>
            </a:endParaRPr>
          </a:p>
          <a:p>
            <a:pPr>
              <a:lnSpc>
                <a:spcPct val="100000"/>
              </a:lnSpc>
              <a:spcBef>
                <a:spcPts val="320"/>
              </a:spcBef>
            </a:pPr>
            <a:endParaRPr b="0" lang="ru-RU" sz="1800" spc="-1" strike="noStrike">
              <a:latin typeface="Arial"/>
            </a:endParaRPr>
          </a:p>
        </p:txBody>
      </p:sp>
    </p:spTree>
  </p:cSld>
  <p:transition>
    <p:pull dir="d"/>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214200" y="467640"/>
            <a:ext cx="6514920" cy="8136720"/>
          </a:xfrm>
          <a:prstGeom prst="rect">
            <a:avLst/>
          </a:prstGeom>
          <a:noFill/>
          <a:ln>
            <a:noFill/>
          </a:ln>
        </p:spPr>
        <p:style>
          <a:lnRef idx="0"/>
          <a:fillRef idx="0"/>
          <a:effectRef idx="0"/>
          <a:fontRef idx="minor"/>
        </p:style>
        <p:txBody>
          <a:bodyPr lIns="90000" rIns="90000" tIns="45000" bIns="45000"/>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 </a:t>
            </a:r>
            <a:r>
              <a:rPr b="0" lang="ru-RU" sz="1800" spc="-1" strike="noStrike">
                <a:solidFill>
                  <a:srgbClr val="4e3b30"/>
                </a:solidFill>
                <a:latin typeface="Franklin Gothic Book"/>
              </a:rPr>
              <a:t>Формирование синестезий и произвольная саморегуляция зрительных, слуховых, тактильных, обонятельных, вкусовых, кинестетических представлений и синестетических образов (пейзаж, сценка, образ, изменяющийся во времени). Задание должно формулироваться так: «Представьте себе…», и может выполняться с закрытыми глазами.</a:t>
            </a:r>
            <a:endParaRPr b="0" lang="ru-RU" sz="1800" spc="-1" strike="noStrike">
              <a:latin typeface="Arial"/>
            </a:endParaRPr>
          </a:p>
          <a:p>
            <a:pPr marL="343080" indent="-342720">
              <a:lnSpc>
                <a:spcPct val="100000"/>
              </a:lnSpc>
              <a:spcBef>
                <a:spcPts val="360"/>
              </a:spcBef>
              <a:buClr>
                <a:srgbClr val="f0a22e"/>
              </a:buClr>
              <a:buSzPct val="70000"/>
              <a:buFont typeface="Wingdings 2" charset="2"/>
              <a:buChar char=""/>
            </a:pPr>
            <a:r>
              <a:rPr b="0" lang="ru-RU" sz="1800" spc="-1" strike="noStrike">
                <a:solidFill>
                  <a:srgbClr val="4e3b30"/>
                </a:solidFill>
                <a:latin typeface="Franklin Gothic Book"/>
              </a:rPr>
              <a:t>Система наказаний и поощрений – это необходимое условие закрепления данного уровня. Наказание: выбывание из игры, «скамья запасных», лишение поощрения. Поощрение: призы, похвала, привилегии в игре, роль ведущего. </a:t>
            </a:r>
            <a:endParaRPr b="0" lang="ru-RU" sz="1800" spc="-1" strike="noStrike">
              <a:latin typeface="Arial"/>
            </a:endParaRPr>
          </a:p>
        </p:txBody>
      </p:sp>
    </p:spTree>
  </p:cSld>
  <p:transition>
    <p:pull dir="d"/>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260640" y="251640"/>
            <a:ext cx="6408360" cy="859428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000000"/>
                </a:solidFill>
                <a:latin typeface="Franklin Gothic Book"/>
              </a:rPr>
              <a:t>Особенности проведения занятий в условиях дневного стационара.</a:t>
            </a:r>
            <a:endParaRPr b="0" lang="ru-RU" sz="1800" spc="-1" strike="noStrike">
              <a:latin typeface="Arial"/>
            </a:endParaRPr>
          </a:p>
          <a:p>
            <a:pPr>
              <a:lnSpc>
                <a:spcPct val="100000"/>
              </a:lnSpc>
            </a:pPr>
            <a:r>
              <a:rPr b="0" lang="ru-RU" sz="1800" spc="-1" strike="noStrike">
                <a:solidFill>
                  <a:srgbClr val="000000"/>
                </a:solidFill>
                <a:latin typeface="Franklin Gothic Book"/>
              </a:rPr>
              <a:t>  </a:t>
            </a:r>
            <a:r>
              <a:rPr b="0" lang="ru-RU" sz="1800" spc="-1" strike="noStrike">
                <a:solidFill>
                  <a:srgbClr val="000000"/>
                </a:solidFill>
                <a:latin typeface="Franklin Gothic Book"/>
              </a:rPr>
              <a:t>Курс занятий по методике «психомоторная коррекция» в условиях дневного стационара </a:t>
            </a:r>
            <a:r>
              <a:rPr b="0" i="1" lang="ru-RU" sz="1800" spc="-1" strike="noStrike">
                <a:solidFill>
                  <a:srgbClr val="000000"/>
                </a:solidFill>
                <a:latin typeface="Franklin Gothic Book"/>
              </a:rPr>
              <a:t>адаптируется</a:t>
            </a:r>
            <a:r>
              <a:rPr b="0" lang="ru-RU" sz="1800" spc="-1" strike="noStrike">
                <a:solidFill>
                  <a:srgbClr val="000000"/>
                </a:solidFill>
                <a:latin typeface="Franklin Gothic Book"/>
              </a:rPr>
              <a:t>, т.к. время пребывания детей в стационаре всего 3 недели. Поэтому мы постарались сделать его интенсивным и вариативным.</a:t>
            </a:r>
            <a:endParaRPr b="0" lang="ru-RU" sz="1800" spc="-1" strike="noStrike">
              <a:latin typeface="Arial"/>
            </a:endParaRPr>
          </a:p>
          <a:p>
            <a:pPr>
              <a:lnSpc>
                <a:spcPct val="100000"/>
              </a:lnSpc>
            </a:pPr>
            <a:r>
              <a:rPr b="0" lang="ru-RU" sz="1800" spc="-1" strike="noStrike">
                <a:solidFill>
                  <a:srgbClr val="000000"/>
                </a:solidFill>
                <a:latin typeface="Franklin Gothic Book"/>
              </a:rPr>
              <a:t>  </a:t>
            </a:r>
            <a:r>
              <a:rPr b="0" lang="ru-RU" sz="1800" spc="-1" strike="noStrike">
                <a:solidFill>
                  <a:srgbClr val="000000"/>
                </a:solidFill>
                <a:latin typeface="Franklin Gothic Book"/>
              </a:rPr>
              <a:t>В связи с этим в коррекционный процесс единовременно включаются упражнения 1,2 и 3 уровней. Количество и длительность использования тех или иных упражнений меняется в разных группах в зависимости от </a:t>
            </a:r>
            <a:r>
              <a:rPr b="1" lang="ru-RU" sz="1800" spc="-1" strike="noStrike">
                <a:solidFill>
                  <a:srgbClr val="000000"/>
                </a:solidFill>
                <a:latin typeface="Franklin Gothic Book"/>
              </a:rPr>
              <a:t>возраста, психоречевых особенностей и уровня сформированности моторных функций </a:t>
            </a:r>
            <a:r>
              <a:rPr b="0" lang="ru-RU" sz="1800" spc="-1" strike="noStrike">
                <a:solidFill>
                  <a:srgbClr val="000000"/>
                </a:solidFill>
                <a:latin typeface="Franklin Gothic Book"/>
              </a:rPr>
              <a:t>детей, посещающих стационар в данное время.</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Franklin Gothic Book"/>
              </a:rPr>
              <a:t>- В начале курса занятий родителям выдаётся памятка о методике «Психомоторная коррекция». Родители присутствуют на занятиях (на всех или на последнем занятии). Т.о. идёт обучение родителей коррекционным приёмам.</a:t>
            </a:r>
            <a:endParaRPr b="0" lang="ru-RU" sz="1800" spc="-1" strike="noStrike">
              <a:latin typeface="Arial"/>
            </a:endParaRPr>
          </a:p>
          <a:p>
            <a:pPr>
              <a:lnSpc>
                <a:spcPct val="100000"/>
              </a:lnSpc>
            </a:pPr>
            <a:endParaRPr b="0" lang="ru-RU" sz="1800" spc="-1" strike="noStrike">
              <a:latin typeface="Arial"/>
            </a:endParaRPr>
          </a:p>
          <a:p>
            <a:pPr>
              <a:lnSpc>
                <a:spcPct val="100000"/>
              </a:lnSpc>
            </a:pPr>
            <a:r>
              <a:rPr b="1" lang="ru-RU" sz="1800" spc="-1" strike="noStrike">
                <a:solidFill>
                  <a:srgbClr val="000000"/>
                </a:solidFill>
                <a:latin typeface="Franklin Gothic Book"/>
              </a:rPr>
              <a:t>     </a:t>
            </a:r>
            <a:r>
              <a:rPr b="1" i="1" lang="ru-RU" sz="1800" spc="-1" strike="noStrike">
                <a:solidFill>
                  <a:srgbClr val="000000"/>
                </a:solidFill>
                <a:latin typeface="Franklin Gothic Book"/>
              </a:rPr>
              <a:t>Структура занятия:</a:t>
            </a:r>
            <a:endParaRPr b="0" lang="ru-RU" sz="1800" spc="-1" strike="noStrike">
              <a:latin typeface="Arial"/>
            </a:endParaRPr>
          </a:p>
          <a:p>
            <a:pPr>
              <a:lnSpc>
                <a:spcPct val="100000"/>
              </a:lnSpc>
            </a:pPr>
            <a:r>
              <a:rPr b="0" lang="ru-RU" sz="1800" spc="-1" strike="noStrike">
                <a:solidFill>
                  <a:srgbClr val="000000"/>
                </a:solidFill>
                <a:latin typeface="Franklin Gothic Book"/>
              </a:rPr>
              <a:t>1</a:t>
            </a:r>
            <a:r>
              <a:rPr b="0" i="1" lang="ru-RU" sz="1800" spc="-1" strike="noStrike">
                <a:solidFill>
                  <a:srgbClr val="000000"/>
                </a:solidFill>
                <a:latin typeface="Franklin Gothic Book"/>
              </a:rPr>
              <a:t>. </a:t>
            </a:r>
            <a:r>
              <a:rPr b="0" lang="ru-RU" sz="1800" spc="-1" strike="noStrike">
                <a:solidFill>
                  <a:srgbClr val="000000"/>
                </a:solidFill>
                <a:latin typeface="Franklin Gothic Book"/>
              </a:rPr>
              <a:t>Орг. Момент. Ритуал начала занятия. </a:t>
            </a:r>
            <a:endParaRPr b="0" lang="ru-RU" sz="1800" spc="-1" strike="noStrike">
              <a:latin typeface="Arial"/>
            </a:endParaRPr>
          </a:p>
          <a:p>
            <a:pPr>
              <a:lnSpc>
                <a:spcPct val="100000"/>
              </a:lnSpc>
            </a:pPr>
            <a:r>
              <a:rPr b="0" lang="ru-RU" sz="1800" spc="-1" strike="noStrike">
                <a:solidFill>
                  <a:srgbClr val="000000"/>
                </a:solidFill>
                <a:latin typeface="Franklin Gothic Book"/>
              </a:rPr>
              <a:t>2. Стимулирующие упражнения. </a:t>
            </a:r>
            <a:endParaRPr b="0" lang="ru-RU" sz="1800" spc="-1" strike="noStrike">
              <a:latin typeface="Arial"/>
            </a:endParaRPr>
          </a:p>
          <a:p>
            <a:pPr>
              <a:lnSpc>
                <a:spcPct val="100000"/>
              </a:lnSpc>
            </a:pPr>
            <a:r>
              <a:rPr b="0" lang="ru-RU" sz="1800" spc="-1" strike="noStrike">
                <a:solidFill>
                  <a:srgbClr val="000000"/>
                </a:solidFill>
                <a:latin typeface="Franklin Gothic Book"/>
              </a:rPr>
              <a:t>3. Блок дыхательных упражнений. Блок упражнений-растяжек. Различные виды ползаний, ходьбы.</a:t>
            </a:r>
            <a:endParaRPr b="0" lang="ru-RU" sz="1800" spc="-1" strike="noStrike">
              <a:latin typeface="Arial"/>
            </a:endParaRPr>
          </a:p>
          <a:p>
            <a:pPr>
              <a:lnSpc>
                <a:spcPct val="100000"/>
              </a:lnSpc>
            </a:pPr>
            <a:r>
              <a:rPr b="0" lang="ru-RU" sz="1800" spc="-1" strike="noStrike">
                <a:solidFill>
                  <a:srgbClr val="000000"/>
                </a:solidFill>
                <a:latin typeface="Franklin Gothic Book"/>
              </a:rPr>
              <a:t>4. Основная часть (телесные упражнения).</a:t>
            </a:r>
            <a:endParaRPr b="0" lang="ru-RU" sz="1800" spc="-1" strike="noStrike">
              <a:latin typeface="Arial"/>
            </a:endParaRPr>
          </a:p>
          <a:p>
            <a:pPr>
              <a:lnSpc>
                <a:spcPct val="100000"/>
              </a:lnSpc>
            </a:pPr>
            <a:r>
              <a:rPr b="0" lang="ru-RU" sz="1800" spc="-1" strike="noStrike">
                <a:solidFill>
                  <a:srgbClr val="000000"/>
                </a:solidFill>
                <a:latin typeface="Franklin Gothic Book"/>
              </a:rPr>
              <a:t>5. Игра. </a:t>
            </a:r>
            <a:endParaRPr b="0" lang="ru-RU" sz="1800" spc="-1" strike="noStrike">
              <a:latin typeface="Arial"/>
            </a:endParaRPr>
          </a:p>
          <a:p>
            <a:pPr>
              <a:lnSpc>
                <a:spcPct val="100000"/>
              </a:lnSpc>
            </a:pPr>
            <a:r>
              <a:rPr b="0" lang="ru-RU" sz="1800" spc="-1" strike="noStrike">
                <a:solidFill>
                  <a:srgbClr val="000000"/>
                </a:solidFill>
                <a:latin typeface="Franklin Gothic Book"/>
              </a:rPr>
              <a:t>6. Релаксационные упражнения.</a:t>
            </a:r>
            <a:endParaRPr b="0" lang="ru-RU" sz="1800" spc="-1" strike="noStrike">
              <a:latin typeface="Arial"/>
            </a:endParaRPr>
          </a:p>
          <a:p>
            <a:pPr>
              <a:lnSpc>
                <a:spcPct val="100000"/>
              </a:lnSpc>
            </a:pPr>
            <a:r>
              <a:rPr b="0" lang="ru-RU" sz="1800" spc="-1" strike="noStrike">
                <a:solidFill>
                  <a:srgbClr val="000000"/>
                </a:solidFill>
                <a:latin typeface="Franklin Gothic Book"/>
              </a:rPr>
              <a:t>7. Ритуал поощрения и завершения занятия.</a:t>
            </a:r>
            <a:endParaRPr b="0" lang="ru-RU" sz="1800" spc="-1" strike="noStrike">
              <a:latin typeface="Arial"/>
            </a:endParaRPr>
          </a:p>
          <a:p>
            <a:pPr>
              <a:lnSpc>
                <a:spcPct val="100000"/>
              </a:lnSpc>
            </a:pPr>
            <a:endParaRPr b="0" lang="ru-RU" sz="1800" spc="-1" strike="noStrike">
              <a:latin typeface="Arial"/>
            </a:endParaRPr>
          </a:p>
        </p:txBody>
      </p:sp>
    </p:spTree>
  </p:cSld>
  <p:transition>
    <p:pull dir="d"/>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Trek</Template>
  <TotalTime>360</TotalTime>
  <Application>LibreOffice/6.0.2.1$Windows_X86_64 LibreOffice_project/f7f06a8f319e4b62f9bc5095aa112a65d2f3ac89</Application>
  <Words>2045</Words>
  <Paragraphs>106</Paragraphs>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2017-12-13T16:55:03Z</dcterms:created>
  <dc:creator>1</dc:creator>
  <dc:description/>
  <dc:language>ru-RU</dc:language>
  <cp:lastModifiedBy/>
  <dcterms:modified xsi:type="dcterms:W3CDTF">2020-08-10T12:38:12Z</dcterms:modified>
  <cp:revision>50</cp:revision>
  <dc:subject/>
  <dc:title>Психомоторная коррекция</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0</vt:bool>
  </property>
  <property fmtid="{D5CDD505-2E9C-101B-9397-08002B2CF9AE}" pid="11" name="ShareDoc">
    <vt:bool>0</vt:bool>
  </property>
  <property fmtid="{D5CDD505-2E9C-101B-9397-08002B2CF9AE}" pid="12" name="Slides">
    <vt:i4>13</vt:i4>
  </property>
</Properties>
</file>