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8" r:id="rId11"/>
    <p:sldId id="271" r:id="rId12"/>
    <p:sldId id="272" r:id="rId13"/>
    <p:sldId id="265" r:id="rId14"/>
    <p:sldId id="266" r:id="rId15"/>
    <p:sldId id="267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423" autoAdjust="0"/>
    <p:restoredTop sz="94216" autoAdjust="0"/>
  </p:normalViewPr>
  <p:slideViewPr>
    <p:cSldViewPr>
      <p:cViewPr varScale="1">
        <p:scale>
          <a:sx n="106" d="100"/>
          <a:sy n="10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4A5D-D984-4A05-8FA0-5C9E9EE697F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DD8D1-2953-4495-8539-017AE374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D8D1-2953-4495-8539-017AE374E5B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D8D1-2953-4495-8539-017AE374E5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85729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Министерство образования Московской области</a:t>
            </a:r>
            <a:b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Государственное образовательное учреждение высшего образования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Московской области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МОСКОВСКИЙ ГОСУДАРСТВЕННЫЙ ОБЛАСТНОЙ УНИВЕРСИТЕТ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(МГОУ)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357430"/>
            <a:ext cx="78581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</a:rPr>
              <a:t>Институт повышения квалификации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</a:rPr>
              <a:t>и профессиональной переподготовки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Дополнительная общеобразовательная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программа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Социально-педагогической направленности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«Дошкольная академия»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</a:rPr>
              <a:t>(базовый уровень)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Возраст обучающихся: 6-7 лет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Срок реализации: 1 год</a:t>
            </a:r>
          </a:p>
          <a:p>
            <a:pPr algn="r">
              <a:buNone/>
            </a:pPr>
            <a:endParaRPr lang="ru-RU" sz="1600" dirty="0" smtClean="0">
              <a:latin typeface="Bookman Old Style" pitchFamily="18" charset="0"/>
            </a:endParaRPr>
          </a:p>
          <a:p>
            <a:pPr algn="r">
              <a:buNone/>
            </a:pPr>
            <a:r>
              <a:rPr lang="ru-RU" sz="1600" dirty="0" smtClean="0">
                <a:solidFill>
                  <a:srgbClr val="7030A0"/>
                </a:solidFill>
                <a:latin typeface="Bookman Old Style" pitchFamily="18" charset="0"/>
              </a:rPr>
              <a:t>Автор-составитель:  </a:t>
            </a:r>
            <a:r>
              <a:rPr lang="ru-RU" sz="1600" dirty="0" err="1" smtClean="0">
                <a:solidFill>
                  <a:srgbClr val="7030A0"/>
                </a:solidFill>
                <a:latin typeface="Bookman Old Style" pitchFamily="18" charset="0"/>
              </a:rPr>
              <a:t>Дарымова</a:t>
            </a:r>
            <a:r>
              <a:rPr lang="ru-RU" sz="1600" dirty="0" smtClean="0">
                <a:solidFill>
                  <a:srgbClr val="7030A0"/>
                </a:solidFill>
                <a:latin typeface="Bookman Old Style" pitchFamily="18" charset="0"/>
              </a:rPr>
              <a:t> Наталья Васильевна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7030A0"/>
                </a:solidFill>
                <a:latin typeface="Bookman Old Style" pitchFamily="18" charset="0"/>
              </a:rPr>
              <a:t> Педагог-психолог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г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Домодедово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амки к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357166"/>
          <a:ext cx="8929718" cy="6654462"/>
        </p:xfrm>
        <a:graphic>
          <a:graphicData uri="http://schemas.openxmlformats.org/drawingml/2006/table">
            <a:tbl>
              <a:tblPr/>
              <a:tblGrid>
                <a:gridCol w="1777390"/>
                <a:gridCol w="4175756"/>
                <a:gridCol w="1526400"/>
                <a:gridCol w="1450172"/>
              </a:tblGrid>
              <a:tr h="722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Разделы программы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часов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практических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теоретических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мелкой моторики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Мышление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Речь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Память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Внимание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Восприятие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Воображение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8.</a:t>
                      </a:r>
                      <a:endParaRPr lang="ru-RU" sz="20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Упражнения для снятия мышечного и эмоционального напряжения (Релаксация)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2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  <a:cs typeface="Arial" panose="020B0604020202020204" pitchFamily="34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Октябрь  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  <a:cs typeface="Arial" panose="020B0604020202020204" pitchFamily="34" charset="0"/>
              </a:rPr>
              <a:t>Календарно-тематический план (фрагмент)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14357"/>
          <a:ext cx="8929718" cy="6044353"/>
        </p:xfrm>
        <a:graphic>
          <a:graphicData uri="http://schemas.openxmlformats.org/drawingml/2006/table">
            <a:tbl>
              <a:tblPr/>
              <a:tblGrid>
                <a:gridCol w="446487"/>
                <a:gridCol w="3586303"/>
                <a:gridCol w="2592508"/>
                <a:gridCol w="2304420"/>
              </a:tblGrid>
              <a:tr h="50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№ занятия</a:t>
                      </a:r>
                      <a:endParaRPr lang="ru-RU" sz="11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Познавательные цели</a:t>
                      </a:r>
                      <a:endParaRPr lang="ru-RU" sz="1600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Содержание занятия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Дидактический материал</a:t>
                      </a:r>
                      <a:endParaRPr lang="ru-RU" sz="1600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Выявление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самооценки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Выявление уровня самооценки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Выявление умения ориентироваться на образец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Диагностика внимания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Определение уровня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сформированности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образных и пространственных представлений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Диагностика пространственных представлений</a:t>
                      </a: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Приветствие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Упр.  «Лесенка»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Задание «Вырежи круг»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Упр. «Домик»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Игра «Огонь-лед»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Упр. «Найди недостающий»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Задание «Рисунок человека»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Графический диктант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Подведение итогов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Ритуал прощания</a:t>
                      </a: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Бланк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«Лесенка»</a:t>
                      </a: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мелкой моторики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способности устанавливать закономерность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Обучения навыкам анализа и рассуждения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зрительной памяти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Обучение способности к переключению внимания и концентрации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Снятие мышечного и эмоционального напряжения, развитие воображения и фантазии</a:t>
                      </a: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«Фонарики»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«Братья - ленивцы»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«Чего не хватает»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Картина «Удачная рыбалка»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«Запомни картинки»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«Хлопни в ладоши»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«Зачеркни букву»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Психомышечная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тренировка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«Жмурки»</a:t>
                      </a: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 требуется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Карточки с заданием (прил.13)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Картинки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 требуется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Шарф</a:t>
                      </a:r>
                    </a:p>
                  </a:txBody>
                  <a:tcPr marL="37942" marR="37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6572272"/>
          <a:ext cx="8686800" cy="36576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159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827477" y="703385"/>
          <a:ext cx="422031" cy="5849815"/>
        </p:xfrm>
        <a:graphic>
          <a:graphicData uri="http://schemas.openxmlformats.org/drawingml/2006/table">
            <a:tbl>
              <a:tblPr/>
              <a:tblGrid>
                <a:gridCol w="422031"/>
              </a:tblGrid>
              <a:tr h="58498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263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57166"/>
          <a:ext cx="8358246" cy="6760999"/>
        </p:xfrm>
        <a:graphic>
          <a:graphicData uri="http://schemas.openxmlformats.org/drawingml/2006/table">
            <a:tbl>
              <a:tblPr/>
              <a:tblGrid>
                <a:gridCol w="723158"/>
                <a:gridCol w="3085652"/>
                <a:gridCol w="2600051"/>
                <a:gridCol w="1949385"/>
              </a:tblGrid>
              <a:tr h="251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мелкой моторики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способности выделять черты сходства и различия по существенным признакам;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воображения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использовать мнемонические приемы для запоминания текста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Обучение способности концентрации, объема, переключения, устойчивости внимания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«Братья - ленивцы»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«Заготавливаем капусту»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«Сравнение предметов»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Картина «Удачная рыбалка»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«У оленя дом большой»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«Портрет»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«Зачеркни букву»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Психомышечная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тренировка.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«Отражение»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 требуется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Пары слов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Картина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 требуется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Вырезка из газеты или журнала (10X10 см), карандаш, кукла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 требуется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мелкой моторики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способности выделять черты сходства и различия по существенным признакам;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способности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пересказывания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использовать мнемонические приемы для запоминания текста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Снятие напряжения, обучение моделированию внешних проявлений чувств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«Братья - ленивцы»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«Заготавливаем капусту»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«Сравнение предметов»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Картина «Удачная рыбалка»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«У оленя дом большой»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«Портрет»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«Зачеркни букву»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Психомышечная тренировка.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«Отражение»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 требуется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Пары слов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Картина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 требуется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Вырезка из газеты или журнала (10X10 см), карандаш, кукла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Не требуется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5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071546"/>
            <a:ext cx="728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Планируемые результаты</a:t>
            </a:r>
            <a:endParaRPr lang="ru-RU" sz="2400" dirty="0" smtClean="0">
              <a:solidFill>
                <a:srgbClr val="00B05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совершенствуется   сенсомоторное развитие  – мелкая моторика кисти и пальцев рук, навыки каллиграфии;</a:t>
            </a:r>
            <a:endParaRPr lang="ru-RU" b="1" dirty="0" smtClean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повысится уровень развития отдельных аспектов психической деятельности – зрительного восприятия и узнавания, зрительной памяти и внимания, пространственно-временных представлений и ориентации, слухового внимания и памяти; формирование обобщенных представлений о свойствах предметов;</a:t>
            </a:r>
            <a:endParaRPr lang="ru-RU" b="1" dirty="0" smtClean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• сформируются основные мыслительные операции – навыки соотносительного анализа; навыки группировки и классификации; умения работать по словесной и письменной инструкции, алгоритму; 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умения планировать свою деятельность;</a:t>
            </a:r>
            <a:endParaRPr lang="ru-RU" b="1" dirty="0" smtClean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1643050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• повысится уровень развития разных видов мышления – наглядно-образного, словесно-логического; вербального;</a:t>
            </a:r>
            <a:endParaRPr lang="ru-RU" sz="2000" b="1" dirty="0" smtClean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• совершенствуется эмоционально-личностная сфера – расширится представление об окружающем мире, обогатится словарный запас; сформируется учебная мотивация; сформируются функции прогноза; планирования и </a:t>
            </a:r>
            <a:r>
              <a:rPr lang="ru-RU" sz="2000" b="1" dirty="0" err="1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саморегуляции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появится опыт навыков группового взаимодействия.</a:t>
            </a:r>
            <a:endParaRPr lang="ru-RU" sz="2000" b="1" dirty="0" smtClean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5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               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СПИСОК ЛИТЕРАТУРЫ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                       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ФРАГМЕНТ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500 загадок для детей. – М.; 2003.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Абрамова Г.С. Психолог в начальной школе. Волгоград, </a:t>
            </a: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1998.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Агапова И. А., Давыдова М.А. Комплексная подготовка детей к школе. Книга для детей и взрослых. – М.; 2003.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err="1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Айзман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М.И. и др. Подготовка ребенка к школе. Томск, 1994.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err="1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Венгер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Л.А., </a:t>
            </a:r>
            <a:r>
              <a:rPr lang="ru-RU" dirty="0" err="1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Венгер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А.Л. Готов ли ваш ребенок к школе? М.; 1994.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err="1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Гатина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О.И.Социально-личностная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готовность старших дошкольников к школе./ Воспитатель ДОУ. 2009. - №12. С.48-53.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err="1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Гуткина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Н.И. Новая программа развития детей старшего дошкольного возраста и подготовки их к школе. /Психолог в детском саду. 2007. - №4 С. 47-65.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Косина Е. Гимнастика для пальчиков. Развиваем моторику – М.; 2004.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Куражева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Н.Ю. ,  Козлова И. А. «Приключения будущих </a:t>
            </a: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первоклассников»</a:t>
            </a: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- М.; 2017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dirty="0" err="1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Клецова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Т.Л. Программа по развитию внимания</a:t>
            </a:r>
            <a:endParaRPr lang="en-US" dirty="0" smtClean="0">
              <a:solidFill>
                <a:srgbClr val="7030A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для детей старшего дошкольного возраста</a:t>
            </a: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Тюмень, 2005.</a:t>
            </a:r>
            <a:endParaRPr lang="ru-RU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рамки для презентации детск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428604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     </a:t>
            </a: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Мы</a:t>
            </a:r>
            <a:r>
              <a:rPr lang="ru-RU" sz="2400" b="1" dirty="0" smtClean="0">
                <a:solidFill>
                  <a:srgbClr val="00B050"/>
                </a:solidFill>
              </a:rPr>
              <a:t> играя, проверяем, что умеем и что знаем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6147" name="Picture 3" descr="C:\Users\2\Desktop\Кружок\20190530_151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71546"/>
            <a:ext cx="3857652" cy="230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2\Desktop\Кружок\20190530_1521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71546"/>
            <a:ext cx="385765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2\Desktop\Кружок\20190530_1518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571876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2\Desktop\Кружок\20190530_1523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571876"/>
            <a:ext cx="39290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рамки для презентации дет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7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     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Чтобы приз Царя достать, красиво нужно рисовать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:\Users\2\Desktop\Кружок\20190530_152750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37147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2\Desktop\Кружок\20190530_1539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00108"/>
            <a:ext cx="36433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2\Desktop\Кружок\20190530_1547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643314"/>
            <a:ext cx="37147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2\Desktop\Кружок\20190530_154831.jpg"/>
          <p:cNvPicPr/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4786314" y="3643314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рамки для презентации дет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357166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2\Desktop\открытое занятие\DSC00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264320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2\Desktop\открытое занятие\DSC007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29322" y="1714488"/>
            <a:ext cx="242889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2\Desktop\открытое занятие\IMG_20150520_1701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714488"/>
            <a:ext cx="228601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00166" y="428604"/>
            <a:ext cx="5357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Детство безмятежное - школьная страна. </a:t>
            </a:r>
            <a:b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Феями чудесными вся она полна.</a:t>
            </a:r>
            <a:endParaRPr lang="ru-RU" sz="2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рамки для презентации дет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pic>
        <p:nvPicPr>
          <p:cNvPr id="3" name="Рисунок 2" descr="C:\Users\2\Desktop\открытое занятие\DSC00741.JPG"/>
          <p:cNvPicPr/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71472" y="1428736"/>
            <a:ext cx="385765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2\Desktop\открытое занятие\IMG_20150520_1703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378621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2\Desktop\открытое занятие\DSC007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3" y="3929066"/>
            <a:ext cx="385765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2\Desktop\открытое занятие\DSC007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29066"/>
            <a:ext cx="378621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500043"/>
            <a:ext cx="392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Посмотрите на меня,</a:t>
            </a:r>
            <a:b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Вот какой </a:t>
            </a:r>
            <a:r>
              <a:rPr lang="en-US" sz="20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Всезнайка  я!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  <a:cs typeface="Arial" panose="020B0604020202020204" pitchFamily="34" charset="0"/>
              </a:rPr>
              <a:t>         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Bookman Old Style" pitchFamily="18" charset="0"/>
                <a:cs typeface="Arial" panose="020B0604020202020204" pitchFamily="34" charset="0"/>
              </a:rPr>
              <a:t>        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Bookman Old Style" pitchFamily="18" charset="0"/>
                <a:cs typeface="Arial" panose="020B0604020202020204" pitchFamily="34" charset="0"/>
              </a:rPr>
              <a:t>        </a:t>
            </a: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  <a:cs typeface="Arial" panose="020B0604020202020204" pitchFamily="34" charset="0"/>
              </a:rPr>
              <a:t>Актуальность программы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785926"/>
            <a:ext cx="75009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«Дошкольная академия»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состоит в решении вопросов выравнивания стартовых возможностей детей с учетом проблемы разного уровня подготовленности детей, затрудняющего их адаптацию к условиям школьной жизни.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Интеллектуальная готовность ребенка, наряду с эмоциональной психологической готовностью, является приоритетной для успешного обучения в школе, успешного взаимодействия со сверстниками и взрослыми.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рамки для презентации дет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42860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Ни фиалкой, ни ромашкой –</a:t>
            </a:r>
            <a:b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</a:br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Настоящей первоклашкой!</a:t>
            </a:r>
            <a:b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</a:br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Я в родном своём саду</a:t>
            </a:r>
            <a:b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</a:br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Подрасту и в класс войду</a:t>
            </a:r>
            <a:r>
              <a:rPr lang="en-US" sz="9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2\Desktop\Страна знаний\DSCN1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364333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2\Desktop\Страна знаний\DSCN10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364333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2\Desktop\Страна знаний\DSCN10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857628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2\Desktop\Страна знаний\DSCN10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857628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642919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Arial" panose="020B0604020202020204" pitchFamily="34" charset="0"/>
              </a:rPr>
              <a:t>Отличительная особенность</a:t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  <a:cs typeface="Arial" panose="020B0604020202020204" pitchFamily="34" charset="0"/>
              </a:rPr>
              <a:t>                  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Arial" panose="020B0604020202020204" pitchFamily="34" charset="0"/>
              </a:rPr>
              <a:t>программы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429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Занятия строятся на интегрированной основе с широким использование игровых методов. В ходе специальных занятий дети научатся использовать простые и сложные логические операции при решении поставленных задач. Все задания и упражнения в каждой теме расположены так, что степень их сложности постоянно возрастает, поэтому желательно придерживаться данной программы, не нарушая последовательности.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В программе «Дошкольная академия» уделяется достаточно времени для развития мелкой моторики, используя пальчиковые игры, </a:t>
            </a:r>
            <a:r>
              <a:rPr lang="en-US" sz="2000" b="1" dirty="0" smtClean="0">
                <a:solidFill>
                  <a:srgbClr val="00B050"/>
                </a:solidFill>
                <a:latin typeface="Bookman Old Style" pitchFamily="18" charset="0"/>
              </a:rPr>
              <a:t>  </a:t>
            </a:r>
          </a:p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графические</a:t>
            </a:r>
            <a:r>
              <a:rPr lang="en-US" sz="20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упражнения и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др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85794"/>
            <a:ext cx="750099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  <a:cs typeface="Arial" panose="020B0604020202020204" pitchFamily="34" charset="0"/>
              </a:rPr>
              <a:t>Особенности организации образовательного процесса</a:t>
            </a:r>
          </a:p>
          <a:p>
            <a:r>
              <a:rPr lang="ru-RU" dirty="0" smtClean="0">
                <a:latin typeface="Bookman Old Style" pitchFamily="18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Состав обучающихся постоянный.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  Программа реализуется в помещениях детского 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учреждения (группа, музыкальный зал)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Реализация программы осуществляется в течении 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одного года.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 Цикл занятий рассчитан на 8 месяцев два раза в 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неделю.                             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 Занятия проводятся два раза в неделю по 40 мин.                                                                 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 В содержание занятий включаются следующие 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формы работы:     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 индивидуальная, работа в парах, работа в группах,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 самостоятельная работа, и такие виды деятельности 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как,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познавательная, исполнительская, творческая,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 интеллектуальная.                                                                                                      </a:t>
            </a:r>
          </a:p>
          <a:p>
            <a:r>
              <a:rPr lang="ru-RU" b="1" dirty="0" smtClean="0">
                <a:latin typeface="Bookman Old Style" pitchFamily="18" charset="0"/>
              </a:rPr>
              <a:t>    </a:t>
            </a:r>
            <a:r>
              <a:rPr lang="en-US" b="1" dirty="0" smtClean="0">
                <a:latin typeface="Bookman Old Style" pitchFamily="18" charset="0"/>
              </a:rPr>
              <a:t>       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Количество детей в группе:10-12 человек.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357166"/>
            <a:ext cx="55007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  <a:cs typeface="Arial" panose="020B0604020202020204" pitchFamily="34" charset="0"/>
              </a:rPr>
              <a:t>        </a:t>
            </a:r>
          </a:p>
          <a:p>
            <a:r>
              <a:rPr lang="en-US" sz="2400" b="1" dirty="0" smtClean="0">
                <a:latin typeface="Bookman Old Style" pitchFamily="18" charset="0"/>
                <a:cs typeface="Arial" panose="020B0604020202020204" pitchFamily="34" charset="0"/>
              </a:rPr>
              <a:t>      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  <a:cs typeface="Arial" panose="020B0604020202020204" pitchFamily="34" charset="0"/>
              </a:rPr>
              <a:t>Адресат программы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64386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 smtClean="0">
              <a:latin typeface="Bookman Old Style" pitchFamily="18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libri"/>
                <a:cs typeface="Arial" panose="020B0604020202020204" pitchFamily="34" charset="0"/>
              </a:rPr>
              <a:t>Дети  6 - 7 лет (дети подготовительной группы ), которые посещают детское дошкольное  учреждение.</a:t>
            </a:r>
            <a:endParaRPr lang="en-US" sz="2000" b="1" dirty="0" smtClean="0">
              <a:solidFill>
                <a:srgbClr val="C00000"/>
              </a:solidFill>
              <a:latin typeface="Bookman Old Style" pitchFamily="18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  <a:cs typeface="Arial" panose="020B0604020202020204" pitchFamily="34" charset="0"/>
              </a:rPr>
              <a:t>Объем и сроки освоения программы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Занятия по данной программе начинаются с начала октября.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Программа включает в себя  занятия в помещении,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проводимые 2 раза в неделю (продолжительность не более 4</a:t>
            </a: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0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мин.),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 Заканчивается годовой цикл занятий в конце мая.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 1год – 64 ч.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anose="020B0604020202020204" pitchFamily="34" charset="0"/>
              </a:rPr>
              <a:t> Форма  - очная.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642918"/>
            <a:ext cx="5715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ookman Old Style" pitchFamily="18" charset="0"/>
                <a:cs typeface="Arial" panose="020B0604020202020204" pitchFamily="34" charset="0"/>
              </a:rPr>
              <a:t>                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  <a:cs typeface="Arial" panose="020B0604020202020204" pitchFamily="34" charset="0"/>
              </a:rPr>
              <a:t>Цель программы: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1"/>
            <a:ext cx="76438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развитие необходимых познавательных процессов, а также личностных и </a:t>
            </a:r>
            <a:r>
              <a:rPr lang="ru-RU" sz="2400" b="1" dirty="0" err="1" smtClean="0">
                <a:solidFill>
                  <a:srgbClr val="7030A0"/>
                </a:solidFill>
                <a:latin typeface="Bookman Old Style" pitchFamily="18" charset="0"/>
              </a:rPr>
              <a:t>мотивационно-потребностных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 черт, определяющих психологическую готовность к школе.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  <a:cs typeface="Arial" panose="020B0604020202020204" pitchFamily="34" charset="0"/>
              </a:rPr>
              <a:t>                                                                      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  <a:cs typeface="Arial" panose="020B0604020202020204" pitchFamily="34" charset="0"/>
              </a:rPr>
              <a:t>Задачи  программы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совершенствование движений и сенсомоторное развитие – мелкой моторики кисти и пальцев рук, навыков каллиграфии;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развитие отдельных аспектов психической деятельности – зрительного восприятия и узнавания, зрительной памяти и внимания, пространственно-временных представлений и ориентации, слухового внимания и памяти; формирование обобщенных представлений о свойствах предметов;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развитие основных мыслительных операций – навыков соотносительного анализа; навыков группировки и классификации; умения работать по словесной и письменной инструкции, алгоритму; умения планировать свою деятельность;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785926"/>
            <a:ext cx="821537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развитие разных видов мышления – наглядно-образного, словесно-логического;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развитие эмоционально-личностной сферы – расширение представлений об окружающем мире и обогащение словарного запаса; формирование учебной мотивации; развитие функций прогноза; планирования и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саморегуляции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; приобретение навыков группового взаимодействия.</a:t>
            </a:r>
          </a:p>
          <a:p>
            <a:pPr>
              <a:buNone/>
            </a:pPr>
            <a:r>
              <a:rPr lang="ru-RU" u="sng" dirty="0" smtClean="0">
                <a:latin typeface="Bookman Old Style" pitchFamily="18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42852"/>
            <a:ext cx="75724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  <a:cs typeface="Arial" panose="020B0604020202020204" pitchFamily="34" charset="0"/>
              </a:rPr>
              <a:t>Содержание программы </a:t>
            </a:r>
            <a:r>
              <a:rPr lang="ru-RU" sz="1400" dirty="0" smtClean="0">
                <a:latin typeface="Bookman Old Style" pitchFamily="18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Bookman Old Style" pitchFamily="18" charset="0"/>
                <a:cs typeface="Arial" panose="020B0604020202020204" pitchFamily="34" charset="0"/>
              </a:rPr>
            </a:br>
            <a:endParaRPr lang="en-US" sz="1400" dirty="0" smtClean="0"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Программа составлена с учетом возрастных особенностей. Комплекс занятий направлен на развитие пяти взаимосвязанных психических процессов, определяющих познавательные возможности, и  включает соответствующие разделы: «Тонкая моторика руки», «Внимание», «Память», «Мышление», «Речь». «Восприятие», «Воображение». На каждом занятии проводится </a:t>
            </a:r>
            <a:r>
              <a:rPr lang="ru-RU" sz="2000" b="1" dirty="0" err="1" smtClean="0">
                <a:solidFill>
                  <a:srgbClr val="0070C0"/>
                </a:solidFill>
                <a:latin typeface="Bookman Old Style" pitchFamily="18" charset="0"/>
              </a:rPr>
              <a:t>психомышечная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 тренировка для снятия мышечного и эмоционального напряжения.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Программа рассчитана на 1 год обучение детей с </a:t>
            </a:r>
            <a:r>
              <a:rPr lang="en-US" sz="2000" b="1" dirty="0" smtClean="0">
                <a:solidFill>
                  <a:srgbClr val="0070C0"/>
                </a:solidFill>
                <a:latin typeface="Bookman Old Style" pitchFamily="18" charset="0"/>
              </a:rPr>
              <a:t>6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 до 7 лет.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Продолжительность занятий 40 минут. За счет того, что  деятельность  постоянно меняется, дети данной возрастной группы легко проводят данное время и не устают.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1295</Words>
  <Application>Microsoft Office PowerPoint</Application>
  <PresentationFormat>Экран (4:3)</PresentationFormat>
  <Paragraphs>223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Ваня</cp:lastModifiedBy>
  <cp:revision>34</cp:revision>
  <dcterms:created xsi:type="dcterms:W3CDTF">2019-06-10T12:41:05Z</dcterms:created>
  <dcterms:modified xsi:type="dcterms:W3CDTF">2020-07-15T19:30:36Z</dcterms:modified>
</cp:coreProperties>
</file>