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85" r:id="rId7"/>
    <p:sldId id="278" r:id="rId8"/>
    <p:sldId id="279" r:id="rId9"/>
    <p:sldId id="280" r:id="rId10"/>
    <p:sldId id="263" r:id="rId11"/>
    <p:sldId id="265" r:id="rId12"/>
    <p:sldId id="266" r:id="rId13"/>
    <p:sldId id="282" r:id="rId14"/>
    <p:sldId id="283" r:id="rId15"/>
    <p:sldId id="284" r:id="rId16"/>
    <p:sldId id="267" r:id="rId17"/>
    <p:sldId id="268" r:id="rId18"/>
    <p:sldId id="275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41E32"/>
    <a:srgbClr val="928222"/>
    <a:srgbClr val="9F4521"/>
    <a:srgbClr val="EF23D7"/>
    <a:srgbClr val="FF33CC"/>
    <a:srgbClr val="660066"/>
    <a:srgbClr val="823A04"/>
    <a:srgbClr val="F88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E3090-5822-4018-A61B-57F7C0CEDB6F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72D78-7568-4F18-B4A6-F1FB55E36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E3090-5822-4018-A61B-57F7C0CEDB6F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72D78-7568-4F18-B4A6-F1FB55E36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E3090-5822-4018-A61B-57F7C0CEDB6F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72D78-7568-4F18-B4A6-F1FB55E36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E3090-5822-4018-A61B-57F7C0CEDB6F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72D78-7568-4F18-B4A6-F1FB55E36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E3090-5822-4018-A61B-57F7C0CEDB6F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72D78-7568-4F18-B4A6-F1FB55E36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E3090-5822-4018-A61B-57F7C0CEDB6F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72D78-7568-4F18-B4A6-F1FB55E36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E3090-5822-4018-A61B-57F7C0CEDB6F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72D78-7568-4F18-B4A6-F1FB55E36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E3090-5822-4018-A61B-57F7C0CEDB6F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72D78-7568-4F18-B4A6-F1FB55E36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E3090-5822-4018-A61B-57F7C0CEDB6F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72D78-7568-4F18-B4A6-F1FB55E36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E3090-5822-4018-A61B-57F7C0CEDB6F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72D78-7568-4F18-B4A6-F1FB55E36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E3090-5822-4018-A61B-57F7C0CEDB6F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72D78-7568-4F18-B4A6-F1FB55E36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2E3090-5822-4018-A61B-57F7C0CEDB6F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472D78-7568-4F18-B4A6-F1FB55E36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85729"/>
            <a:ext cx="8172400" cy="10715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Технология формирования  вокально-хоровых навыков и умений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445224"/>
            <a:ext cx="81724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преподаватель      </a:t>
            </a:r>
          </a:p>
          <a:p>
            <a:pPr algn="ctr"/>
            <a:r>
              <a:rPr lang="ru-RU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ДШИ 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Попова М. А.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икита\Desktop\Рисунки\clip-art-of-doodled-diverse-kids-singing-in-a-school-choir-by-bnp-design-studio-4274.jpg"/>
          <p:cNvPicPr/>
          <p:nvPr/>
        </p:nvPicPr>
        <p:blipFill>
          <a:blip r:embed="rId3">
            <a:lum bright="-10000" contrast="10000"/>
          </a:blip>
          <a:srcRect l="2491" t="19006" r="3875" b="21178"/>
          <a:stretch>
            <a:fillRect/>
          </a:stretch>
        </p:blipFill>
        <p:spPr bwMode="auto">
          <a:xfrm>
            <a:off x="1714480" y="1465785"/>
            <a:ext cx="6572296" cy="374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1772816"/>
            <a:ext cx="7498080" cy="48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Сыпется (4р.) песок.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</a:t>
            </a:r>
            <a:r>
              <a:rPr lang="ru-RU" b="1" dirty="0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Слышится (3р.) сыпучий голосок. </a:t>
            </a:r>
          </a:p>
          <a:p>
            <a:pPr>
              <a:buNone/>
            </a:pPr>
            <a:r>
              <a:rPr lang="ru-RU" b="1" dirty="0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песню напевает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</a:t>
            </a:r>
            <a:r>
              <a:rPr lang="ru-RU" b="1" dirty="0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песочек насыпает.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</a:t>
            </a:r>
            <a:r>
              <a:rPr lang="ru-RU" b="1" dirty="0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</a:t>
            </a:r>
            <a:r>
              <a:rPr lang="ru-RU" b="1" dirty="0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</a:t>
            </a:r>
            <a:endParaRPr lang="ru-RU" b="1" dirty="0" smtClean="0">
              <a:solidFill>
                <a:srgbClr val="823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</a:t>
            </a:r>
            <a:endParaRPr lang="ru-RU" b="1" dirty="0" smtClean="0">
              <a:solidFill>
                <a:srgbClr val="823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</a:t>
            </a:r>
            <a:endParaRPr lang="ru-RU" b="1" dirty="0" smtClean="0">
              <a:solidFill>
                <a:srgbClr val="823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</a:t>
            </a:r>
            <a:endParaRPr lang="ru-RU" b="1" dirty="0" smtClean="0">
              <a:solidFill>
                <a:srgbClr val="823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solidFill>
                <a:srgbClr val="F88631"/>
              </a:solidFill>
            </a:endParaRPr>
          </a:p>
        </p:txBody>
      </p:sp>
      <p:pic>
        <p:nvPicPr>
          <p:cNvPr id="7" name="Рисунок 6" descr="C:\Users\Никита\Desktop\pesok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496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кита\Desktop\160_F_91602461_07hpekkfRUyaEZNsG7uzd8Dwzb2R2Ia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3571900" cy="144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икита\Desktop\160_F_91602461_07hpekkfRUyaEZNsG7uzd8Dwzb2R2Ia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48" y="0"/>
            <a:ext cx="3643370" cy="144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2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40"/>
                            </p:stCondLst>
                            <p:childTnLst>
                              <p:par>
                                <p:cTn id="8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Ча-ча-ча-ча</a:t>
            </a:r>
            <a:r>
              <a:rPr lang="ru-RU" dirty="0" smtClean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(2р.)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Печка очень горяча. </a:t>
            </a:r>
          </a:p>
          <a:p>
            <a:r>
              <a:rPr lang="ru-RU" dirty="0" err="1" smtClean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Чи-чи-чи-чи</a:t>
            </a:r>
            <a:r>
              <a:rPr lang="ru-RU" dirty="0" smtClean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(2р.)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Печёт печка калачи.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Чу-чу-чу-чу</a:t>
            </a:r>
            <a:r>
              <a:rPr lang="ru-RU" dirty="0" smtClean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(2р.)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всем по калачу. </a:t>
            </a:r>
          </a:p>
          <a:p>
            <a:r>
              <a:rPr lang="ru-RU" dirty="0" err="1" smtClean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Чо-чо-чо-чо</a:t>
            </a:r>
            <a:r>
              <a:rPr lang="ru-RU" dirty="0" smtClean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(2р.)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Осторожно, горячо!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Никита\Desktop\5464648.jpg"/>
          <p:cNvPicPr/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500694" y="1714488"/>
            <a:ext cx="36433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икита\Desktop\pirog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0"/>
            <a:ext cx="306150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икита\Desktop\111814138_imag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191" y="0"/>
            <a:ext cx="288280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икита\Desktop\r43129.jpg"/>
          <p:cNvPicPr/>
          <p:nvPr/>
        </p:nvPicPr>
        <p:blipFill>
          <a:blip r:embed="rId6" cstate="print"/>
          <a:srcRect l="13269" t="3694" r="583"/>
          <a:stretch>
            <a:fillRect/>
          </a:stretch>
        </p:blipFill>
        <p:spPr bwMode="auto">
          <a:xfrm>
            <a:off x="3786182" y="0"/>
            <a:ext cx="2476532" cy="148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6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8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«Звуки музыки»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</a:t>
            </a:r>
            <a:r>
              <a:rPr lang="ru-RU" b="1" dirty="0" smtClean="0">
                <a:solidFill>
                  <a:srgbClr val="00B0F0"/>
                </a:solidFill>
              </a:rPr>
              <a:t>- воробышка гнездо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Ре</a:t>
            </a:r>
            <a:r>
              <a:rPr lang="ru-RU" b="1" dirty="0" smtClean="0">
                <a:solidFill>
                  <a:srgbClr val="00B0F0"/>
                </a:solidFill>
              </a:rPr>
              <a:t>- деревья во дворе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Ми</a:t>
            </a:r>
            <a:r>
              <a:rPr lang="ru-RU" b="1" dirty="0" smtClean="0">
                <a:solidFill>
                  <a:srgbClr val="00B0F0"/>
                </a:solidFill>
              </a:rPr>
              <a:t>- котёнка накорми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Фа </a:t>
            </a:r>
            <a:r>
              <a:rPr lang="ru-RU" b="1" dirty="0" smtClean="0">
                <a:solidFill>
                  <a:srgbClr val="00B0F0"/>
                </a:solidFill>
              </a:rPr>
              <a:t>- в лесу кричит сова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Соль</a:t>
            </a:r>
            <a:r>
              <a:rPr lang="ru-RU" b="1" dirty="0" smtClean="0">
                <a:solidFill>
                  <a:srgbClr val="00B0F0"/>
                </a:solidFill>
              </a:rPr>
              <a:t> - играет детвора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Ля </a:t>
            </a:r>
            <a:r>
              <a:rPr lang="ru-RU" b="1" dirty="0" smtClean="0">
                <a:solidFill>
                  <a:srgbClr val="00B0F0"/>
                </a:solidFill>
              </a:rPr>
              <a:t>- запела вся земля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Си</a:t>
            </a:r>
            <a:r>
              <a:rPr lang="ru-RU" b="1" dirty="0" smtClean="0">
                <a:solidFill>
                  <a:srgbClr val="00B0F0"/>
                </a:solidFill>
              </a:rPr>
              <a:t>- поём мы для того,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Чтобы вновь вернуться к до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Никита\Desktop\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8575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EF23D7"/>
                </a:solidFill>
              </a:rPr>
              <a:t>      </a:t>
            </a:r>
            <a:r>
              <a:rPr lang="ru-RU" sz="2400" b="1" i="1" dirty="0" smtClean="0">
                <a:solidFill>
                  <a:srgbClr val="EF23D7"/>
                </a:solidFill>
              </a:rPr>
              <a:t>Дыхательная гимнастика А.Н. </a:t>
            </a:r>
            <a:r>
              <a:rPr lang="ru-RU" sz="2400" b="1" i="1" dirty="0" err="1" smtClean="0">
                <a:solidFill>
                  <a:srgbClr val="EF23D7"/>
                </a:solidFill>
              </a:rPr>
              <a:t>Стрельниковой</a:t>
            </a:r>
            <a:r>
              <a:rPr lang="ru-RU" sz="2400" i="1" dirty="0" smtClean="0">
                <a:solidFill>
                  <a:srgbClr val="EF23D7"/>
                </a:solidFill>
              </a:rPr>
              <a:t>.</a:t>
            </a:r>
            <a:endParaRPr lang="ru-RU" sz="2400" i="1" dirty="0">
              <a:solidFill>
                <a:srgbClr val="EF23D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Упражнения этой лечебной дыхательной гимнастики не только восстанавливают дыхание и голос, но и чрезвычайно благотворно воздействует на организм в целом: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восстанавливают нарушенное носовое дыхание,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улучшают дренажную функцию бронхов,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положительно влияют на обменные процессы, играющие важную роль в кровоснабжении, в том числе и лёгочной ткани,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повышают общую сопротивляемость организма, его тонус,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улучшают нервно - психическое состояние организма.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 Упражнения выполняются количество раз, кратное 8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Упражнение «Обними плечи»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             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Исходное положение: встаньте прямо. Руки согнуты в локтях и подняты на уровень плеч кистями друг к другу. В момент короткого шумного вдоха носом бросаем руки навстречу друг другу, как бы обнимая себя за плечи. Важно, чтобы руки двигались параллельно друг другу, а не крест-накрест. Руки должны двигаться параллельно, их положение в течение всего упражнения менять нельзя.</a:t>
            </a:r>
          </a:p>
          <a:p>
            <a:pPr algn="just">
              <a:lnSpc>
                <a:spcPct val="120000"/>
              </a:lnSpc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Упражнение  «Насос».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Исходное положение: встать прямо, руки опущены.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Слегка наклонитесь вниз, к полу: спина круглая (а не прямая), голова опущена (смотрит вниз, в пол, шею не тянуть и не напрягать, руки опущены вниз). Сделайте короткий шумный вдох в конечной точке поклона («понюхайте пол»). Слегка приподнимитесь, но не выпрямляйтесь полностью – в этот момент абсолютно пассивно уходит через нос или рот.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Снова наклонитесь и одновременно с поклоном сделайте короткий шумный вдох. Затем, выдыхая, слегка выпрямитесь, выпуская воздух через рот или нос. «Шину накачивайте» легко и просто в ритме строевого шага.</a:t>
            </a:r>
          </a:p>
          <a:p>
            <a:pPr>
              <a:lnSpc>
                <a:spcPct val="120000"/>
              </a:lnSpc>
              <a:buNone/>
            </a:pP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0715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   </a:t>
            </a:r>
            <a:r>
              <a:rPr lang="ru-RU" sz="2700" b="1" i="1" dirty="0" smtClean="0">
                <a:solidFill>
                  <a:srgbClr val="008000"/>
                </a:solidFill>
              </a:rPr>
              <a:t>Артикуляционная гимнастика В. В. Емельянова.</a:t>
            </a:r>
            <a:endParaRPr lang="ru-RU" sz="2700" i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357298"/>
            <a:ext cx="7498080" cy="51435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1600" b="1" dirty="0" smtClean="0"/>
              <a:t> </a:t>
            </a:r>
            <a:r>
              <a:rPr lang="ru-RU" sz="1600" b="1" dirty="0" smtClean="0">
                <a:solidFill>
                  <a:srgbClr val="008000"/>
                </a:solidFill>
              </a:rPr>
              <a:t>«Жевательная резинка»: </a:t>
            </a:r>
            <a:r>
              <a:rPr lang="ru-RU" sz="1600" dirty="0" smtClean="0"/>
              <a:t>Четыре раза слегк</a:t>
            </a:r>
            <a:r>
              <a:rPr lang="ru-RU" sz="1600" b="1" dirty="0" smtClean="0"/>
              <a:t>а</a:t>
            </a:r>
            <a:r>
              <a:rPr lang="ru-RU" sz="1600" dirty="0" smtClean="0"/>
              <a:t> прикусить зубами кончик языка. Повторить 4 раза. Высовывайте язык до отказа, слегка прикусывая последовательно кончик языка и все далее стоящие поверхности. Покусывайте язык попеременно правыми и левыми боковыми зубами, как бы жуя его.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 «Щеточка»: </a:t>
            </a:r>
            <a:r>
              <a:rPr lang="ru-RU" sz="1600" dirty="0" smtClean="0"/>
              <a:t>Сделайте языком круговые движения  между губами и зубами с закрытым ртом. Повторите в противоположном направлении.</a:t>
            </a:r>
          </a:p>
          <a:p>
            <a:r>
              <a:rPr lang="ru-RU" sz="1600" b="1" dirty="0" smtClean="0"/>
              <a:t> </a:t>
            </a:r>
            <a:r>
              <a:rPr lang="ru-RU" sz="1600" b="1" dirty="0" smtClean="0">
                <a:solidFill>
                  <a:srgbClr val="0070C0"/>
                </a:solidFill>
              </a:rPr>
              <a:t>«Иголочка»: </a:t>
            </a:r>
            <a:r>
              <a:rPr lang="ru-RU" sz="1600" dirty="0" smtClean="0"/>
              <a:t>Упритесь языком в верхнюю губу, нижнюю  губу, в правую щеку, в левую щеку, пытаясь как бы проткнуть их насквозь.</a:t>
            </a:r>
          </a:p>
          <a:p>
            <a:r>
              <a:rPr lang="ru-RU" sz="1600" dirty="0" smtClean="0"/>
              <a:t> 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«Лошадка»: </a:t>
            </a:r>
            <a:r>
              <a:rPr lang="ru-RU" sz="1600" dirty="0" smtClean="0"/>
              <a:t>Пощелкайте         языком, изменяя форму рта. Обратите внимание на изменение щелкающего звука. Попытайтесь произвольно издавать более высокие и более низкие щелчки.</a:t>
            </a:r>
          </a:p>
          <a:p>
            <a:r>
              <a:rPr lang="ru-RU" sz="1600" dirty="0" smtClean="0"/>
              <a:t>  </a:t>
            </a:r>
            <a:r>
              <a:rPr lang="ru-RU" sz="1600" b="1" dirty="0" smtClean="0">
                <a:solidFill>
                  <a:srgbClr val="008000"/>
                </a:solidFill>
              </a:rPr>
              <a:t>«Массажист»: </a:t>
            </a:r>
            <a:r>
              <a:rPr lang="ru-RU" sz="1600" dirty="0" smtClean="0"/>
              <a:t>Покусайте нижнюю губу, верхнюю губу, втяните щеки и закусите боковыми зубами их внутренние поверхности.</a:t>
            </a:r>
          </a:p>
          <a:p>
            <a:r>
              <a:rPr lang="ru-RU" sz="1600" b="1" dirty="0" smtClean="0"/>
              <a:t> </a:t>
            </a:r>
            <a:r>
              <a:rPr lang="ru-RU" sz="1600" b="1" dirty="0" smtClean="0">
                <a:solidFill>
                  <a:srgbClr val="C00000"/>
                </a:solidFill>
              </a:rPr>
              <a:t> «Обезьянка»</a:t>
            </a:r>
            <a:r>
              <a:rPr lang="ru-RU" sz="1600" b="1" dirty="0" smtClean="0"/>
              <a:t>: </a:t>
            </a:r>
            <a:r>
              <a:rPr lang="ru-RU" sz="1600" dirty="0" smtClean="0"/>
              <a:t>Выверните наружу нижнюю губу, обнажив десны и придав лицу обиженное выражение. Приподнимите верхнюю губу, обнажив десны и придав лицу подобие улыбки.</a:t>
            </a:r>
          </a:p>
          <a:p>
            <a:r>
              <a:rPr lang="ru-RU" sz="1600" dirty="0" smtClean="0">
                <a:solidFill>
                  <a:srgbClr val="0000CC"/>
                </a:solidFill>
              </a:rPr>
              <a:t> </a:t>
            </a:r>
            <a:r>
              <a:rPr lang="ru-RU" sz="1600" b="1" dirty="0" smtClean="0">
                <a:solidFill>
                  <a:srgbClr val="0000CC"/>
                </a:solidFill>
              </a:rPr>
              <a:t>«Мартышка»: </a:t>
            </a:r>
            <a:r>
              <a:rPr lang="ru-RU" sz="1600" dirty="0" smtClean="0"/>
              <a:t>Сделайте нижней челюстью круговые движения «</a:t>
            </a:r>
            <a:r>
              <a:rPr lang="ru-RU" sz="1600" dirty="0" err="1" smtClean="0"/>
              <a:t>вперед-вправо-назад-влево-вперед</a:t>
            </a:r>
            <a:r>
              <a:rPr lang="ru-RU" sz="1600" dirty="0" smtClean="0"/>
              <a:t>». Соедините движение нижней челюсти «</a:t>
            </a:r>
            <a:r>
              <a:rPr lang="ru-RU" sz="1600" dirty="0" err="1" smtClean="0"/>
              <a:t>вперед-вниз</a:t>
            </a:r>
            <a:r>
              <a:rPr lang="ru-RU" sz="1600" dirty="0" smtClean="0"/>
              <a:t>» с поднятием верхней губы с обнажением десен. Соедините движение челюсти «вперед-назад» с выворачиванием нижней и верхней губ, обнажением десен, приподниманием мышц под глазами и </a:t>
            </a:r>
            <a:r>
              <a:rPr lang="ru-RU" sz="1600" dirty="0" err="1" smtClean="0"/>
              <a:t>наморщиванием</a:t>
            </a:r>
            <a:r>
              <a:rPr lang="ru-RU" sz="1600" dirty="0" smtClean="0"/>
              <a:t> носа. Глаза широко открыты, брови приподняты. В этом положении сделайте 4 резких движения языком «вперед-назад» при неподвижной челюсти и губах. При этом надо не задерживать дыхание, дышать спокойно и бесшумно.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39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</a:rPr>
              <a:t>Одной из важнейших задач распевания является не только подготовка голосового аппарата к работе, но и формирование у обучающихся основных певческих навыков. К ним мы можем отнести: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CC"/>
                </a:solidFill>
              </a:rPr>
              <a:t>певческую установку;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певческое дыхание и опору звука;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высокую вокальную позицию;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точное интонирование;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ровность звучания на протяжении всего диапазона голоса;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использование различных видов </a:t>
            </a:r>
            <a:r>
              <a:rPr lang="ru-RU" sz="2400" dirty="0" err="1" smtClean="0">
                <a:solidFill>
                  <a:srgbClr val="0000CC"/>
                </a:solidFill>
              </a:rPr>
              <a:t>звуковедения</a:t>
            </a:r>
            <a:r>
              <a:rPr lang="ru-RU" sz="2400" dirty="0" smtClean="0">
                <a:solidFill>
                  <a:srgbClr val="0000CC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дикционные: артикуляционные и орфоэпические навыки.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85926"/>
            <a:ext cx="7498080" cy="44624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 smtClean="0"/>
              <a:t>   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100" dirty="0" smtClean="0"/>
              <a:t>    </a:t>
            </a:r>
            <a:r>
              <a:rPr lang="ru-RU" sz="3100" i="1" dirty="0" smtClean="0">
                <a:solidFill>
                  <a:srgbClr val="0000CC"/>
                </a:solidFill>
              </a:rPr>
              <a:t>Для развития и укрепления вокальных навыков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100" i="1" dirty="0" smtClean="0">
                <a:solidFill>
                  <a:srgbClr val="0000CC"/>
                </a:solidFill>
              </a:rPr>
              <a:t>    даются вокально-технические упражнения.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100" i="1" dirty="0" smtClean="0">
                <a:solidFill>
                  <a:srgbClr val="0000CC"/>
                </a:solidFill>
              </a:rPr>
              <a:t>    Регулярное выполнение упражнений позволит:</a:t>
            </a:r>
          </a:p>
          <a:p>
            <a:pPr marL="0" algn="just">
              <a:spcBef>
                <a:spcPts val="0"/>
              </a:spcBef>
            </a:pPr>
            <a:r>
              <a:rPr lang="ru-RU" sz="3100" i="1" dirty="0" smtClean="0">
                <a:solidFill>
                  <a:srgbClr val="0000CC"/>
                </a:solidFill>
              </a:rPr>
              <a:t>1.    Закрепить необходимые условные рефлексы</a:t>
            </a:r>
          </a:p>
          <a:p>
            <a:pPr marL="0" algn="just">
              <a:spcBef>
                <a:spcPts val="0"/>
              </a:spcBef>
            </a:pPr>
            <a:r>
              <a:rPr lang="ru-RU" sz="3100" i="1" dirty="0" smtClean="0">
                <a:solidFill>
                  <a:srgbClr val="0000CC"/>
                </a:solidFill>
              </a:rPr>
              <a:t>2.    Сконцентрировать творческое внимание</a:t>
            </a:r>
          </a:p>
          <a:p>
            <a:pPr marL="0" algn="just">
              <a:spcBef>
                <a:spcPts val="0"/>
              </a:spcBef>
            </a:pPr>
            <a:r>
              <a:rPr lang="ru-RU" sz="3100" i="1" dirty="0" smtClean="0">
                <a:solidFill>
                  <a:srgbClr val="0000CC"/>
                </a:solidFill>
              </a:rPr>
              <a:t>3.    Настроить сложный процесс звукообразования</a:t>
            </a:r>
          </a:p>
          <a:p>
            <a:pPr marL="0" algn="just">
              <a:spcBef>
                <a:spcPts val="0"/>
              </a:spcBef>
            </a:pPr>
            <a:r>
              <a:rPr lang="ru-RU" sz="3100" i="1" dirty="0" smtClean="0">
                <a:solidFill>
                  <a:srgbClr val="0000CC"/>
                </a:solidFill>
              </a:rPr>
              <a:t>4.    Пробудить эмоциональную сферу</a:t>
            </a:r>
          </a:p>
          <a:p>
            <a:pPr marL="0" algn="just">
              <a:spcBef>
                <a:spcPts val="0"/>
              </a:spcBef>
            </a:pPr>
            <a:r>
              <a:rPr lang="ru-RU" sz="3100" i="1" dirty="0" smtClean="0">
                <a:solidFill>
                  <a:srgbClr val="0000CC"/>
                </a:solidFill>
              </a:rPr>
              <a:t>5.    Пробудить творческую фантазию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100" i="1" dirty="0" smtClean="0">
                <a:solidFill>
                  <a:srgbClr val="0000CC"/>
                </a:solidFill>
              </a:rPr>
              <a:t>    Признаки неправильного пения – першение в горле, боль, зажим шейных мышц.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100" i="1" dirty="0" smtClean="0">
                <a:solidFill>
                  <a:srgbClr val="0000CC"/>
                </a:solidFill>
              </a:rPr>
              <a:t>    Признаки правильного пения – расслабление гортани, комфорт, зевание.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C:\Users\Никита\Desktop\images.png"/>
          <p:cNvPicPr/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1785918" y="0"/>
            <a:ext cx="664373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Пение – удивительное искусство. Оно развивает музыкальный слух, эмоциональную отзывчивость, способствует развитию внимания, памяти, мышления. 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Вокальные упражнения служат условием развития слухового внимания, памяти и качества личности ребенка, а также обеспечивают развитие музыкальных способностей с опорой на органы чувств, помогают ребенку овладеть средствами художественной выразительности и обогащают его речь.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Формирование вокально-хоровых навыков и умений - процесс достаточно сложный и длительный, требующий, как от педагога, так и от ребенка большого терпения.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Результат будет положительным только в том случае, если специалисты и родители понимают важность этой работы и оказывают всяческую поддержку.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Никита\Desktop\40831123-Мультфильм-дети-поют-с-микрофоном.-Векторного-клипарта-иллюстрации-на-белом-фоне.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221457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икита\Desktop\as.jpg"/>
          <p:cNvPicPr/>
          <p:nvPr/>
        </p:nvPicPr>
        <p:blipFill>
          <a:blip r:embed="rId4"/>
          <a:srcRect t="17717" b="8858"/>
          <a:stretch>
            <a:fillRect/>
          </a:stretch>
        </p:blipFill>
        <p:spPr bwMode="auto">
          <a:xfrm>
            <a:off x="6500827" y="0"/>
            <a:ext cx="2643174" cy="13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кита\Desktop\11623106-children-choir.jpg"/>
          <p:cNvPicPr/>
          <p:nvPr/>
        </p:nvPicPr>
        <p:blipFill>
          <a:blip r:embed="rId5" cstate="print"/>
          <a:srcRect t="11983"/>
          <a:stretch>
            <a:fillRect/>
          </a:stretch>
        </p:blipFill>
        <p:spPr bwMode="auto">
          <a:xfrm>
            <a:off x="3286116" y="0"/>
            <a:ext cx="3143272" cy="13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Содержимое 3" descr="C:\Users\Никита\Desktop\roses-on-piano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8143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42852"/>
            <a:ext cx="77867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Благодарю за внимание</a:t>
            </a:r>
            <a:endParaRPr lang="ru-RU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Основные  гласные  для  распевания:</a:t>
            </a:r>
            <a:r>
              <a:rPr lang="ru-RU" b="1" dirty="0" smtClean="0">
                <a:solidFill>
                  <a:srgbClr val="F41E32"/>
                </a:solidFill>
              </a:rPr>
              <a:t> </a:t>
            </a:r>
            <a:r>
              <a:rPr lang="ru-RU" dirty="0" smtClean="0"/>
              <a:t>       </a:t>
            </a:r>
            <a:r>
              <a:rPr lang="ru-RU" b="1" dirty="0" smtClean="0">
                <a:solidFill>
                  <a:srgbClr val="F41E32"/>
                </a:solidFill>
              </a:rPr>
              <a:t>А,  О,  У,  Э,  И.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Основные согласные для распевания: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М,  Л,  Н,  С,  З.</a:t>
            </a:r>
          </a:p>
          <a:p>
            <a:pPr>
              <a:buNone/>
            </a:pPr>
            <a:r>
              <a:rPr lang="ru-RU" b="1" dirty="0" smtClean="0">
                <a:solidFill>
                  <a:srgbClr val="2EC1E4"/>
                </a:solidFill>
              </a:rPr>
              <a:t>                   МА-МЭ-МИ-МО-МУ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33CC"/>
                </a:solidFill>
              </a:rPr>
              <a:t>                     НА-НЭ-НИ-НО-НУ</a:t>
            </a:r>
          </a:p>
          <a:p>
            <a:pPr>
              <a:buNone/>
            </a:pPr>
            <a:r>
              <a:rPr lang="ru-RU" b="1" dirty="0" smtClean="0">
                <a:solidFill>
                  <a:srgbClr val="F41E32"/>
                </a:solidFill>
              </a:rPr>
              <a:t>                     ЗА-ЗЭ-ЗИ-ЗО-ЗУ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Никита\Desktop\Рисунки\002.jpg"/>
          <p:cNvPicPr/>
          <p:nvPr/>
        </p:nvPicPr>
        <p:blipFill>
          <a:blip r:embed="rId3"/>
          <a:srcRect t="12850"/>
          <a:stretch>
            <a:fillRect/>
          </a:stretch>
        </p:blipFill>
        <p:spPr bwMode="auto">
          <a:xfrm>
            <a:off x="1043608" y="0"/>
            <a:ext cx="810039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474676"/>
            <a:ext cx="7858180" cy="43577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00CC"/>
                </a:solidFill>
              </a:rPr>
              <a:t>    </a:t>
            </a:r>
            <a:r>
              <a:rPr lang="ru-RU" sz="2600" dirty="0" smtClean="0">
                <a:solidFill>
                  <a:srgbClr val="0000CC"/>
                </a:solidFill>
              </a:rPr>
              <a:t>Чтобы добиться  хорошего  </a:t>
            </a:r>
            <a:r>
              <a:rPr lang="ru-RU" sz="1800" b="1" dirty="0" smtClean="0">
                <a:solidFill>
                  <a:srgbClr val="F41E32"/>
                </a:solidFill>
              </a:rPr>
              <a:t>УНИСОНА </a:t>
            </a:r>
            <a:r>
              <a:rPr lang="ru-RU" sz="2600" dirty="0" smtClean="0">
                <a:solidFill>
                  <a:srgbClr val="0000CC"/>
                </a:solidFill>
              </a:rPr>
              <a:t>не нужно забывать самое главное правило  пения:  петь  надо  очень  тихо,  только  тогда  можно услышать  каждого,  и  каждый  услышит  сам  себя  и  своих  соседей.  Только  тогда  он сможет  сравнить  своё  интонирование  с  интонированием  других  поющих,  понять,  правильно ли он поёт   и,  если  надо,  подкорректировать  своё  исполнение  в  «правильную  сторону».</a:t>
            </a:r>
          </a:p>
          <a:p>
            <a:endParaRPr lang="ru-RU" sz="2600" dirty="0"/>
          </a:p>
        </p:txBody>
      </p:sp>
      <p:pic>
        <p:nvPicPr>
          <p:cNvPr id="9" name="Рисунок 8" descr="C:\Users\Никита\Desktop\cute-girls-choir-1009585.jpg"/>
          <p:cNvPicPr/>
          <p:nvPr/>
        </p:nvPicPr>
        <p:blipFill>
          <a:blip r:embed="rId3"/>
          <a:srcRect t="14740" b="36567"/>
          <a:stretch>
            <a:fillRect/>
          </a:stretch>
        </p:blipFill>
        <p:spPr bwMode="auto">
          <a:xfrm>
            <a:off x="1142976" y="0"/>
            <a:ext cx="785818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429552" cy="1511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Очень   полезно  петь  любую  гамму  в  нисходящем  движении;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во-вторых, мелодические  скачки  на  какие-либо  интервалы; 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 третьих,  можно  разнообразить  гармонический  материал в  аккомпанементе. 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071678"/>
            <a:ext cx="785818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11354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290"/>
            <a:ext cx="7858180" cy="285752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3143248"/>
            <a:ext cx="7498080" cy="3105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800" dirty="0" smtClean="0"/>
          </a:p>
          <a:p>
            <a:pPr algn="just"/>
            <a:r>
              <a:rPr lang="ru-RU" sz="1800" b="1" dirty="0" smtClean="0">
                <a:solidFill>
                  <a:srgbClr val="0000CC"/>
                </a:solidFill>
              </a:rPr>
              <a:t>При  разучивании  этого  упражнения,  нужно  обратить  внимание  ребят  на тяготение  в  ТОНИКУ  всех  звуков  и  в восходящем,  и  в  нисходящем  движении. </a:t>
            </a:r>
          </a:p>
          <a:p>
            <a:pPr algn="just"/>
            <a:r>
              <a:rPr lang="ru-RU" sz="1800" b="1" dirty="0" smtClean="0">
                <a:solidFill>
                  <a:srgbClr val="0000CC"/>
                </a:solidFill>
              </a:rPr>
              <a:t> Обязательно  нужно  во  время  пения показывать  рукой  движение  звуков  вверх  или  вниз  и  фиксировать  остановку  на  ТОНИКЕ.  </a:t>
            </a:r>
          </a:p>
          <a:p>
            <a:pPr algn="just"/>
            <a:r>
              <a:rPr lang="ru-RU" sz="1800" b="1" dirty="0" smtClean="0">
                <a:solidFill>
                  <a:srgbClr val="0000CC"/>
                </a:solidFill>
              </a:rPr>
              <a:t>Эту </a:t>
            </a:r>
            <a:r>
              <a:rPr lang="ru-RU" sz="1800" b="1" dirty="0" err="1" smtClean="0">
                <a:solidFill>
                  <a:srgbClr val="0000CC"/>
                </a:solidFill>
              </a:rPr>
              <a:t>распевочку</a:t>
            </a:r>
            <a:r>
              <a:rPr lang="ru-RU" sz="1800" b="1" dirty="0" smtClean="0">
                <a:solidFill>
                  <a:srgbClr val="0000CC"/>
                </a:solidFill>
              </a:rPr>
              <a:t>  нужно  петь  с  названиями нот,  чтобы  слух  учеников  закреплял  за  интонированием каждого  звука  его  «личное имя». </a:t>
            </a:r>
            <a:endParaRPr lang="ru-RU" sz="1800" b="1" dirty="0">
              <a:solidFill>
                <a:srgbClr val="0000CC"/>
              </a:solidFill>
            </a:endParaRPr>
          </a:p>
        </p:txBody>
      </p:sp>
      <p:pic>
        <p:nvPicPr>
          <p:cNvPr id="7" name="Рисунок 6" descr="C:\Users\Никита\Desktop\detskie-pesn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0"/>
            <a:ext cx="207170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8064896" cy="48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dirty="0" smtClean="0">
                <a:solidFill>
                  <a:srgbClr val="0000CC"/>
                </a:solidFill>
              </a:rPr>
              <a:t>Задача певца – передать смысл произведения, раскрыть художественный образ. Поэтому каждое слово в вокальном произведении должно звучать ясно, понятно, четко и выразительно.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CC"/>
                </a:solidFill>
              </a:rPr>
              <a:t>     Такое мастерство в передаче слова не приходит само собой.  Это результат большой работы и над вокалом, и над дикцией.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CC"/>
                </a:solidFill>
              </a:rPr>
              <a:t>     Для улучшения дикции существует прекрасное средство – скороговорки.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Скороговорка – </a:t>
            </a:r>
            <a:r>
              <a:rPr lang="ru-RU" sz="2400" dirty="0" smtClean="0">
                <a:solidFill>
                  <a:srgbClr val="C00000"/>
                </a:solidFill>
              </a:rPr>
              <a:t>это специально придуманная фраза с труднопроизносимым  подбором  звуков, быстро проговариваемая шуточная  прибаутка.</a:t>
            </a:r>
            <a:endParaRPr lang="ru-RU" sz="2400" dirty="0"/>
          </a:p>
        </p:txBody>
      </p:sp>
      <p:pic>
        <p:nvPicPr>
          <p:cNvPr id="7" name="Рисунок 6" descr="C:\Users\Никита\Desktop\Рисунки\choir-picture.png"/>
          <p:cNvPicPr/>
          <p:nvPr/>
        </p:nvPicPr>
        <p:blipFill>
          <a:blip r:embed="rId3">
            <a:lum bright="-10000" contrast="10000"/>
          </a:blip>
          <a:srcRect t="23562"/>
          <a:stretch>
            <a:fillRect/>
          </a:stretch>
        </p:blipFill>
        <p:spPr bwMode="auto">
          <a:xfrm>
            <a:off x="1142976" y="0"/>
            <a:ext cx="800102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</a:t>
            </a:r>
            <a:r>
              <a:rPr lang="ru-RU" sz="3200" b="1" dirty="0" smtClean="0">
                <a:solidFill>
                  <a:srgbClr val="C00000"/>
                </a:solidFill>
              </a:rPr>
              <a:t>Как разучивать скороговорки?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00CC"/>
                </a:solidFill>
              </a:rPr>
              <a:t>Сначала скороговорки нужно проговаривать в медленном темпе, потом темп  увеличивать.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“</a:t>
            </a:r>
            <a:r>
              <a:rPr lang="ru-RU" sz="1800" dirty="0" err="1" smtClean="0">
                <a:solidFill>
                  <a:srgbClr val="0000CC"/>
                </a:solidFill>
              </a:rPr>
              <a:t>Пробалтывание</a:t>
            </a:r>
            <a:r>
              <a:rPr lang="ru-RU" sz="1800" dirty="0" smtClean="0">
                <a:solidFill>
                  <a:srgbClr val="0000CC"/>
                </a:solidFill>
              </a:rPr>
              <a:t>” текста в “никуда”, безо всякого смысла,  не принесёт пользы.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Важно видеть  то, о чём идет речь в скороговорке, рисовать в своём воображении различные жизненные обстоятельств, представлять, например,  то ласковую просьбу, то взволнованный рассказ, то требовательное обращение.  И таким образом,  одну и ту же скороговорку можно произнести с совершенно разными эмоциональными оттенками.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Также очень полезно сначала проговаривать скороговорки беззвучно и медленно. А потом  произносить вслух,  постепенно увеличивая темп.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Помимо проговаривания обязательно </a:t>
            </a:r>
            <a:r>
              <a:rPr lang="ru-RU" sz="1800" dirty="0" err="1" smtClean="0">
                <a:solidFill>
                  <a:srgbClr val="0000CC"/>
                </a:solidFill>
              </a:rPr>
              <a:t>пропевайте</a:t>
            </a:r>
            <a:r>
              <a:rPr lang="ru-RU" sz="1800" dirty="0" smtClean="0">
                <a:solidFill>
                  <a:srgbClr val="0000CC"/>
                </a:solidFill>
              </a:rPr>
              <a:t> скороговорки, так как произношение слов в пении и в речи несколько различно. Пойте скороговорки на одном звуке, по звукам трезвучия, по звукам гаммы.</a:t>
            </a:r>
          </a:p>
          <a:p>
            <a:endParaRPr lang="ru-RU" sz="1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Весёлые скороговорки для «непослушных» звуков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Саша шустро сушит сушки,</a:t>
            </a:r>
            <a:b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Саша высушил штук шесть.</a:t>
            </a:r>
            <a:b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 смешно спешат старушки</a:t>
            </a:r>
            <a:b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Сушек Сашиных поесть. 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b="1" dirty="0" smtClean="0">
                <a:solidFill>
                  <a:srgbClr val="008000"/>
                </a:solidFill>
              </a:rPr>
              <a:t>Тары-бары-растабары,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У Варвары куры стары,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</a:rPr>
              <a:t>Куры старенькие,</a:t>
            </a:r>
            <a:br>
              <a:rPr lang="ru-RU" sz="2400" b="1" dirty="0" smtClean="0">
                <a:solidFill>
                  <a:srgbClr val="008000"/>
                </a:solidFill>
              </a:rPr>
            </a:br>
            <a:r>
              <a:rPr lang="ru-RU" sz="2400" b="1" dirty="0" err="1" smtClean="0">
                <a:solidFill>
                  <a:srgbClr val="008000"/>
                </a:solidFill>
              </a:rPr>
              <a:t>Растабаренькие</a:t>
            </a:r>
            <a:r>
              <a:rPr lang="ru-RU" sz="2400" b="1" dirty="0" smtClean="0">
                <a:solidFill>
                  <a:srgbClr val="008000"/>
                </a:solidFill>
              </a:rPr>
              <a:t>.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5" name="Рисунок 4" descr="C:\Users\Никита\Desktop\kur_uxo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00504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кита\Desktop\Sushki_kalorijnost_i_chem_polezny_sushk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643050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Баркас приехал в порт </a:t>
            </a:r>
            <a:r>
              <a:rPr lang="ru-RU" sz="2400" i="1" dirty="0" err="1" smtClean="0">
                <a:solidFill>
                  <a:srgbClr val="C00000"/>
                </a:solidFill>
              </a:rPr>
              <a:t>Мадрас</a:t>
            </a:r>
            <a:r>
              <a:rPr lang="ru-RU" sz="2400" i="1" dirty="0" smtClean="0">
                <a:solidFill>
                  <a:srgbClr val="C00000"/>
                </a:solidFill>
              </a:rPr>
              <a:t>.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Матрос принёс на борт матрас.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В порту </a:t>
            </a:r>
            <a:r>
              <a:rPr lang="ru-RU" sz="2400" i="1" dirty="0" err="1" smtClean="0">
                <a:solidFill>
                  <a:srgbClr val="C00000"/>
                </a:solidFill>
              </a:rPr>
              <a:t>Мадрас</a:t>
            </a:r>
            <a:r>
              <a:rPr lang="ru-RU" sz="2400" i="1" dirty="0" smtClean="0">
                <a:solidFill>
                  <a:srgbClr val="C00000"/>
                </a:solidFill>
              </a:rPr>
              <a:t> матрас матроса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Порвали в драке альбатросы.</a:t>
            </a:r>
          </a:p>
          <a:p>
            <a:r>
              <a:rPr lang="ru-RU" sz="2400" i="1" dirty="0" smtClean="0">
                <a:solidFill>
                  <a:srgbClr val="008000"/>
                </a:solidFill>
              </a:rPr>
              <a:t>Ужа оса ужалила, ежу ужасно жаль его.</a:t>
            </a:r>
          </a:p>
          <a:p>
            <a:r>
              <a:rPr lang="ru-RU" sz="2400" i="1" dirty="0" smtClean="0">
                <a:solidFill>
                  <a:srgbClr val="FF33CC"/>
                </a:solidFill>
              </a:rPr>
              <a:t>Кто колпак </a:t>
            </a:r>
            <a:r>
              <a:rPr lang="ru-RU" sz="2400" i="1" dirty="0" err="1" smtClean="0">
                <a:solidFill>
                  <a:srgbClr val="FF33CC"/>
                </a:solidFill>
              </a:rPr>
              <a:t>переколпакует</a:t>
            </a:r>
            <a:r>
              <a:rPr lang="ru-RU" sz="2400" i="1" dirty="0" smtClean="0">
                <a:solidFill>
                  <a:srgbClr val="FF33CC"/>
                </a:solidFill>
              </a:rPr>
              <a:t> и </a:t>
            </a:r>
            <a:r>
              <a:rPr lang="ru-RU" sz="2400" i="1" dirty="0" err="1" smtClean="0">
                <a:solidFill>
                  <a:srgbClr val="FF33CC"/>
                </a:solidFill>
              </a:rPr>
              <a:t>перевыколпакует</a:t>
            </a:r>
            <a:r>
              <a:rPr lang="ru-RU" sz="2400" i="1" dirty="0" smtClean="0">
                <a:solidFill>
                  <a:srgbClr val="FF33CC"/>
                </a:solidFill>
              </a:rPr>
              <a:t>?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У пчелы, у пчелки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Почему нет челки?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Отвечаю почему: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- Челка пчелке на к чему.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i="1" dirty="0" smtClean="0">
                <a:solidFill>
                  <a:srgbClr val="F41E32"/>
                </a:solidFill>
              </a:rPr>
              <a:t>Рыла свинья </a:t>
            </a:r>
            <a:r>
              <a:rPr lang="ru-RU" sz="2400" i="1" dirty="0" err="1" smtClean="0">
                <a:solidFill>
                  <a:srgbClr val="F41E32"/>
                </a:solidFill>
              </a:rPr>
              <a:t>белорыла</a:t>
            </a:r>
            <a:r>
              <a:rPr lang="ru-RU" sz="2400" i="1" dirty="0" smtClean="0">
                <a:solidFill>
                  <a:srgbClr val="F41E32"/>
                </a:solidFill>
              </a:rPr>
              <a:t>, тупорыла; полдвора рылом изрыла, вырыла, подрыла.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4" name="Рисунок 3" descr="C:\Users\Никита\Desktop\barkas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52"/>
            <a:ext cx="29289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кита\Desktop\svi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429264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икита\Desktop\depositphotos_9086282-Bee-Flying-Bucke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14752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икита\Desktop\ukus-osy.jpg"/>
          <p:cNvPicPr preferRelativeResize="0"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000240"/>
            <a:ext cx="1714512" cy="115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Никита\Desktop\www24062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3786190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икита\Desktop\Рисунки\notnyi-stan-s-notami-0002595515-preview.jpg"/>
          <p:cNvPicPr/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 t="3763" b="23204"/>
          <a:stretch>
            <a:fillRect/>
          </a:stretch>
        </p:blipFill>
        <p:spPr bwMode="auto">
          <a:xfrm>
            <a:off x="1071538" y="0"/>
            <a:ext cx="557216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528</TotalTime>
  <Words>823</Words>
  <Application>Microsoft Office PowerPoint</Application>
  <PresentationFormat>Экран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    Технология формирования  вокально-хоровых навыков и умений</vt:lpstr>
      <vt:lpstr>Презентация PowerPoint</vt:lpstr>
      <vt:lpstr>Презентация PowerPoint</vt:lpstr>
      <vt:lpstr>Очень   полезно  петь  любую  гамму  в  нисходящем  движении;   во-вторых, мелодические  скачки  на  какие-либо  интервалы;   в третьих,  можно  разнообразить  гармонический  материал в  аккомпанементе.  </vt:lpstr>
      <vt:lpstr>Презентация PowerPoint</vt:lpstr>
      <vt:lpstr>Презентация PowerPoint</vt:lpstr>
      <vt:lpstr>       Как разучивать скороговорки?</vt:lpstr>
      <vt:lpstr>Весёлые скороговорки для «непослушных» звуков</vt:lpstr>
      <vt:lpstr>Презентация PowerPoint</vt:lpstr>
      <vt:lpstr>Презентация PowerPoint</vt:lpstr>
      <vt:lpstr>Презентация PowerPoint</vt:lpstr>
      <vt:lpstr>             «Звуки музыки»</vt:lpstr>
      <vt:lpstr>      Дыхательная гимнастика А.Н. Стрельниковой.</vt:lpstr>
      <vt:lpstr>                                         Упражнение «Обними плечи»</vt:lpstr>
      <vt:lpstr>   Артикуляционная гимнастика В. В. Емельянова.</vt:lpstr>
      <vt:lpstr>Одной из важнейших задач распевания является не только подготовка голосового аппарата к работе, но и формирование у обучающихся основных певческих навыков. К ним мы можем отнести: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для распевания хора  и солистов</dc:title>
  <dc:creator>Никита</dc:creator>
  <cp:lastModifiedBy>админ</cp:lastModifiedBy>
  <cp:revision>63</cp:revision>
  <dcterms:created xsi:type="dcterms:W3CDTF">2016-12-24T12:37:09Z</dcterms:created>
  <dcterms:modified xsi:type="dcterms:W3CDTF">2020-06-15T00:12:47Z</dcterms:modified>
</cp:coreProperties>
</file>