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4" r:id="rId2"/>
    <p:sldId id="295" r:id="rId3"/>
    <p:sldId id="261" r:id="rId4"/>
    <p:sldId id="262" r:id="rId5"/>
    <p:sldId id="263" r:id="rId6"/>
    <p:sldId id="266" r:id="rId7"/>
    <p:sldId id="268" r:id="rId8"/>
    <p:sldId id="275" r:id="rId9"/>
    <p:sldId id="269" r:id="rId10"/>
    <p:sldId id="299" r:id="rId11"/>
    <p:sldId id="300" r:id="rId12"/>
    <p:sldId id="276" r:id="rId13"/>
    <p:sldId id="297" r:id="rId14"/>
    <p:sldId id="301" r:id="rId15"/>
    <p:sldId id="281" r:id="rId16"/>
    <p:sldId id="283" r:id="rId17"/>
    <p:sldId id="296" r:id="rId18"/>
    <p:sldId id="298" r:id="rId19"/>
    <p:sldId id="286" r:id="rId20"/>
    <p:sldId id="285" r:id="rId21"/>
    <p:sldId id="287" r:id="rId22"/>
    <p:sldId id="284" r:id="rId23"/>
    <p:sldId id="289" r:id="rId24"/>
    <p:sldId id="290" r:id="rId25"/>
    <p:sldId id="302" r:id="rId26"/>
    <p:sldId id="291" r:id="rId27"/>
    <p:sldId id="292" r:id="rId28"/>
    <p:sldId id="288" r:id="rId29"/>
    <p:sldId id="303" r:id="rId30"/>
    <p:sldId id="305" r:id="rId31"/>
    <p:sldId id="306" r:id="rId32"/>
    <p:sldId id="307" r:id="rId33"/>
    <p:sldId id="308" r:id="rId34"/>
    <p:sldId id="309"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CC00"/>
    <a:srgbClr val="66006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4660"/>
  </p:normalViewPr>
  <p:slideViewPr>
    <p:cSldViewPr>
      <p:cViewPr>
        <p:scale>
          <a:sx n="55" d="100"/>
          <a:sy n="55" d="100"/>
        </p:scale>
        <p:origin x="-1854" y="-3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FBE20C-B8D1-4BEA-963B-A24BFC2A697B}" type="datetimeFigureOut">
              <a:rPr lang="ru-RU" smtClean="0"/>
              <a:t>21.01.2020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5230D5-6C08-4B4C-9C2C-714032C8AF1E}" type="slidenum">
              <a:rPr lang="ru-RU" smtClean="0"/>
              <a:t>‹#›</a:t>
            </a:fld>
            <a:endParaRPr lang="ru-RU"/>
          </a:p>
        </p:txBody>
      </p:sp>
    </p:spTree>
    <p:extLst>
      <p:ext uri="{BB962C8B-B14F-4D97-AF65-F5344CB8AC3E}">
        <p14:creationId xmlns:p14="http://schemas.microsoft.com/office/powerpoint/2010/main" val="250304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95230D5-6C08-4B4C-9C2C-714032C8AF1E}" type="slidenum">
              <a:rPr lang="ru-RU" smtClean="0"/>
              <a:t>4</a:t>
            </a:fld>
            <a:endParaRPr lang="ru-RU"/>
          </a:p>
        </p:txBody>
      </p:sp>
    </p:spTree>
    <p:extLst>
      <p:ext uri="{BB962C8B-B14F-4D97-AF65-F5344CB8AC3E}">
        <p14:creationId xmlns:p14="http://schemas.microsoft.com/office/powerpoint/2010/main" val="197782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21.01.2020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21.01.2020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3.wav"/><Relationship Id="rId7"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3.wav"/><Relationship Id="rId7"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 Target="slide27.xml"/><Relationship Id="rId7" Type="http://schemas.openxmlformats.org/officeDocument/2006/relationships/image" Target="../media/image49.jpeg"/><Relationship Id="rId12" Type="http://schemas.openxmlformats.org/officeDocument/2006/relationships/audio" Target="../media/audio1.wav"/><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1.jpeg"/><Relationship Id="rId5" Type="http://schemas.microsoft.com/office/2007/relationships/hdphoto" Target="../media/hdphoto10.wdp"/><Relationship Id="rId10" Type="http://schemas.microsoft.com/office/2007/relationships/hdphoto" Target="../media/hdphoto12.wdp"/><Relationship Id="rId4" Type="http://schemas.openxmlformats.org/officeDocument/2006/relationships/image" Target="../media/image47.jpeg"/><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 Target="slide31.xml"/><Relationship Id="rId7" Type="http://schemas.openxmlformats.org/officeDocument/2006/relationships/slide" Target="slide34.xml"/><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slide" Target="slide30.xml"/><Relationship Id="rId4" Type="http://schemas.openxmlformats.org/officeDocument/2006/relationships/audio" Target="../media/audio1.wav"/><Relationship Id="rId9" Type="http://schemas.openxmlformats.org/officeDocument/2006/relationships/slide" Target="slide33.xml"/></Relationships>
</file>

<file path=ppt/slides/_rels/slide14.xml.rels><?xml version="1.0" encoding="UTF-8" standalone="yes"?>
<Relationships xmlns="http://schemas.openxmlformats.org/package/2006/relationships"><Relationship Id="rId3" Type="http://schemas.openxmlformats.org/officeDocument/2006/relationships/hyperlink" Target="https://www.maam.ru/detskijsad/netradicionoe-risovanie-s-detmi.html3" TargetMode="External"/><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microsoft.com/office/2007/relationships/hdphoto" Target="../media/hdphoto14.wdp"/><Relationship Id="rId3" Type="http://schemas.microsoft.com/office/2007/relationships/hdphoto" Target="../media/hdphoto13.wdp"/><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slide" Target="slide4.xml"/><Relationship Id="rId4" Type="http://schemas.openxmlformats.org/officeDocument/2006/relationships/image" Target="../media/image58.jpeg"/><Relationship Id="rId9"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66.jpe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77.jpeg"/><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81.jpe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86.jpeg"/><Relationship Id="rId7" Type="http://schemas.microsoft.com/office/2007/relationships/hdphoto" Target="../media/hdphoto16.wdp"/><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slide" Target="slide11.xml"/><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slide" Target="slide10.xml"/><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10" Type="http://schemas.openxmlformats.org/officeDocument/2006/relationships/audio" Target="../media/audio1.wav"/><Relationship Id="rId4" Type="http://schemas.openxmlformats.org/officeDocument/2006/relationships/image" Target="../media/image4.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13.xml"/></Relationships>
</file>

<file path=ppt/slides/_rels/slide3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13.xml"/></Relationships>
</file>

<file path=ppt/slides/_rels/slide3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18" Type="http://schemas.openxmlformats.org/officeDocument/2006/relationships/audio" Target="../media/audio1.wav"/><Relationship Id="rId3" Type="http://schemas.openxmlformats.org/officeDocument/2006/relationships/audio" Target="../media/audio3.wav"/><Relationship Id="rId7" Type="http://schemas.openxmlformats.org/officeDocument/2006/relationships/image" Target="../media/image10.jpeg"/><Relationship Id="rId12" Type="http://schemas.microsoft.com/office/2007/relationships/hdphoto" Target="../media/hdphoto4.wdp"/><Relationship Id="rId17" Type="http://schemas.openxmlformats.org/officeDocument/2006/relationships/image" Target="../media/image16.gif"/><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jpeg"/><Relationship Id="rId5" Type="http://schemas.openxmlformats.org/officeDocument/2006/relationships/image" Target="../media/image9.png"/><Relationship Id="rId15" Type="http://schemas.openxmlformats.org/officeDocument/2006/relationships/slide" Target="slide16.xml"/><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audio" Target="../media/audio1.wav"/><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2.jpeg"/><Relationship Id="rId5" Type="http://schemas.microsoft.com/office/2007/relationships/hdphoto" Target="../media/hdphoto1.wdp"/><Relationship Id="rId10" Type="http://schemas.openxmlformats.org/officeDocument/2006/relationships/image" Target="../media/image21.jpeg"/><Relationship Id="rId4" Type="http://schemas.openxmlformats.org/officeDocument/2006/relationships/image" Target="../media/image17.pn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9.jpeg"/><Relationship Id="rId3" Type="http://schemas.openxmlformats.org/officeDocument/2006/relationships/audio" Target="../media/audio3.wav"/><Relationship Id="rId7" Type="http://schemas.openxmlformats.org/officeDocument/2006/relationships/image" Target="../media/image25.jpeg"/><Relationship Id="rId12" Type="http://schemas.openxmlformats.org/officeDocument/2006/relationships/image" Target="../media/image28.jpeg"/><Relationship Id="rId2" Type="http://schemas.openxmlformats.org/officeDocument/2006/relationships/audio" Target="../media/audio2.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7.jpeg"/><Relationship Id="rId5" Type="http://schemas.openxmlformats.org/officeDocument/2006/relationships/image" Target="../media/image24.jpeg"/><Relationship Id="rId15" Type="http://schemas.microsoft.com/office/2007/relationships/hdphoto" Target="../media/hdphoto7.wdp"/><Relationship Id="rId10" Type="http://schemas.openxmlformats.org/officeDocument/2006/relationships/image" Target="../media/image26.jpeg"/><Relationship Id="rId4" Type="http://schemas.openxmlformats.org/officeDocument/2006/relationships/image" Target="../media/image4.jpeg"/><Relationship Id="rId9" Type="http://schemas.openxmlformats.org/officeDocument/2006/relationships/slide" Target="slide17.xml"/><Relationship Id="rId1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3.wav"/><Relationship Id="rId7"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audio" Target="../media/audio1.wav"/><Relationship Id="rId5" Type="http://schemas.openxmlformats.org/officeDocument/2006/relationships/image" Target="../media/image31.jpeg"/><Relationship Id="rId10" Type="http://schemas.openxmlformats.org/officeDocument/2006/relationships/slide" Target="slide22.xml"/><Relationship Id="rId4" Type="http://schemas.openxmlformats.org/officeDocument/2006/relationships/image" Target="../media/image4.jpe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slide" Target="slide28.xml"/><Relationship Id="rId12" Type="http://schemas.microsoft.com/office/2007/relationships/hdphoto" Target="../media/hdphoto9.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21.xml"/><Relationship Id="rId11" Type="http://schemas.openxmlformats.org/officeDocument/2006/relationships/image" Target="../media/image37.jpeg"/><Relationship Id="rId5" Type="http://schemas.openxmlformats.org/officeDocument/2006/relationships/slide" Target="slide19.xml"/><Relationship Id="rId10" Type="http://schemas.openxmlformats.org/officeDocument/2006/relationships/image" Target="../media/image36.png"/><Relationship Id="rId4" Type="http://schemas.openxmlformats.org/officeDocument/2006/relationships/image" Target="../media/image4.jpeg"/><Relationship Id="rId9" Type="http://schemas.microsoft.com/office/2007/relationships/hdphoto" Target="../media/hdphoto8.wdp"/><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41.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audio" Target="../media/audio1.wav"/><Relationship Id="rId4" Type="http://schemas.openxmlformats.org/officeDocument/2006/relationships/image" Target="../media/image4.jpeg"/><Relationship Id="rId9" Type="http://schemas.openxmlformats.org/officeDocument/2006/relationships/slide" Target="slide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fs00.infourok.ru/images/doc/192/219101/img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619672" y="548680"/>
            <a:ext cx="3672408" cy="49685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dirty="0" smtClean="0">
              <a:solidFill>
                <a:srgbClr val="FF0000"/>
              </a:solidFill>
            </a:endParaRPr>
          </a:p>
          <a:p>
            <a:pPr algn="ctr"/>
            <a:endParaRPr lang="en-US" sz="2800" b="1" dirty="0" smtClean="0">
              <a:solidFill>
                <a:srgbClr val="FF0000"/>
              </a:solidFill>
            </a:endParaRPr>
          </a:p>
          <a:p>
            <a:pPr algn="ctr"/>
            <a:endParaRPr lang="en-US" sz="2800" b="1" dirty="0" smtClean="0">
              <a:solidFill>
                <a:srgbClr val="FF0000"/>
              </a:solidFill>
            </a:endParaRPr>
          </a:p>
          <a:p>
            <a:pPr algn="ctr"/>
            <a:endParaRPr lang="en-US" sz="2800" b="1" dirty="0" smtClean="0">
              <a:solidFill>
                <a:srgbClr val="FF0000"/>
              </a:solidFill>
            </a:endParaRPr>
          </a:p>
          <a:p>
            <a:pPr algn="ctr"/>
            <a:endParaRPr lang="en-US" sz="2800" b="1" dirty="0" smtClean="0">
              <a:solidFill>
                <a:srgbClr val="FF0000"/>
              </a:solidFill>
            </a:endParaRPr>
          </a:p>
          <a:p>
            <a:pPr algn="ctr"/>
            <a:endParaRPr lang="ru-RU" sz="2800" b="1" dirty="0" smtClean="0">
              <a:solidFill>
                <a:srgbClr val="FF0000"/>
              </a:solidFill>
            </a:endParaRPr>
          </a:p>
          <a:p>
            <a:pPr algn="ctr"/>
            <a:endParaRPr lang="ru-RU" sz="2800" b="1" dirty="0" smtClean="0">
              <a:solidFill>
                <a:srgbClr val="FF0000"/>
              </a:solidFill>
            </a:endParaRPr>
          </a:p>
          <a:p>
            <a:pPr algn="ctr"/>
            <a:r>
              <a:rPr lang="ru-RU" sz="2800" b="1" dirty="0" err="1" smtClean="0">
                <a:solidFill>
                  <a:srgbClr val="FF0000"/>
                </a:solidFill>
              </a:rPr>
              <a:t>Силейкина</a:t>
            </a:r>
            <a:r>
              <a:rPr lang="ru-RU" sz="2800" b="1" dirty="0" smtClean="0">
                <a:solidFill>
                  <a:srgbClr val="FF0000"/>
                </a:solidFill>
              </a:rPr>
              <a:t> </a:t>
            </a:r>
          </a:p>
          <a:p>
            <a:pPr algn="ctr"/>
            <a:r>
              <a:rPr lang="ru-RU" sz="2800" b="1" dirty="0" smtClean="0">
                <a:solidFill>
                  <a:srgbClr val="FF0000"/>
                </a:solidFill>
              </a:rPr>
              <a:t>Татьяна Валентиновна</a:t>
            </a:r>
          </a:p>
          <a:p>
            <a:pPr algn="ctr"/>
            <a:r>
              <a:rPr lang="ru-RU" b="1" dirty="0" smtClean="0">
                <a:solidFill>
                  <a:srgbClr val="002060"/>
                </a:solidFill>
              </a:rPr>
              <a:t>Педагог дополнительного образования </a:t>
            </a:r>
          </a:p>
          <a:p>
            <a:pPr algn="ctr"/>
            <a:r>
              <a:rPr lang="ru-RU" sz="1600" b="1" dirty="0" smtClean="0">
                <a:solidFill>
                  <a:srgbClr val="002060"/>
                </a:solidFill>
              </a:rPr>
              <a:t>по изобразительному искусству</a:t>
            </a:r>
            <a:endParaRPr lang="ru-RU" sz="1600" b="1" dirty="0">
              <a:solidFill>
                <a:srgbClr val="002060"/>
              </a:solidFill>
            </a:endParaRPr>
          </a:p>
        </p:txBody>
      </p:sp>
      <p:sp>
        <p:nvSpPr>
          <p:cNvPr id="4" name="Овал 3"/>
          <p:cNvSpPr/>
          <p:nvPr/>
        </p:nvSpPr>
        <p:spPr>
          <a:xfrm>
            <a:off x="5004048" y="69269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1763688" y="62068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1763688" y="522920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004048" y="522920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364" name="Picture 4" descr="Татьяна  Силейкина"/>
          <p:cNvPicPr>
            <a:picLocks noChangeAspect="1" noChangeArrowheads="1"/>
          </p:cNvPicPr>
          <p:nvPr/>
        </p:nvPicPr>
        <p:blipFill>
          <a:blip r:embed="rId3" cstate="print"/>
          <a:srcRect/>
          <a:stretch>
            <a:fillRect/>
          </a:stretch>
        </p:blipFill>
        <p:spPr bwMode="auto">
          <a:xfrm>
            <a:off x="2503376" y="1391788"/>
            <a:ext cx="1905000" cy="2162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1907704" y="620688"/>
            <a:ext cx="3384376" cy="738664"/>
          </a:xfrm>
          <a:prstGeom prst="rect">
            <a:avLst/>
          </a:prstGeom>
          <a:noFill/>
        </p:spPr>
        <p:txBody>
          <a:bodyPr wrap="square" rtlCol="0">
            <a:spAutoFit/>
          </a:bodyPr>
          <a:lstStyle/>
          <a:p>
            <a:pPr algn="ctr"/>
            <a:r>
              <a:rPr lang="ru-RU" sz="1400" dirty="0" smtClean="0">
                <a:latin typeface="Times New Roman" pitchFamily="18" charset="0"/>
                <a:cs typeface="Times New Roman" pitchFamily="18" charset="0"/>
              </a:rPr>
              <a:t>Муниципальное бюджетное образовательно учреждение </a:t>
            </a:r>
          </a:p>
          <a:p>
            <a:pPr algn="ctr"/>
            <a:r>
              <a:rPr lang="ru-RU" sz="1400" dirty="0" smtClean="0">
                <a:latin typeface="Times New Roman" pitchFamily="18" charset="0"/>
                <a:cs typeface="Times New Roman" pitchFamily="18" charset="0"/>
              </a:rPr>
              <a:t>«</a:t>
            </a:r>
            <a:r>
              <a:rPr lang="ru-RU" sz="1400" dirty="0" err="1" smtClean="0">
                <a:latin typeface="Times New Roman" pitchFamily="18" charset="0"/>
                <a:cs typeface="Times New Roman" pitchFamily="18" charset="0"/>
              </a:rPr>
              <a:t>Камбарский</a:t>
            </a:r>
            <a:r>
              <a:rPr lang="ru-RU" sz="1400" dirty="0" smtClean="0">
                <a:latin typeface="Times New Roman" pitchFamily="18" charset="0"/>
                <a:cs typeface="Times New Roman" pitchFamily="18" charset="0"/>
              </a:rPr>
              <a:t> Дом детства и юношества»</a:t>
            </a:r>
            <a:endParaRPr lang="ru-RU" sz="1400" dirty="0">
              <a:latin typeface="Times New Roman" pitchFamily="18" charset="0"/>
              <a:cs typeface="Times New Roman" pitchFamily="18" charset="0"/>
            </a:endParaRPr>
          </a:p>
        </p:txBody>
      </p:sp>
      <p:sp>
        <p:nvSpPr>
          <p:cNvPr id="10" name="Управляющая кнопка: далее 9">
            <a:hlinkClick r:id="" action="ppaction://hlinkshowjump?jump=nextslide" highlightClick="1">
              <a:snd r:embed="rId4" name="click.wav"/>
            </a:hlinkClick>
          </p:cNvPr>
          <p:cNvSpPr/>
          <p:nvPr/>
        </p:nvSpPr>
        <p:spPr>
          <a:xfrm>
            <a:off x="323528" y="6106117"/>
            <a:ext cx="576064" cy="360040"/>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15779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mtdata.ru/u7/photo159C/20617538803-0/original.jpg"/>
          <p:cNvPicPr>
            <a:picLocks noChangeAspect="1" noChangeArrowheads="1"/>
          </p:cNvPicPr>
          <p:nvPr/>
        </p:nvPicPr>
        <p:blipFill>
          <a:blip r:embed="rId4" cstate="print"/>
          <a:srcRect/>
          <a:stretch>
            <a:fillRect/>
          </a:stretch>
        </p:blipFill>
        <p:spPr bwMode="auto">
          <a:xfrm>
            <a:off x="35233" y="0"/>
            <a:ext cx="9578209" cy="6858000"/>
          </a:xfrm>
          <a:prstGeom prst="rect">
            <a:avLst/>
          </a:prstGeom>
          <a:noFill/>
        </p:spPr>
      </p:pic>
      <p:pic>
        <p:nvPicPr>
          <p:cNvPr id="7172" name="Picture 4" descr="http://sowetu.ru/wp-content/uploads/2009/02/original.jpg"/>
          <p:cNvPicPr>
            <a:picLocks noChangeAspect="1" noChangeArrowheads="1"/>
          </p:cNvPicPr>
          <p:nvPr/>
        </p:nvPicPr>
        <p:blipFill>
          <a:blip r:embed="rId5" cstate="print">
            <a:lum bright="-10000" contrast="20000"/>
          </a:blip>
          <a:srcRect/>
          <a:stretch>
            <a:fillRect/>
          </a:stretch>
        </p:blipFill>
        <p:spPr bwMode="auto">
          <a:xfrm>
            <a:off x="-86065" y="1442554"/>
            <a:ext cx="3960440" cy="2987529"/>
          </a:xfrm>
          <a:prstGeom prst="rect">
            <a:avLst/>
          </a:prstGeom>
          <a:noFill/>
          <a:effectLst>
            <a:softEdge rad="317500"/>
          </a:effectLst>
        </p:spPr>
      </p:pic>
      <p:pic>
        <p:nvPicPr>
          <p:cNvPr id="7174" name="Picture 6" descr="http://www.giftnavi.ru/images/_medium/Oasis/10047902_d.jpg"/>
          <p:cNvPicPr>
            <a:picLocks noChangeAspect="1" noChangeArrowheads="1"/>
          </p:cNvPicPr>
          <p:nvPr/>
        </p:nvPicPr>
        <p:blipFill>
          <a:blip r:embed="rId6" cstate="print"/>
          <a:srcRect/>
          <a:stretch>
            <a:fillRect/>
          </a:stretch>
        </p:blipFill>
        <p:spPr bwMode="auto">
          <a:xfrm>
            <a:off x="5371965" y="3676892"/>
            <a:ext cx="4241477" cy="3181108"/>
          </a:xfrm>
          <a:prstGeom prst="rect">
            <a:avLst/>
          </a:prstGeom>
          <a:noFill/>
          <a:effectLst>
            <a:softEdge rad="317500"/>
          </a:effectLst>
        </p:spPr>
      </p:pic>
      <p:sp>
        <p:nvSpPr>
          <p:cNvPr id="5" name="Управляющая кнопка: назад 4">
            <a:hlinkClick r:id="" action="ppaction://hlinkshowjump?jump=previousslide" highlightClick="1">
              <a:snd r:embed="rId7" name="click.wav"/>
            </a:hlinkClick>
          </p:cNvPr>
          <p:cNvSpPr/>
          <p:nvPr/>
        </p:nvSpPr>
        <p:spPr>
          <a:xfrm>
            <a:off x="343879" y="6065561"/>
            <a:ext cx="535361" cy="360040"/>
          </a:xfrm>
          <a:prstGeom prst="actionButtonBackPrevious">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6" name="Управляющая кнопка: далее 5">
            <a:hlinkClick r:id="" action="ppaction://hlinkshowjump?jump=nextslide" highlightClick="1">
              <a:snd r:embed="rId7" name="click.wav"/>
            </a:hlinkClick>
          </p:cNvPr>
          <p:cNvSpPr/>
          <p:nvPr/>
        </p:nvSpPr>
        <p:spPr>
          <a:xfrm>
            <a:off x="1058040" y="6065561"/>
            <a:ext cx="576064" cy="360040"/>
          </a:xfrm>
          <a:prstGeom prst="actionButtonForwardNex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2" name="TextBox 1"/>
          <p:cNvSpPr txBox="1"/>
          <p:nvPr/>
        </p:nvSpPr>
        <p:spPr>
          <a:xfrm>
            <a:off x="2051720" y="384633"/>
            <a:ext cx="7139499" cy="1077218"/>
          </a:xfrm>
          <a:prstGeom prst="rect">
            <a:avLst/>
          </a:prstGeom>
          <a:noFill/>
        </p:spPr>
        <p:txBody>
          <a:bodyPr wrap="square" rtlCol="0">
            <a:spAutoFit/>
          </a:bodyPr>
          <a:lstStyle/>
          <a:p>
            <a:pPr algn="ctr"/>
            <a:r>
              <a:rPr lang="ru-RU" sz="3200" b="1" dirty="0" smtClean="0">
                <a:solidFill>
                  <a:srgbClr val="003300"/>
                </a:solidFill>
                <a:latin typeface="Times New Roman" pitchFamily="18" charset="0"/>
                <a:cs typeface="Times New Roman" pitchFamily="18" charset="0"/>
              </a:rPr>
              <a:t>Подходит ли этот набор предметов для создания  творческого замысла?</a:t>
            </a:r>
            <a:endParaRPr lang="ru-RU" sz="3200" b="1" dirty="0">
              <a:solidFill>
                <a:srgbClr val="003300"/>
              </a:solidFill>
              <a:latin typeface="Times New Roman" pitchFamily="18" charset="0"/>
              <a:cs typeface="Times New Roman" pitchFamily="18" charset="0"/>
            </a:endParaRPr>
          </a:p>
        </p:txBody>
      </p:sp>
      <p:sp>
        <p:nvSpPr>
          <p:cNvPr id="3" name="1. нет"/>
          <p:cNvSpPr/>
          <p:nvPr/>
        </p:nvSpPr>
        <p:spPr>
          <a:xfrm>
            <a:off x="3707905" y="1484784"/>
            <a:ext cx="5256583" cy="1080120"/>
          </a:xfrm>
          <a:prstGeom prst="frame">
            <a:avLst/>
          </a:prstGeom>
          <a:ln>
            <a:solidFill>
              <a:srgbClr val="0033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1. </a:t>
            </a:r>
            <a:r>
              <a:rPr lang="ru-RU" sz="2000" b="1" dirty="0" smtClean="0">
                <a:solidFill>
                  <a:schemeClr val="tx1"/>
                </a:solidFill>
                <a:latin typeface="Times New Roman" pitchFamily="18" charset="0"/>
                <a:cs typeface="Times New Roman" pitchFamily="18" charset="0"/>
              </a:rPr>
              <a:t>Нет. Можно лишь только устроить шоу мыльных пузырей</a:t>
            </a:r>
            <a:endParaRPr lang="ru-RU" sz="2000" b="1" dirty="0">
              <a:solidFill>
                <a:schemeClr val="tx1"/>
              </a:solidFill>
              <a:latin typeface="Times New Roman" pitchFamily="18" charset="0"/>
              <a:cs typeface="Times New Roman" pitchFamily="18" charset="0"/>
            </a:endParaRPr>
          </a:p>
        </p:txBody>
      </p:sp>
      <p:sp>
        <p:nvSpPr>
          <p:cNvPr id="9" name="3. конечно"/>
          <p:cNvSpPr/>
          <p:nvPr/>
        </p:nvSpPr>
        <p:spPr>
          <a:xfrm>
            <a:off x="282578" y="4297593"/>
            <a:ext cx="5544616" cy="1080120"/>
          </a:xfrm>
          <a:prstGeom prst="frame">
            <a:avLst/>
          </a:prstGeom>
          <a:ln>
            <a:solidFill>
              <a:srgbClr val="0033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3. Конечно. С помощью мыльных пузырей можно сделать оттиск.</a:t>
            </a:r>
            <a:endParaRPr lang="ru-RU" sz="2400" b="1" dirty="0">
              <a:solidFill>
                <a:schemeClr val="tx1"/>
              </a:solidFill>
              <a:latin typeface="Times New Roman" pitchFamily="18" charset="0"/>
              <a:cs typeface="Times New Roman" pitchFamily="18" charset="0"/>
            </a:endParaRPr>
          </a:p>
        </p:txBody>
      </p:sp>
      <p:sp>
        <p:nvSpPr>
          <p:cNvPr id="10" name="2. да"/>
          <p:cNvSpPr/>
          <p:nvPr/>
        </p:nvSpPr>
        <p:spPr>
          <a:xfrm>
            <a:off x="3707905" y="2777397"/>
            <a:ext cx="5256583" cy="1080120"/>
          </a:xfrm>
          <a:prstGeom prst="frame">
            <a:avLst/>
          </a:prstGeom>
          <a:ln>
            <a:solidFill>
              <a:srgbClr val="0033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2. Да. Творческому человеку необходимо помыть руки и позавтракать.</a:t>
            </a:r>
            <a:endParaRPr lang="ru-RU" sz="2400" b="1" dirty="0">
              <a:solidFill>
                <a:schemeClr val="tx1"/>
              </a:solidFill>
              <a:latin typeface="Times New Roman" pitchFamily="18" charset="0"/>
              <a:cs typeface="Times New Roman" pitchFamily="18" charset="0"/>
            </a:endParaRPr>
          </a:p>
        </p:txBody>
      </p:sp>
      <p:sp>
        <p:nvSpPr>
          <p:cNvPr id="11" name="2. это интересно знать">
            <a:hlinkClick r:id="rId8" action="ppaction://hlinksldjump"/>
          </p:cNvPr>
          <p:cNvSpPr/>
          <p:nvPr/>
        </p:nvSpPr>
        <p:spPr>
          <a:xfrm>
            <a:off x="220738" y="173867"/>
            <a:ext cx="1830982" cy="149875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000" b="1" dirty="0" smtClean="0">
                <a:solidFill>
                  <a:srgbClr val="000066"/>
                </a:solidFill>
              </a:rPr>
              <a:t>Это Интересно знать</a:t>
            </a:r>
            <a:endParaRPr lang="ru-RU" sz="2000" b="1" dirty="0">
              <a:solidFill>
                <a:srgbClr val="000066"/>
              </a:solidFill>
            </a:endParaRPr>
          </a:p>
        </p:txBody>
      </p:sp>
    </p:spTree>
    <p:extLst>
      <p:ext uri="{BB962C8B-B14F-4D97-AF65-F5344CB8AC3E}">
        <p14:creationId xmlns:p14="http://schemas.microsoft.com/office/powerpoint/2010/main" val="261749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2000"/>
                                        <p:tgtEl>
                                          <p:spTgt spid="3"/>
                                        </p:tgtEl>
                                      </p:cBhvr>
                                    </p:animEffect>
                                    <p:anim calcmode="lin" valueType="num">
                                      <p:cBhvr>
                                        <p:cTn id="7" dur="2000"/>
                                        <p:tgtEl>
                                          <p:spTgt spid="3"/>
                                        </p:tgtEl>
                                        <p:attrNameLst>
                                          <p:attrName>ppt_x</p:attrName>
                                        </p:attrNameLst>
                                      </p:cBhvr>
                                      <p:tavLst>
                                        <p:tav tm="0">
                                          <p:val>
                                            <p:strVal val="ppt_x"/>
                                          </p:val>
                                        </p:tav>
                                        <p:tav tm="100000">
                                          <p:val>
                                            <p:strVal val="ppt_x"/>
                                          </p:val>
                                        </p:tav>
                                      </p:tavLst>
                                    </p:anim>
                                    <p:anim calcmode="lin" valueType="num">
                                      <p:cBhvr>
                                        <p:cTn id="8" dur="2000"/>
                                        <p:tgtEl>
                                          <p:spTgt spid="3"/>
                                        </p:tgtEl>
                                        <p:attrNameLst>
                                          <p:attrName>ppt_y</p:attrName>
                                        </p:attrNameLst>
                                      </p:cBhvr>
                                      <p:tavLst>
                                        <p:tav tm="0">
                                          <p:val>
                                            <p:strVal val="ppt_y"/>
                                          </p:val>
                                        </p:tav>
                                        <p:tav tm="100000">
                                          <p:val>
                                            <p:strVal val="ppt_y+.1"/>
                                          </p:val>
                                        </p:tav>
                                      </p:tavLst>
                                    </p:anim>
                                    <p:set>
                                      <p:cBhvr>
                                        <p:cTn id="9"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2000"/>
                                        <p:tgtEl>
                                          <p:spTgt spid="10"/>
                                        </p:tgtEl>
                                      </p:cBhvr>
                                    </p:animEffect>
                                    <p:anim calcmode="lin" valueType="num">
                                      <p:cBhvr>
                                        <p:cTn id="15" dur="2000"/>
                                        <p:tgtEl>
                                          <p:spTgt spid="10"/>
                                        </p:tgtEl>
                                        <p:attrNameLst>
                                          <p:attrName>ppt_x</p:attrName>
                                        </p:attrNameLst>
                                      </p:cBhvr>
                                      <p:tavLst>
                                        <p:tav tm="0">
                                          <p:val>
                                            <p:strVal val="ppt_x"/>
                                          </p:val>
                                        </p:tav>
                                        <p:tav tm="100000">
                                          <p:val>
                                            <p:strVal val="ppt_x"/>
                                          </p:val>
                                        </p:tav>
                                      </p:tavLst>
                                    </p:anim>
                                    <p:anim calcmode="lin" valueType="num">
                                      <p:cBhvr>
                                        <p:cTn id="16" dur="2000"/>
                                        <p:tgtEl>
                                          <p:spTgt spid="10"/>
                                        </p:tgtEl>
                                        <p:attrNameLst>
                                          <p:attrName>ppt_y</p:attrName>
                                        </p:attrNameLst>
                                      </p:cBhvr>
                                      <p:tavLst>
                                        <p:tav tm="0">
                                          <p:val>
                                            <p:strVal val="ppt_y"/>
                                          </p:val>
                                        </p:tav>
                                        <p:tav tm="100000">
                                          <p:val>
                                            <p:strVal val="ppt_y+.1"/>
                                          </p:val>
                                        </p:tav>
                                      </p:tavLst>
                                    </p:anim>
                                    <p:set>
                                      <p:cBhvr>
                                        <p:cTn id="17"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34" presetClass="emph" presetSubtype="0" fill="hold" grpId="0" nodeType="clickEffect">
                                  <p:stCondLst>
                                    <p:cond delay="0"/>
                                  </p:stCondLst>
                                  <p:iterate type="lt">
                                    <p:tmPct val="0"/>
                                  </p:iterate>
                                  <p:childTnLst>
                                    <p:animMotion origin="layout" path="M 0.0 0.0 L 0.0 -0.07213" pathEditMode="relative" ptsTypes="">
                                      <p:cBhvr>
                                        <p:cTn id="22" dur="1000" accel="50000" decel="50000" autoRev="1" fill="hold">
                                          <p:stCondLst>
                                            <p:cond delay="0"/>
                                          </p:stCondLst>
                                        </p:cTn>
                                        <p:tgtEl>
                                          <p:spTgt spid="9"/>
                                        </p:tgtEl>
                                        <p:attrNameLst>
                                          <p:attrName>ppt_x</p:attrName>
                                          <p:attrName>ppt_y</p:attrName>
                                        </p:attrNameLst>
                                      </p:cBhvr>
                                    </p:animMotion>
                                    <p:animRot by="1500000">
                                      <p:cBhvr>
                                        <p:cTn id="23" dur="500" fill="hold">
                                          <p:stCondLst>
                                            <p:cond delay="0"/>
                                          </p:stCondLst>
                                        </p:cTn>
                                        <p:tgtEl>
                                          <p:spTgt spid="9"/>
                                        </p:tgtEl>
                                        <p:attrNameLst>
                                          <p:attrName>r</p:attrName>
                                        </p:attrNameLst>
                                      </p:cBhvr>
                                    </p:animRot>
                                    <p:animRot by="-1500000">
                                      <p:cBhvr>
                                        <p:cTn id="24" dur="500" fill="hold">
                                          <p:stCondLst>
                                            <p:cond delay="500"/>
                                          </p:stCondLst>
                                        </p:cTn>
                                        <p:tgtEl>
                                          <p:spTgt spid="9"/>
                                        </p:tgtEl>
                                        <p:attrNameLst>
                                          <p:attrName>r</p:attrName>
                                        </p:attrNameLst>
                                      </p:cBhvr>
                                    </p:animRot>
                                    <p:animRot by="-1500000">
                                      <p:cBhvr>
                                        <p:cTn id="25" dur="500" fill="hold">
                                          <p:stCondLst>
                                            <p:cond delay="1000"/>
                                          </p:stCondLst>
                                        </p:cTn>
                                        <p:tgtEl>
                                          <p:spTgt spid="9"/>
                                        </p:tgtEl>
                                        <p:attrNameLst>
                                          <p:attrName>r</p:attrName>
                                        </p:attrNameLst>
                                      </p:cBhvr>
                                    </p:animRot>
                                    <p:animRot by="1500000">
                                      <p:cBhvr>
                                        <p:cTn id="26" dur="500" fill="hold">
                                          <p:stCondLst>
                                            <p:cond delay="1500"/>
                                          </p:stCondLst>
                                        </p:cTn>
                                        <p:tgtEl>
                                          <p:spTgt spid="9"/>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bldLst>
      <p:bldP spid="3"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900igr.net/datai/doshkolnoe-obrazovanie/Podvizhnye-igry-detej/0009-009-Zajka-seryj-umyvaetsja.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1506" name="Picture 2" descr="https://img-fotki.yandex.ru/get/5301/natali73123.17/0_37753_19cc3ea6_XXL.png"/>
          <p:cNvPicPr>
            <a:picLocks noChangeAspect="1" noChangeArrowheads="1"/>
          </p:cNvPicPr>
          <p:nvPr/>
        </p:nvPicPr>
        <p:blipFill>
          <a:blip r:embed="rId5" cstate="print">
            <a:lum bright="-10000" contrast="30000"/>
          </a:blip>
          <a:srcRect/>
          <a:stretch>
            <a:fillRect/>
          </a:stretch>
        </p:blipFill>
        <p:spPr bwMode="auto">
          <a:xfrm>
            <a:off x="125760" y="618931"/>
            <a:ext cx="2411760" cy="5258341"/>
          </a:xfrm>
          <a:prstGeom prst="rect">
            <a:avLst/>
          </a:prstGeom>
          <a:noFill/>
        </p:spPr>
      </p:pic>
      <p:pic>
        <p:nvPicPr>
          <p:cNvPr id="21510" name="Picture 6" descr="http://www.playcast.ru/uploads/2015/08/30/14880972.png"/>
          <p:cNvPicPr>
            <a:picLocks noChangeAspect="1" noChangeArrowheads="1"/>
          </p:cNvPicPr>
          <p:nvPr/>
        </p:nvPicPr>
        <p:blipFill>
          <a:blip r:embed="rId6" cstate="print"/>
          <a:srcRect/>
          <a:stretch>
            <a:fillRect/>
          </a:stretch>
        </p:blipFill>
        <p:spPr bwMode="auto">
          <a:xfrm>
            <a:off x="3131840" y="4333132"/>
            <a:ext cx="3394249" cy="2541444"/>
          </a:xfrm>
          <a:prstGeom prst="rect">
            <a:avLst/>
          </a:prstGeom>
          <a:noFill/>
        </p:spPr>
      </p:pic>
      <p:sp>
        <p:nvSpPr>
          <p:cNvPr id="2" name="TextBox 1"/>
          <p:cNvSpPr txBox="1"/>
          <p:nvPr/>
        </p:nvSpPr>
        <p:spPr>
          <a:xfrm>
            <a:off x="2411760" y="390144"/>
            <a:ext cx="6552728" cy="954107"/>
          </a:xfrm>
          <a:prstGeom prst="rect">
            <a:avLst/>
          </a:prstGeom>
          <a:noFill/>
        </p:spPr>
        <p:txBody>
          <a:bodyPr wrap="square" rtlCol="0">
            <a:spAutoFit/>
          </a:bodyPr>
          <a:lstStyle/>
          <a:p>
            <a:pPr algn="ctr"/>
            <a:r>
              <a:rPr lang="ru-RU" sz="2800" b="1" dirty="0" smtClean="0">
                <a:solidFill>
                  <a:srgbClr val="002060"/>
                </a:solidFill>
                <a:latin typeface="Times New Roman" pitchFamily="18" charset="0"/>
                <a:cs typeface="Times New Roman" pitchFamily="18" charset="0"/>
              </a:rPr>
              <a:t>В рисовании используется воск. </a:t>
            </a:r>
          </a:p>
          <a:p>
            <a:pPr algn="ctr"/>
            <a:r>
              <a:rPr lang="ru-RU" sz="2800" b="1" dirty="0" smtClean="0">
                <a:solidFill>
                  <a:srgbClr val="002060"/>
                </a:solidFill>
                <a:latin typeface="Times New Roman" pitchFamily="18" charset="0"/>
                <a:cs typeface="Times New Roman" pitchFamily="18" charset="0"/>
              </a:rPr>
              <a:t>Ка ты думаешь для чего?</a:t>
            </a:r>
            <a:endParaRPr lang="ru-RU" sz="2800" b="1" dirty="0">
              <a:solidFill>
                <a:srgbClr val="002060"/>
              </a:solidFill>
              <a:latin typeface="Times New Roman" pitchFamily="18" charset="0"/>
              <a:cs typeface="Times New Roman" pitchFamily="18" charset="0"/>
            </a:endParaRPr>
          </a:p>
        </p:txBody>
      </p:sp>
      <p:sp>
        <p:nvSpPr>
          <p:cNvPr id="4" name="ответ 1"/>
          <p:cNvSpPr/>
          <p:nvPr/>
        </p:nvSpPr>
        <p:spPr>
          <a:xfrm>
            <a:off x="3131840" y="1556792"/>
            <a:ext cx="5832648" cy="720080"/>
          </a:xfrm>
          <a:prstGeom prst="round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400" b="1" dirty="0" smtClean="0">
                <a:solidFill>
                  <a:srgbClr val="002060"/>
                </a:solidFill>
                <a:latin typeface="Times New Roman" pitchFamily="18" charset="0"/>
                <a:cs typeface="Times New Roman" pitchFamily="18" charset="0"/>
              </a:rPr>
              <a:t>Создать уютную атмосферу при рисовании</a:t>
            </a:r>
            <a:endParaRPr lang="ru-RU" sz="2400" b="1" dirty="0">
              <a:solidFill>
                <a:srgbClr val="002060"/>
              </a:solidFill>
              <a:latin typeface="Times New Roman" pitchFamily="18" charset="0"/>
              <a:cs typeface="Times New Roman" pitchFamily="18" charset="0"/>
            </a:endParaRPr>
          </a:p>
        </p:txBody>
      </p:sp>
      <p:sp>
        <p:nvSpPr>
          <p:cNvPr id="7" name="ответ 2"/>
          <p:cNvSpPr/>
          <p:nvPr/>
        </p:nvSpPr>
        <p:spPr>
          <a:xfrm>
            <a:off x="3131840" y="2429272"/>
            <a:ext cx="5832648" cy="720080"/>
          </a:xfrm>
          <a:prstGeom prst="round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400" b="1" dirty="0" smtClean="0">
                <a:solidFill>
                  <a:srgbClr val="002060"/>
                </a:solidFill>
                <a:latin typeface="Times New Roman" pitchFamily="18" charset="0"/>
                <a:cs typeface="Times New Roman" pitchFamily="18" charset="0"/>
              </a:rPr>
              <a:t>Воском можно  рисовать в сочетании с акварелью</a:t>
            </a:r>
            <a:endParaRPr lang="ru-RU" sz="2400" b="1" dirty="0">
              <a:solidFill>
                <a:srgbClr val="002060"/>
              </a:solidFill>
              <a:latin typeface="Times New Roman" pitchFamily="18" charset="0"/>
              <a:cs typeface="Times New Roman" pitchFamily="18" charset="0"/>
            </a:endParaRPr>
          </a:p>
        </p:txBody>
      </p:sp>
      <p:sp>
        <p:nvSpPr>
          <p:cNvPr id="8" name="ответ 3"/>
          <p:cNvSpPr/>
          <p:nvPr/>
        </p:nvSpPr>
        <p:spPr>
          <a:xfrm>
            <a:off x="3150635" y="3428999"/>
            <a:ext cx="5832648" cy="720080"/>
          </a:xfrm>
          <a:prstGeom prst="round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400" b="1" dirty="0" smtClean="0">
                <a:solidFill>
                  <a:srgbClr val="002060"/>
                </a:solidFill>
                <a:latin typeface="Times New Roman" pitchFamily="18" charset="0"/>
                <a:cs typeface="Times New Roman" pitchFamily="18" charset="0"/>
              </a:rPr>
              <a:t>Цветные восковые карандаши придают красивый эффект</a:t>
            </a:r>
            <a:endParaRPr lang="ru-RU" sz="2400" b="1" dirty="0">
              <a:solidFill>
                <a:srgbClr val="002060"/>
              </a:solidFill>
              <a:latin typeface="Times New Roman" pitchFamily="18" charset="0"/>
              <a:cs typeface="Times New Roman" pitchFamily="18" charset="0"/>
            </a:endParaRPr>
          </a:p>
        </p:txBody>
      </p:sp>
      <p:sp>
        <p:nvSpPr>
          <p:cNvPr id="9" name="Управляющая кнопка: назад 8">
            <a:hlinkClick r:id="" action="ppaction://hlinkshowjump?jump=previousslide" highlightClick="1">
              <a:snd r:embed="rId7" name="click.wav"/>
            </a:hlinkClick>
          </p:cNvPr>
          <p:cNvSpPr/>
          <p:nvPr/>
        </p:nvSpPr>
        <p:spPr>
          <a:xfrm>
            <a:off x="611559" y="5993648"/>
            <a:ext cx="535361" cy="360040"/>
          </a:xfrm>
          <a:prstGeom prst="actionButtonBackPrevious">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10" name="Управляющая кнопка: далее 9">
            <a:hlinkClick r:id="" action="ppaction://hlinkshowjump?jump=nextslide" highlightClick="1">
              <a:snd r:embed="rId7" name="click.wav"/>
            </a:hlinkClick>
          </p:cNvPr>
          <p:cNvSpPr/>
          <p:nvPr/>
        </p:nvSpPr>
        <p:spPr>
          <a:xfrm>
            <a:off x="1317559" y="6021288"/>
            <a:ext cx="576064" cy="360040"/>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11" name="2. это интересно знать">
            <a:hlinkClick r:id="rId8" action="ppaction://hlinksldjump"/>
          </p:cNvPr>
          <p:cNvSpPr/>
          <p:nvPr/>
        </p:nvSpPr>
        <p:spPr>
          <a:xfrm>
            <a:off x="7021175" y="4481480"/>
            <a:ext cx="1872208" cy="1872208"/>
          </a:xfrm>
          <a:prstGeom prst="verticalScroll">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smtClean="0">
                <a:solidFill>
                  <a:srgbClr val="000066"/>
                </a:solidFill>
              </a:rPr>
              <a:t>Это </a:t>
            </a:r>
          </a:p>
          <a:p>
            <a:pPr algn="ctr"/>
            <a:r>
              <a:rPr lang="ru-RU" sz="2000" b="1" dirty="0" err="1" smtClean="0">
                <a:solidFill>
                  <a:srgbClr val="000066"/>
                </a:solidFill>
              </a:rPr>
              <a:t>интереснознать</a:t>
            </a:r>
            <a:endParaRPr lang="ru-RU" sz="2000" b="1" dirty="0">
              <a:solidFill>
                <a:srgbClr val="000066"/>
              </a:solidFill>
            </a:endParaRPr>
          </a:p>
        </p:txBody>
      </p:sp>
    </p:spTree>
    <p:extLst>
      <p:ext uri="{BB962C8B-B14F-4D97-AF65-F5344CB8AC3E}">
        <p14:creationId xmlns:p14="http://schemas.microsoft.com/office/powerpoint/2010/main" val="1957309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ppt_x</p:attrName>
                                        </p:attrNameLst>
                                      </p:cBhvr>
                                      <p:tavLst>
                                        <p:tav tm="0">
                                          <p:val>
                                            <p:strVal val="ppt_x"/>
                                          </p:val>
                                        </p:tav>
                                        <p:tav tm="100000">
                                          <p:val>
                                            <p:strVal val="ppt_x"/>
                                          </p:val>
                                        </p:tav>
                                      </p:tavLst>
                                    </p:anim>
                                    <p:anim calcmode="lin" valueType="num">
                                      <p:cBhvr>
                                        <p:cTn id="8" dur="2000"/>
                                        <p:tgtEl>
                                          <p:spTgt spid="4"/>
                                        </p:tgtEl>
                                        <p:attrNameLst>
                                          <p:attrName>ppt_y</p:attrName>
                                        </p:attrNameLst>
                                      </p:cBhvr>
                                      <p:tavLst>
                                        <p:tav tm="0">
                                          <p:val>
                                            <p:strVal val="ppt_y"/>
                                          </p:val>
                                        </p:tav>
                                        <p:tav tm="100000">
                                          <p:val>
                                            <p:strVal val="ppt_y+.1"/>
                                          </p:val>
                                        </p:tav>
                                      </p:tavLst>
                                    </p:anim>
                                    <p:set>
                                      <p:cBhvr>
                                        <p:cTn id="9" dur="1" fill="hold">
                                          <p:stCondLst>
                                            <p:cond delay="19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4"/>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34" presetClass="emph" presetSubtype="0" fill="hold" grpId="0" nodeType="clickEffect">
                                  <p:stCondLst>
                                    <p:cond delay="0"/>
                                  </p:stCondLst>
                                  <p:iterate type="lt">
                                    <p:tmPct val="0"/>
                                  </p:iterate>
                                  <p:childTnLst>
                                    <p:animMotion origin="layout" path="M 0.0 0.0 L 0.0 -0.07213" pathEditMode="relative" ptsTypes="">
                                      <p:cBhvr>
                                        <p:cTn id="14" dur="1000" accel="50000" decel="50000" autoRev="1" fill="hold">
                                          <p:stCondLst>
                                            <p:cond delay="0"/>
                                          </p:stCondLst>
                                        </p:cTn>
                                        <p:tgtEl>
                                          <p:spTgt spid="7"/>
                                        </p:tgtEl>
                                        <p:attrNameLst>
                                          <p:attrName>ppt_x</p:attrName>
                                          <p:attrName>ppt_y</p:attrName>
                                        </p:attrNameLst>
                                      </p:cBhvr>
                                    </p:animMotion>
                                    <p:animRot by="1500000">
                                      <p:cBhvr>
                                        <p:cTn id="15" dur="500" fill="hold">
                                          <p:stCondLst>
                                            <p:cond delay="0"/>
                                          </p:stCondLst>
                                        </p:cTn>
                                        <p:tgtEl>
                                          <p:spTgt spid="7"/>
                                        </p:tgtEl>
                                        <p:attrNameLst>
                                          <p:attrName>r</p:attrName>
                                        </p:attrNameLst>
                                      </p:cBhvr>
                                    </p:animRot>
                                    <p:animRot by="-1500000">
                                      <p:cBhvr>
                                        <p:cTn id="16" dur="500" fill="hold">
                                          <p:stCondLst>
                                            <p:cond delay="500"/>
                                          </p:stCondLst>
                                        </p:cTn>
                                        <p:tgtEl>
                                          <p:spTgt spid="7"/>
                                        </p:tgtEl>
                                        <p:attrNameLst>
                                          <p:attrName>r</p:attrName>
                                        </p:attrNameLst>
                                      </p:cBhvr>
                                    </p:animRot>
                                    <p:animRot by="-1500000">
                                      <p:cBhvr>
                                        <p:cTn id="17" dur="500" fill="hold">
                                          <p:stCondLst>
                                            <p:cond delay="1000"/>
                                          </p:stCondLst>
                                        </p:cTn>
                                        <p:tgtEl>
                                          <p:spTgt spid="7"/>
                                        </p:tgtEl>
                                        <p:attrNameLst>
                                          <p:attrName>r</p:attrName>
                                        </p:attrNameLst>
                                      </p:cBhvr>
                                    </p:animRot>
                                    <p:animRot by="1500000">
                                      <p:cBhvr>
                                        <p:cTn id="18" dur="500" fill="hold">
                                          <p:stCondLst>
                                            <p:cond delay="1500"/>
                                          </p:stCondLst>
                                        </p:cTn>
                                        <p:tgtEl>
                                          <p:spTgt spid="7"/>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34" presetClass="emph" presetSubtype="0" fill="hold" grpId="0" nodeType="clickEffect">
                                  <p:stCondLst>
                                    <p:cond delay="0"/>
                                  </p:stCondLst>
                                  <p:iterate type="lt">
                                    <p:tmPct val="0"/>
                                  </p:iterate>
                                  <p:childTnLst>
                                    <p:animMotion origin="layout" path="M 0.0 0.0 L 0.0 -0.07213" pathEditMode="relative" ptsTypes="">
                                      <p:cBhvr>
                                        <p:cTn id="23" dur="1000" accel="50000" decel="50000" autoRev="1" fill="hold">
                                          <p:stCondLst>
                                            <p:cond delay="0"/>
                                          </p:stCondLst>
                                        </p:cTn>
                                        <p:tgtEl>
                                          <p:spTgt spid="8"/>
                                        </p:tgtEl>
                                        <p:attrNameLst>
                                          <p:attrName>ppt_x</p:attrName>
                                          <p:attrName>ppt_y</p:attrName>
                                        </p:attrNameLst>
                                      </p:cBhvr>
                                    </p:animMotion>
                                    <p:animRot by="1500000">
                                      <p:cBhvr>
                                        <p:cTn id="24" dur="500" fill="hold">
                                          <p:stCondLst>
                                            <p:cond delay="0"/>
                                          </p:stCondLst>
                                        </p:cTn>
                                        <p:tgtEl>
                                          <p:spTgt spid="8"/>
                                        </p:tgtEl>
                                        <p:attrNameLst>
                                          <p:attrName>r</p:attrName>
                                        </p:attrNameLst>
                                      </p:cBhvr>
                                    </p:animRot>
                                    <p:animRot by="-1500000">
                                      <p:cBhvr>
                                        <p:cTn id="25" dur="500" fill="hold">
                                          <p:stCondLst>
                                            <p:cond delay="500"/>
                                          </p:stCondLst>
                                        </p:cTn>
                                        <p:tgtEl>
                                          <p:spTgt spid="8"/>
                                        </p:tgtEl>
                                        <p:attrNameLst>
                                          <p:attrName>r</p:attrName>
                                        </p:attrNameLst>
                                      </p:cBhvr>
                                    </p:animRot>
                                    <p:animRot by="-1500000">
                                      <p:cBhvr>
                                        <p:cTn id="26" dur="500" fill="hold">
                                          <p:stCondLst>
                                            <p:cond delay="1000"/>
                                          </p:stCondLst>
                                        </p:cTn>
                                        <p:tgtEl>
                                          <p:spTgt spid="8"/>
                                        </p:tgtEl>
                                        <p:attrNameLst>
                                          <p:attrName>r</p:attrName>
                                        </p:attrNameLst>
                                      </p:cBhvr>
                                    </p:animRot>
                                    <p:animRot by="1500000">
                                      <p:cBhvr>
                                        <p:cTn id="27" dur="500" fill="hold">
                                          <p:stCondLst>
                                            <p:cond delay="1500"/>
                                          </p:stCondLst>
                                        </p:cTn>
                                        <p:tgtEl>
                                          <p:spTgt spid="8"/>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childTnLst>
        </p:cTn>
      </p:par>
    </p:tnLst>
    <p:bldLst>
      <p:bldP spid="4"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900igr.net/datai/doshkolnoe-obrazovanie/Podvizhnye-igry-detej/0009-009-Zajka-seryj-umyvaetsj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это интересно знать">
            <a:hlinkClick r:id="rId3" action="ppaction://hlinksldjump"/>
          </p:cNvPr>
          <p:cNvSpPr/>
          <p:nvPr/>
        </p:nvSpPr>
        <p:spPr>
          <a:xfrm>
            <a:off x="7008332" y="4807884"/>
            <a:ext cx="1872208" cy="1872208"/>
          </a:xfrm>
          <a:prstGeom prst="verticalScroll">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smtClean="0">
                <a:solidFill>
                  <a:srgbClr val="002060"/>
                </a:solidFill>
              </a:rPr>
              <a:t>Это </a:t>
            </a:r>
          </a:p>
          <a:p>
            <a:pPr algn="ctr"/>
            <a:r>
              <a:rPr lang="ru-RU" sz="2000" b="1" dirty="0" smtClean="0">
                <a:solidFill>
                  <a:srgbClr val="002060"/>
                </a:solidFill>
              </a:rPr>
              <a:t>интересно </a:t>
            </a:r>
          </a:p>
          <a:p>
            <a:pPr algn="ctr"/>
            <a:r>
              <a:rPr lang="ru-RU" sz="2000" b="1" dirty="0" smtClean="0">
                <a:solidFill>
                  <a:srgbClr val="002060"/>
                </a:solidFill>
              </a:rPr>
              <a:t>знать</a:t>
            </a:r>
            <a:endParaRPr lang="ru-RU" sz="2000" b="1" dirty="0">
              <a:solidFill>
                <a:srgbClr val="002060"/>
              </a:solidFill>
            </a:endParaRPr>
          </a:p>
        </p:txBody>
      </p:sp>
      <p:sp>
        <p:nvSpPr>
          <p:cNvPr id="6" name="TextBox 5"/>
          <p:cNvSpPr txBox="1"/>
          <p:nvPr/>
        </p:nvSpPr>
        <p:spPr>
          <a:xfrm>
            <a:off x="160241" y="77485"/>
            <a:ext cx="5732873" cy="2554545"/>
          </a:xfrm>
          <a:prstGeom prst="rect">
            <a:avLst/>
          </a:prstGeom>
          <a:noFill/>
        </p:spPr>
        <p:txBody>
          <a:bodyPr wrap="square" rtlCol="0">
            <a:spAutoFit/>
          </a:bodyPr>
          <a:lstStyle/>
          <a:p>
            <a:pPr algn="ctr"/>
            <a:r>
              <a:rPr lang="ru-RU" sz="2000" b="1" dirty="0" smtClean="0">
                <a:solidFill>
                  <a:srgbClr val="003300"/>
                </a:solidFill>
              </a:rPr>
              <a:t>Эта техника рисования завораживает своей красотой! «Живая» вода, «живые» краски сделают любого человека настоящим  </a:t>
            </a:r>
          </a:p>
          <a:p>
            <a:pPr algn="ctr"/>
            <a:r>
              <a:rPr lang="ru-RU" sz="2000" b="1" dirty="0" smtClean="0">
                <a:solidFill>
                  <a:srgbClr val="003300"/>
                </a:solidFill>
              </a:rPr>
              <a:t>великим художником. </a:t>
            </a:r>
          </a:p>
          <a:p>
            <a:pPr algn="ctr"/>
            <a:r>
              <a:rPr lang="ru-RU" sz="2000" b="1" dirty="0" smtClean="0">
                <a:solidFill>
                  <a:srgbClr val="003300"/>
                </a:solidFill>
              </a:rPr>
              <a:t>Рассмотри коллекцию рисунков и определи название  изобразительной техники, от одного движения которой появляются роскошные цветы, сады, птицы и много другое….</a:t>
            </a:r>
            <a:endParaRPr lang="ru-RU" sz="2000" b="1" dirty="0">
              <a:solidFill>
                <a:srgbClr val="003300"/>
              </a:solidFill>
            </a:endParaRPr>
          </a:p>
        </p:txBody>
      </p:sp>
      <p:pic>
        <p:nvPicPr>
          <p:cNvPr id="1026" name="Picture 2" descr="https://devar-spb.ru/d/1126409106.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32099" y="212292"/>
            <a:ext cx="3279386" cy="2185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http://artmnt.ru/siteimages/20102018-161053SWpG4yOKJmQ.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341" y="2922240"/>
            <a:ext cx="2592288" cy="194421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sb-znatok.ru/images/147/14728_large.jpg?v=1.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608063" y="2697328"/>
            <a:ext cx="2839482" cy="189153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xn--80aaehcdett5alvfjj.xn--p1ai/uploads/posts/2017-12/1512858289_8.jpg"/>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123982" y="2697328"/>
            <a:ext cx="2204864" cy="2204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vatars.mds.yandex.net/get-pdb/34158/8630dd77-3f93-480f-833a-cb76cacaf740/s12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19872" y="5100240"/>
            <a:ext cx="3082098" cy="156031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a:snd r:embed="rId12" name="click.wav"/>
            </a:hlinkClick>
          </p:cNvPr>
          <p:cNvSpPr/>
          <p:nvPr/>
        </p:nvSpPr>
        <p:spPr>
          <a:xfrm>
            <a:off x="1206453" y="5993648"/>
            <a:ext cx="576064" cy="360040"/>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13" name="Управляющая кнопка: назад 12">
            <a:hlinkClick r:id="" action="ppaction://hlinkshowjump?jump=previousslide" highlightClick="1">
              <a:snd r:embed="rId12" name="click.wav"/>
            </a:hlinkClick>
          </p:cNvPr>
          <p:cNvSpPr/>
          <p:nvPr/>
        </p:nvSpPr>
        <p:spPr>
          <a:xfrm>
            <a:off x="558032" y="5993648"/>
            <a:ext cx="535361" cy="360040"/>
          </a:xfrm>
          <a:prstGeom prst="actionButtonBackPrevious">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43248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rasler.ru/wp-content/uploads/2019/05/%D0%9D%D0%B5%D0%B6%D0%BD%D0%BE-%D0%B3%D0%BE%D0%BB%D1%83%D0%B1%D0%BE%D0%B9-%D1%84%D0%BE%D0%BD-%D0%B4%D0%BB%D1%8F-%D0%BF%D1%80%D0%B5%D0%B7%D0%B5%D0%BD%D1%82%D0%B0%D1%86%D0%B8%D0%B8-%D0%BA%D0%B0%D1%80%D1%82%D0%B8%D0%BD%D0%BA%D0%B8-025-768x5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78" y="0"/>
            <a:ext cx="932452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Солнце 2"/>
          <p:cNvSpPr/>
          <p:nvPr/>
        </p:nvSpPr>
        <p:spPr>
          <a:xfrm>
            <a:off x="2964081" y="1224509"/>
            <a:ext cx="4050197" cy="3932310"/>
          </a:xfrm>
          <a:prstGeom prst="su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8000" b="1" dirty="0" smtClean="0">
                <a:solidFill>
                  <a:srgbClr val="FF0000"/>
                </a:solidFill>
                <a:latin typeface="Arial Black" pitchFamily="34" charset="0"/>
              </a:rPr>
              <a:t>Я</a:t>
            </a:r>
            <a:endParaRPr lang="ru-RU" sz="8000" b="1" dirty="0">
              <a:solidFill>
                <a:srgbClr val="FF0000"/>
              </a:solidFill>
              <a:latin typeface="Arial Black" pitchFamily="34" charset="0"/>
            </a:endParaRPr>
          </a:p>
        </p:txBody>
      </p:sp>
      <p:sp>
        <p:nvSpPr>
          <p:cNvPr id="4" name="Овальная выноска 3">
            <a:hlinkClick r:id="rId3" action="ppaction://hlinksldjump"/>
          </p:cNvPr>
          <p:cNvSpPr/>
          <p:nvPr/>
        </p:nvSpPr>
        <p:spPr>
          <a:xfrm>
            <a:off x="6130108" y="548680"/>
            <a:ext cx="3312368" cy="2016224"/>
          </a:xfrm>
          <a:prstGeom prst="wedgeEllipseCallout">
            <a:avLst>
              <a:gd name="adj1" fmla="val -48959"/>
              <a:gd name="adj2" fmla="val 5907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2800" b="1" dirty="0" smtClean="0">
                <a:solidFill>
                  <a:srgbClr val="002060"/>
                </a:solidFill>
                <a:latin typeface="Times New Roman" pitchFamily="18" charset="0"/>
                <a:cs typeface="Times New Roman" pitchFamily="18" charset="0"/>
              </a:rPr>
              <a:t>Я узнал(а) что-то</a:t>
            </a:r>
            <a:r>
              <a:rPr lang="ru-RU" sz="2800" b="1" dirty="0">
                <a:solidFill>
                  <a:srgbClr val="002060"/>
                </a:solidFill>
                <a:latin typeface="Times New Roman" pitchFamily="18" charset="0"/>
                <a:cs typeface="Times New Roman" pitchFamily="18" charset="0"/>
              </a:rPr>
              <a:t> </a:t>
            </a:r>
            <a:r>
              <a:rPr lang="ru-RU" sz="2800" b="1" dirty="0" smtClean="0">
                <a:solidFill>
                  <a:srgbClr val="002060"/>
                </a:solidFill>
                <a:latin typeface="Times New Roman" pitchFamily="18" charset="0"/>
                <a:cs typeface="Times New Roman" pitchFamily="18" charset="0"/>
              </a:rPr>
              <a:t>новое</a:t>
            </a:r>
            <a:endParaRPr lang="ru-RU" sz="2800" b="1" dirty="0">
              <a:solidFill>
                <a:srgbClr val="002060"/>
              </a:solidFill>
              <a:latin typeface="Times New Roman" pitchFamily="18" charset="0"/>
              <a:cs typeface="Times New Roman" pitchFamily="18" charset="0"/>
            </a:endParaRPr>
          </a:p>
        </p:txBody>
      </p:sp>
      <p:sp>
        <p:nvSpPr>
          <p:cNvPr id="6" name="Управляющая кнопка: назад 5">
            <a:hlinkClick r:id="" action="ppaction://hlinkshowjump?jump=previousslide" highlightClick="1">
              <a:snd r:embed="rId4" name="click.wav"/>
            </a:hlinkClick>
          </p:cNvPr>
          <p:cNvSpPr/>
          <p:nvPr/>
        </p:nvSpPr>
        <p:spPr>
          <a:xfrm>
            <a:off x="325449" y="6021288"/>
            <a:ext cx="535361" cy="360040"/>
          </a:xfrm>
          <a:prstGeom prst="actionButtonBackPrevious">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
        <p:nvSpPr>
          <p:cNvPr id="7" name="Овальная выноска 6">
            <a:hlinkClick r:id="rId5" action="ppaction://hlinksldjump"/>
          </p:cNvPr>
          <p:cNvSpPr/>
          <p:nvPr/>
        </p:nvSpPr>
        <p:spPr>
          <a:xfrm flipH="1">
            <a:off x="593129" y="-19209"/>
            <a:ext cx="3340625" cy="2016224"/>
          </a:xfrm>
          <a:prstGeom prst="wedgeEllipseCallout">
            <a:avLst>
              <a:gd name="adj1" fmla="val -69273"/>
              <a:gd name="adj2" fmla="val 55654"/>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2800" b="1" dirty="0" smtClean="0">
                <a:solidFill>
                  <a:srgbClr val="002060"/>
                </a:solidFill>
                <a:latin typeface="Times New Roman" pitchFamily="18" charset="0"/>
                <a:cs typeface="Times New Roman" pitchFamily="18" charset="0"/>
              </a:rPr>
              <a:t>Получил(а) удовольствие</a:t>
            </a:r>
            <a:endParaRPr lang="ru-RU" sz="2800" b="1" dirty="0">
              <a:solidFill>
                <a:srgbClr val="002060"/>
              </a:solidFill>
              <a:latin typeface="Times New Roman" pitchFamily="18" charset="0"/>
              <a:cs typeface="Times New Roman" pitchFamily="18" charset="0"/>
            </a:endParaRPr>
          </a:p>
        </p:txBody>
      </p:sp>
      <p:sp>
        <p:nvSpPr>
          <p:cNvPr id="8" name="Овальная выноска 7">
            <a:hlinkClick r:id="rId6" action="ppaction://hlinksldjump"/>
          </p:cNvPr>
          <p:cNvSpPr/>
          <p:nvPr/>
        </p:nvSpPr>
        <p:spPr>
          <a:xfrm>
            <a:off x="6516216" y="2924944"/>
            <a:ext cx="2540153" cy="2016224"/>
          </a:xfrm>
          <a:prstGeom prst="wedgeEllipseCallout">
            <a:avLst>
              <a:gd name="adj1" fmla="val -71086"/>
              <a:gd name="adj2" fmla="val -11946"/>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2800" b="1" dirty="0" smtClean="0">
                <a:solidFill>
                  <a:srgbClr val="000066"/>
                </a:solidFill>
                <a:latin typeface="Times New Roman" pitchFamily="18" charset="0"/>
                <a:cs typeface="Times New Roman" pitchFamily="18" charset="0"/>
              </a:rPr>
              <a:t>Научился (</a:t>
            </a:r>
            <a:r>
              <a:rPr lang="ru-RU" sz="2800" b="1" dirty="0" err="1" smtClean="0">
                <a:solidFill>
                  <a:srgbClr val="000066"/>
                </a:solidFill>
                <a:latin typeface="Times New Roman" pitchFamily="18" charset="0"/>
                <a:cs typeface="Times New Roman" pitchFamily="18" charset="0"/>
              </a:rPr>
              <a:t>лась</a:t>
            </a:r>
            <a:r>
              <a:rPr lang="ru-RU" sz="2800" b="1" dirty="0">
                <a:solidFill>
                  <a:srgbClr val="000066"/>
                </a:solidFill>
                <a:latin typeface="Times New Roman" pitchFamily="18" charset="0"/>
                <a:cs typeface="Times New Roman" pitchFamily="18" charset="0"/>
              </a:rPr>
              <a:t>)</a:t>
            </a:r>
          </a:p>
        </p:txBody>
      </p:sp>
      <p:sp>
        <p:nvSpPr>
          <p:cNvPr id="9" name="Овальная выноска 8">
            <a:hlinkClick r:id="rId7" action="ppaction://hlinksldjump"/>
          </p:cNvPr>
          <p:cNvSpPr/>
          <p:nvPr/>
        </p:nvSpPr>
        <p:spPr>
          <a:xfrm flipH="1">
            <a:off x="142854" y="2098263"/>
            <a:ext cx="2656572" cy="2016224"/>
          </a:xfrm>
          <a:prstGeom prst="wedgeEllipseCallout">
            <a:avLst>
              <a:gd name="adj1" fmla="val -75118"/>
              <a:gd name="adj2" fmla="val -938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2800" b="1" dirty="0" smtClean="0">
                <a:solidFill>
                  <a:srgbClr val="002060"/>
                </a:solidFill>
                <a:latin typeface="Times New Roman" pitchFamily="18" charset="0"/>
                <a:cs typeface="Times New Roman" pitchFamily="18" charset="0"/>
              </a:rPr>
              <a:t>Ничего не понял</a:t>
            </a:r>
            <a:r>
              <a:rPr lang="ru-RU" sz="2800" b="1" dirty="0">
                <a:solidFill>
                  <a:srgbClr val="002060"/>
                </a:solidFill>
                <a:latin typeface="Times New Roman" pitchFamily="18" charset="0"/>
                <a:cs typeface="Times New Roman" pitchFamily="18" charset="0"/>
              </a:rPr>
              <a:t> </a:t>
            </a:r>
            <a:r>
              <a:rPr lang="ru-RU" sz="2800" b="1" dirty="0" smtClean="0">
                <a:solidFill>
                  <a:srgbClr val="002060"/>
                </a:solidFill>
                <a:latin typeface="Times New Roman" pitchFamily="18" charset="0"/>
                <a:cs typeface="Times New Roman" pitchFamily="18" charset="0"/>
              </a:rPr>
              <a:t>(а</a:t>
            </a:r>
            <a:r>
              <a:rPr lang="ru-RU" sz="2800" b="1" dirty="0">
                <a:solidFill>
                  <a:srgbClr val="002060"/>
                </a:solidFill>
                <a:latin typeface="Times New Roman" pitchFamily="18" charset="0"/>
                <a:cs typeface="Times New Roman" pitchFamily="18" charset="0"/>
              </a:rPr>
              <a:t>)</a:t>
            </a:r>
          </a:p>
        </p:txBody>
      </p:sp>
      <p:sp>
        <p:nvSpPr>
          <p:cNvPr id="10" name="Овальная выноска 9">
            <a:hlinkClick r:id="rId8" action="ppaction://hlinksldjump"/>
          </p:cNvPr>
          <p:cNvSpPr/>
          <p:nvPr/>
        </p:nvSpPr>
        <p:spPr>
          <a:xfrm>
            <a:off x="4662263" y="4841776"/>
            <a:ext cx="3312368" cy="2016224"/>
          </a:xfrm>
          <a:prstGeom prst="wedgeEllipseCallout">
            <a:avLst>
              <a:gd name="adj1" fmla="val -27604"/>
              <a:gd name="adj2" fmla="val -7441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2800" b="1" dirty="0" smtClean="0">
                <a:solidFill>
                  <a:srgbClr val="002060"/>
                </a:solidFill>
                <a:latin typeface="Times New Roman" pitchFamily="18" charset="0"/>
                <a:cs typeface="Times New Roman" pitchFamily="18" charset="0"/>
              </a:rPr>
              <a:t>Удивился (</a:t>
            </a:r>
            <a:r>
              <a:rPr lang="ru-RU" sz="2800" b="1" dirty="0" err="1" smtClean="0">
                <a:solidFill>
                  <a:srgbClr val="002060"/>
                </a:solidFill>
                <a:latin typeface="Times New Roman" pitchFamily="18" charset="0"/>
                <a:cs typeface="Times New Roman" pitchFamily="18" charset="0"/>
              </a:rPr>
              <a:t>лась</a:t>
            </a:r>
            <a:r>
              <a:rPr lang="ru-RU" sz="2800" b="1" dirty="0">
                <a:solidFill>
                  <a:srgbClr val="002060"/>
                </a:solidFill>
                <a:latin typeface="Times New Roman" pitchFamily="18" charset="0"/>
                <a:cs typeface="Times New Roman" pitchFamily="18" charset="0"/>
              </a:rPr>
              <a:t>)</a:t>
            </a:r>
          </a:p>
        </p:txBody>
      </p:sp>
      <p:sp>
        <p:nvSpPr>
          <p:cNvPr id="11" name="Овальная выноска 10">
            <a:hlinkClick r:id="rId9" action="ppaction://hlinksldjump"/>
          </p:cNvPr>
          <p:cNvSpPr/>
          <p:nvPr/>
        </p:nvSpPr>
        <p:spPr>
          <a:xfrm flipH="1">
            <a:off x="1090290" y="4841776"/>
            <a:ext cx="3049661" cy="2016224"/>
          </a:xfrm>
          <a:prstGeom prst="wedgeEllipseCallout">
            <a:avLst>
              <a:gd name="adj1" fmla="val -62181"/>
              <a:gd name="adj2" fmla="val -7441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2800" b="1" dirty="0" err="1" smtClean="0">
                <a:solidFill>
                  <a:srgbClr val="002060"/>
                </a:solidFill>
                <a:latin typeface="Times New Roman" pitchFamily="18" charset="0"/>
                <a:cs typeface="Times New Roman" pitchFamily="18" charset="0"/>
              </a:rPr>
              <a:t>Растроился</a:t>
            </a:r>
            <a:r>
              <a:rPr lang="ru-RU" sz="2800" b="1" dirty="0" smtClean="0">
                <a:solidFill>
                  <a:srgbClr val="002060"/>
                </a:solidFill>
                <a:latin typeface="Times New Roman" pitchFamily="18" charset="0"/>
                <a:cs typeface="Times New Roman" pitchFamily="18" charset="0"/>
              </a:rPr>
              <a:t>(</a:t>
            </a:r>
            <a:r>
              <a:rPr lang="ru-RU" sz="2800" b="1" dirty="0" err="1" smtClean="0">
                <a:solidFill>
                  <a:srgbClr val="002060"/>
                </a:solidFill>
                <a:latin typeface="Times New Roman" pitchFamily="18" charset="0"/>
                <a:cs typeface="Times New Roman" pitchFamily="18" charset="0"/>
              </a:rPr>
              <a:t>лась</a:t>
            </a:r>
            <a:r>
              <a:rPr lang="ru-RU" sz="2800" b="1" dirty="0" smtClean="0">
                <a:solidFill>
                  <a:srgbClr val="002060"/>
                </a:solidFill>
                <a:latin typeface="Times New Roman" pitchFamily="18" charset="0"/>
                <a:cs typeface="Times New Roman" pitchFamily="18" charset="0"/>
              </a:rPr>
              <a:t>)</a:t>
            </a:r>
            <a:endParaRPr lang="ru-RU" sz="2800" b="1" dirty="0">
              <a:solidFill>
                <a:srgbClr val="002060"/>
              </a:solidFill>
              <a:latin typeface="Times New Roman" pitchFamily="18" charset="0"/>
              <a:cs typeface="Times New Roman" pitchFamily="18" charset="0"/>
            </a:endParaRPr>
          </a:p>
        </p:txBody>
      </p:sp>
      <p:sp>
        <p:nvSpPr>
          <p:cNvPr id="2" name="TextBox 1"/>
          <p:cNvSpPr txBox="1"/>
          <p:nvPr/>
        </p:nvSpPr>
        <p:spPr>
          <a:xfrm>
            <a:off x="3933754" y="260648"/>
            <a:ext cx="4886718" cy="830997"/>
          </a:xfrm>
          <a:prstGeom prst="rect">
            <a:avLst/>
          </a:prstGeom>
          <a:noFill/>
        </p:spPr>
        <p:txBody>
          <a:bodyPr wrap="square" rtlCol="0">
            <a:spAutoFit/>
          </a:bodyPr>
          <a:lstStyle/>
          <a:p>
            <a:r>
              <a:rPr lang="ru-RU" sz="2400" b="1" dirty="0" smtClean="0">
                <a:solidFill>
                  <a:srgbClr val="FF0000"/>
                </a:solidFill>
              </a:rPr>
              <a:t>Выбери подходящее для тебя мнение</a:t>
            </a:r>
            <a:r>
              <a:rPr lang="ru-RU" dirty="0" smtClean="0">
                <a:solidFill>
                  <a:srgbClr val="FF0000"/>
                </a:solidFill>
              </a:rPr>
              <a:t>. </a:t>
            </a:r>
            <a:r>
              <a:rPr lang="ru-RU" sz="2400" b="1" dirty="0" smtClean="0">
                <a:solidFill>
                  <a:srgbClr val="FF0000"/>
                </a:solidFill>
              </a:rPr>
              <a:t>Нажми и получи совет!</a:t>
            </a:r>
            <a:endParaRPr lang="ru-RU" sz="2400" b="1" dirty="0">
              <a:solidFill>
                <a:srgbClr val="FF0000"/>
              </a:solidFill>
            </a:endParaRPr>
          </a:p>
        </p:txBody>
      </p:sp>
    </p:spTree>
    <p:extLst>
      <p:ext uri="{BB962C8B-B14F-4D97-AF65-F5344CB8AC3E}">
        <p14:creationId xmlns:p14="http://schemas.microsoft.com/office/powerpoint/2010/main" val="2535084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s://fs00.infourok.ru/images/doc/230/62832/3/img2.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2" name="Заголовок 1"/>
          <p:cNvSpPr>
            <a:spLocks noGrp="1"/>
          </p:cNvSpPr>
          <p:nvPr>
            <p:ph type="title"/>
          </p:nvPr>
        </p:nvSpPr>
        <p:spPr>
          <a:xfrm>
            <a:off x="457200" y="274638"/>
            <a:ext cx="8229600" cy="1786210"/>
          </a:xfrm>
        </p:spPr>
        <p:txBody>
          <a:bodyPr>
            <a:normAutofit fontScale="90000"/>
          </a:bodyPr>
          <a:lstStyle/>
          <a:p>
            <a:r>
              <a:rPr lang="ru-RU" dirty="0" smtClean="0"/>
              <a:t/>
            </a:r>
            <a:br>
              <a:rPr lang="ru-RU" dirty="0" smtClean="0"/>
            </a:br>
            <a:r>
              <a:rPr lang="ru-RU" dirty="0"/>
              <a:t/>
            </a:r>
            <a:br>
              <a:rPr lang="ru-RU" dirty="0"/>
            </a:br>
            <a:r>
              <a:rPr lang="ru-RU" dirty="0" smtClean="0"/>
              <a:t>Интернет-ресурсы</a:t>
            </a:r>
            <a:endParaRPr lang="ru-RU" dirty="0"/>
          </a:p>
        </p:txBody>
      </p:sp>
      <p:sp>
        <p:nvSpPr>
          <p:cNvPr id="3" name="Прямоугольник 2"/>
          <p:cNvSpPr/>
          <p:nvPr/>
        </p:nvSpPr>
        <p:spPr>
          <a:xfrm>
            <a:off x="2339752" y="1484784"/>
            <a:ext cx="3508525" cy="923330"/>
          </a:xfrm>
          <a:prstGeom prst="rect">
            <a:avLst/>
          </a:prstGeom>
        </p:spPr>
        <p:txBody>
          <a:bodyPr wrap="none">
            <a:spAutoFit/>
          </a:bodyPr>
          <a:lstStyle/>
          <a:p>
            <a:endParaRPr lang="ru-RU" dirty="0" smtClean="0"/>
          </a:p>
          <a:p>
            <a:endParaRPr lang="ru-RU" dirty="0"/>
          </a:p>
          <a:p>
            <a:r>
              <a:rPr lang="ru-RU" dirty="0" smtClean="0"/>
              <a:t>1. </a:t>
            </a:r>
            <a:r>
              <a:rPr lang="de-DE" dirty="0" smtClean="0"/>
              <a:t>https</a:t>
            </a:r>
            <a:r>
              <a:rPr lang="de-DE" dirty="0"/>
              <a:t>://</a:t>
            </a:r>
            <a:r>
              <a:rPr lang="de-DE" dirty="0" smtClean="0"/>
              <a:t>yandex.ru/images/search</a:t>
            </a:r>
            <a:endParaRPr lang="ru-RU" dirty="0"/>
          </a:p>
        </p:txBody>
      </p:sp>
      <p:sp>
        <p:nvSpPr>
          <p:cNvPr id="4" name="Прямоугольник 3"/>
          <p:cNvSpPr/>
          <p:nvPr/>
        </p:nvSpPr>
        <p:spPr>
          <a:xfrm>
            <a:off x="2400136" y="1854116"/>
            <a:ext cx="5988287" cy="923330"/>
          </a:xfrm>
          <a:prstGeom prst="rect">
            <a:avLst/>
          </a:prstGeom>
        </p:spPr>
        <p:txBody>
          <a:bodyPr wrap="square">
            <a:spAutoFit/>
          </a:bodyPr>
          <a:lstStyle/>
          <a:p>
            <a:endParaRPr lang="ru-RU" dirty="0" smtClean="0"/>
          </a:p>
          <a:p>
            <a:endParaRPr lang="ru-RU" dirty="0"/>
          </a:p>
          <a:p>
            <a:r>
              <a:rPr lang="ru-RU" dirty="0" smtClean="0"/>
              <a:t>2. </a:t>
            </a:r>
            <a:r>
              <a:rPr lang="de-DE" dirty="0" smtClean="0"/>
              <a:t>https</a:t>
            </a:r>
            <a:r>
              <a:rPr lang="de-DE" dirty="0"/>
              <a:t>://luchik.ru/articles/grow-up/tehniki-risovaniya.html</a:t>
            </a:r>
            <a:endParaRPr lang="ru-RU" dirty="0"/>
          </a:p>
        </p:txBody>
      </p:sp>
      <p:sp>
        <p:nvSpPr>
          <p:cNvPr id="5" name="Прямоугольник 4"/>
          <p:cNvSpPr/>
          <p:nvPr/>
        </p:nvSpPr>
        <p:spPr>
          <a:xfrm>
            <a:off x="2400136" y="2223448"/>
            <a:ext cx="5700256" cy="1200329"/>
          </a:xfrm>
          <a:prstGeom prst="rect">
            <a:avLst/>
          </a:prstGeom>
        </p:spPr>
        <p:txBody>
          <a:bodyPr wrap="square">
            <a:spAutoFit/>
          </a:bodyPr>
          <a:lstStyle/>
          <a:p>
            <a:endParaRPr lang="ru-RU" u="sng" dirty="0" smtClean="0">
              <a:hlinkClick r:id="rId3"/>
            </a:endParaRPr>
          </a:p>
          <a:p>
            <a:endParaRPr lang="ru-RU" u="sng" dirty="0">
              <a:hlinkClick r:id="rId3"/>
            </a:endParaRPr>
          </a:p>
          <a:p>
            <a:r>
              <a:rPr lang="ru-RU" u="sng" dirty="0" smtClean="0">
                <a:hlinkClick r:id="rId3"/>
              </a:rPr>
              <a:t>3.</a:t>
            </a:r>
            <a:r>
              <a:rPr lang="de-DE" u="sng" dirty="0" smtClean="0">
                <a:hlinkClick r:id="rId3"/>
              </a:rPr>
              <a:t>https</a:t>
            </a:r>
            <a:r>
              <a:rPr lang="de-DE" u="sng" dirty="0">
                <a:hlinkClick r:id="rId3"/>
              </a:rPr>
              <a:t>://</a:t>
            </a:r>
            <a:r>
              <a:rPr lang="de-DE" u="sng" dirty="0" smtClean="0">
                <a:hlinkClick r:id="rId3"/>
              </a:rPr>
              <a:t>www.maam.ru/detskijsad/netradicionoe-risovanie-s-detmi.html</a:t>
            </a:r>
            <a:r>
              <a:rPr lang="ru-RU" u="sng" dirty="0" smtClean="0">
                <a:hlinkClick r:id="rId3"/>
              </a:rPr>
              <a:t>3</a:t>
            </a:r>
            <a:r>
              <a:rPr lang="ru-RU" u="sng" dirty="0" smtClean="0"/>
              <a:t>. </a:t>
            </a:r>
            <a:endParaRPr lang="ru-RU" u="sng" dirty="0"/>
          </a:p>
        </p:txBody>
      </p:sp>
      <p:sp>
        <p:nvSpPr>
          <p:cNvPr id="6" name="Прямоугольник 5"/>
          <p:cNvSpPr/>
          <p:nvPr/>
        </p:nvSpPr>
        <p:spPr>
          <a:xfrm>
            <a:off x="2410755" y="2869779"/>
            <a:ext cx="5977667" cy="2031325"/>
          </a:xfrm>
          <a:prstGeom prst="rect">
            <a:avLst/>
          </a:prstGeom>
        </p:spPr>
        <p:txBody>
          <a:bodyPr wrap="square">
            <a:spAutoFit/>
          </a:bodyPr>
          <a:lstStyle/>
          <a:p>
            <a:endParaRPr lang="ru-RU" dirty="0" smtClean="0"/>
          </a:p>
          <a:p>
            <a:endParaRPr lang="ru-RU" dirty="0"/>
          </a:p>
          <a:p>
            <a:r>
              <a:rPr lang="ru-RU" dirty="0" smtClean="0"/>
              <a:t>4. </a:t>
            </a:r>
            <a:r>
              <a:rPr lang="de-DE" dirty="0" smtClean="0"/>
              <a:t>ttp</a:t>
            </a:r>
            <a:r>
              <a:rPr lang="de-DE" dirty="0"/>
              <a:t>://</a:t>
            </a:r>
            <a:r>
              <a:rPr lang="de-DE" dirty="0" smtClean="0"/>
              <a:t>tinkerlab.com</a:t>
            </a:r>
            <a:endParaRPr lang="ru-RU" dirty="0"/>
          </a:p>
          <a:p>
            <a:r>
              <a:rPr lang="ru-RU" dirty="0" smtClean="0"/>
              <a:t>5. </a:t>
            </a:r>
            <a:r>
              <a:rPr lang="de-DE" dirty="0" smtClean="0"/>
              <a:t>http</a:t>
            </a:r>
            <a:r>
              <a:rPr lang="de-DE" dirty="0"/>
              <a:t>://semeynaya-kuchka.ru/netradicionnoe-risovanie-77-idej-dlya-detskogo-sada/</a:t>
            </a:r>
          </a:p>
          <a:p>
            <a:r>
              <a:rPr lang="ru-RU" dirty="0" smtClean="0"/>
              <a:t> </a:t>
            </a:r>
            <a:endParaRPr lang="de-DE" dirty="0"/>
          </a:p>
          <a:p>
            <a:r>
              <a:rPr lang="ru-RU" dirty="0" smtClean="0"/>
              <a:t> </a:t>
            </a:r>
            <a:endParaRPr lang="de-DE" dirty="0"/>
          </a:p>
        </p:txBody>
      </p:sp>
    </p:spTree>
    <p:extLst>
      <p:ext uri="{BB962C8B-B14F-4D97-AF65-F5344CB8AC3E}">
        <p14:creationId xmlns:p14="http://schemas.microsoft.com/office/powerpoint/2010/main" val="3628169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easyengl.ucoz.ru/_ld/182/75999184.jpg">
            <a:hlinkClick r:id="rId2" action="ppaction://hlinksldjump"/>
          </p:cNvPr>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p:nvSpPr>
          <p:cNvPr id="2" name="Заголовок 1"/>
          <p:cNvSpPr>
            <a:spLocks noGrp="1"/>
          </p:cNvSpPr>
          <p:nvPr>
            <p:ph type="title"/>
          </p:nvPr>
        </p:nvSpPr>
        <p:spPr>
          <a:xfrm>
            <a:off x="251520" y="836712"/>
            <a:ext cx="6984776" cy="3312368"/>
          </a:xfrm>
        </p:spPr>
        <p:txBody>
          <a:bodyPr>
            <a:normAutofit fontScale="90000"/>
          </a:bodyPr>
          <a:lstStyle/>
          <a:p>
            <a:r>
              <a:rPr lang="ru-RU" b="1" dirty="0" smtClean="0">
                <a:latin typeface="Times New Roman" pitchFamily="18" charset="0"/>
                <a:cs typeface="Times New Roman" pitchFamily="18" charset="0"/>
              </a:rPr>
              <a:t>Рисование зубной  пастой</a:t>
            </a:r>
            <a:r>
              <a:rPr lang="ru-RU" sz="5300" dirty="0" smtClean="0">
                <a:latin typeface="Times New Roman" pitchFamily="18" charset="0"/>
                <a:cs typeface="Times New Roman" pitchFamily="18" charset="0"/>
              </a:rPr>
              <a:t/>
            </a:r>
            <a:br>
              <a:rPr lang="ru-RU" sz="53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По свойствам зубная паста очень густая, поэтому изображение получится объемным,  а также она имеет приятный запах.</a:t>
            </a:r>
            <a:br>
              <a:rPr lang="ru-RU" sz="1800" dirty="0" smtClean="0">
                <a:latin typeface="Times New Roman" pitchFamily="18" charset="0"/>
                <a:cs typeface="Times New Roman" pitchFamily="18" charset="0"/>
              </a:rPr>
            </a:br>
            <a:r>
              <a:rPr lang="ru-RU" sz="1800" b="1" dirty="0" smtClean="0">
                <a:solidFill>
                  <a:srgbClr val="FF0000"/>
                </a:solidFill>
                <a:latin typeface="Times New Roman" pitchFamily="18" charset="0"/>
                <a:cs typeface="Times New Roman" pitchFamily="18" charset="0"/>
              </a:rPr>
              <a:t> Рисуйте, придумывайте интересные истории и сказочные приключения.</a:t>
            </a: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Для работы необходимо приготовить яркий цветной фон или цветную бумагу. </a:t>
            </a:r>
            <a:r>
              <a:rPr lang="ru-RU" sz="2000" b="1" dirty="0" smtClean="0">
                <a:latin typeface="Times New Roman" pitchFamily="18" charset="0"/>
                <a:cs typeface="Times New Roman" pitchFamily="18" charset="0"/>
                <a:hlinkClick r:id="rId2" action="ppaction://hlinksldjump"/>
              </a:rPr>
              <a:t>Зубную</a:t>
            </a:r>
            <a:r>
              <a:rPr lang="ru-RU" sz="2000" b="1" dirty="0" smtClean="0">
                <a:latin typeface="Times New Roman" pitchFamily="18" charset="0"/>
                <a:cs typeface="Times New Roman" pitchFamily="18" charset="0"/>
              </a:rPr>
              <a:t> пасту развести в небольшом количестве воды и толстым слоем наносить на бумагу. Прорисовать мелкие детали обычной краской. При высыхании зубной пасты цвет становится белоснежным, поэтому темы для рисования могут быть  зимние пейзажи или берёзки .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Если добавить  в зубную пасту цветные краски, то темы могут быть самые разнообразные.</a:t>
            </a: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dirty="0" smtClean="0"/>
              <a:t/>
            </a:r>
            <a:br>
              <a:rPr lang="ru-RU" dirty="0" smtClean="0"/>
            </a:br>
            <a:r>
              <a:rPr lang="ru-RU" dirty="0" smtClean="0"/>
              <a:t> </a:t>
            </a:r>
            <a:endParaRPr lang="ru-RU" dirty="0"/>
          </a:p>
        </p:txBody>
      </p:sp>
      <p:sp>
        <p:nvSpPr>
          <p:cNvPr id="1028" name="Rectangle 4"/>
          <p:cNvSpPr>
            <a:spLocks noChangeArrowheads="1"/>
          </p:cNvSpPr>
          <p:nvPr/>
        </p:nvSpPr>
        <p:spPr bwMode="auto">
          <a:xfrm>
            <a:off x="0" y="881762"/>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ru-RU"/>
          </a:p>
        </p:txBody>
      </p:sp>
      <p:sp>
        <p:nvSpPr>
          <p:cNvPr id="1029" name="Rectangle 5"/>
          <p:cNvSpPr>
            <a:spLocks noChangeArrowheads="1"/>
          </p:cNvSpPr>
          <p:nvPr/>
        </p:nvSpPr>
        <p:spPr bwMode="auto">
          <a:xfrm>
            <a:off x="-539750" y="2590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539750" y="8505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300788" algn="l"/>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Рисунок 14" descr="http://ped-kopilka.ru/upload/blogs/20457_1cb524d954edf47f9c3a9eb09915c18f.jpg.jpg"/>
          <p:cNvPicPr>
            <a:picLocks noChangeAspect="1" noChangeArrowheads="1"/>
          </p:cNvPicPr>
          <p:nvPr/>
        </p:nvPicPr>
        <p:blipFill>
          <a:blip r:embed="rId4" cstate="print"/>
          <a:srcRect/>
          <a:stretch>
            <a:fillRect/>
          </a:stretch>
        </p:blipFill>
        <p:spPr bwMode="auto">
          <a:xfrm rot="5400000">
            <a:off x="6139781" y="3949451"/>
            <a:ext cx="3129134"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descr="https://im0-tub-ru.yandex.net/i?id=7853b5b3a5605531b17c91ee543407ad&amp;n=33&amp;h=215&amp;w=28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3648842"/>
            <a:ext cx="3600400"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Управляющая кнопка: назад 9">
            <a:hlinkClick r:id="rId2" action="ppaction://hlinksldjump" highlightClick="1">
              <a:snd r:embed="rId6" name="click.wav"/>
            </a:hlinkClick>
          </p:cNvPr>
          <p:cNvSpPr/>
          <p:nvPr/>
        </p:nvSpPr>
        <p:spPr>
          <a:xfrm>
            <a:off x="1763688" y="6061110"/>
            <a:ext cx="535361" cy="360040"/>
          </a:xfrm>
          <a:prstGeom prst="actionButtonBackPrevio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90105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lambministries.net/index_files/image4326.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1676399"/>
            <a:ext cx="9067800" cy="5181601"/>
          </a:xfrm>
          <a:prstGeom prst="rect">
            <a:avLst/>
          </a:prstGeom>
          <a:noFill/>
        </p:spPr>
      </p:pic>
      <p:sp>
        <p:nvSpPr>
          <p:cNvPr id="3" name="Rectangle 1"/>
          <p:cNvSpPr>
            <a:spLocks noChangeArrowheads="1"/>
          </p:cNvSpPr>
          <p:nvPr/>
        </p:nvSpPr>
        <p:spPr bwMode="auto">
          <a:xfrm>
            <a:off x="0" y="-84584"/>
            <a:ext cx="9144000"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rgbClr val="7030A0"/>
                </a:solidFill>
                <a:effectLst/>
                <a:latin typeface="Monotype Corsiva" pitchFamily="66" charset="0"/>
                <a:ea typeface="Times New Roman" pitchFamily="18" charset="0"/>
                <a:cs typeface="Times New Roman" pitchFamily="18" charset="0"/>
              </a:rPr>
              <a:t>Рисование в технике </a:t>
            </a:r>
            <a:r>
              <a:rPr kumimoji="0" lang="ru-RU" sz="4000" b="1" i="0" u="none" strike="noStrike" cap="none" normalizeH="0" baseline="0" dirty="0" smtClean="0">
                <a:ln>
                  <a:noFill/>
                </a:ln>
                <a:solidFill>
                  <a:srgbClr val="7030A0"/>
                </a:solidFill>
                <a:effectLst/>
                <a:latin typeface="Calibri"/>
                <a:ea typeface="Times New Roman" pitchFamily="18" charset="0"/>
                <a:cs typeface="Times New Roman" pitchFamily="18" charset="0"/>
              </a:rPr>
              <a:t>«</a:t>
            </a:r>
            <a:r>
              <a:rPr lang="ru-RU" sz="4000" b="1" dirty="0" smtClean="0">
                <a:solidFill>
                  <a:srgbClr val="7030A0"/>
                </a:solidFill>
                <a:latin typeface="Monotype Corsiva" pitchFamily="66" charset="0"/>
                <a:ea typeface="Times New Roman" pitchFamily="18" charset="0"/>
                <a:cs typeface="Times New Roman" pitchFamily="18" charset="0"/>
              </a:rPr>
              <a:t>П</a:t>
            </a:r>
            <a:r>
              <a:rPr kumimoji="0" lang="ru-RU" sz="4000" b="1" i="0" u="none" strike="noStrike" cap="none" normalizeH="0" baseline="0" dirty="0" smtClean="0">
                <a:ln>
                  <a:noFill/>
                </a:ln>
                <a:solidFill>
                  <a:srgbClr val="7030A0"/>
                </a:solidFill>
                <a:effectLst/>
                <a:latin typeface="Monotype Corsiva" pitchFamily="66" charset="0"/>
                <a:ea typeface="Times New Roman" pitchFamily="18" charset="0"/>
                <a:cs typeface="Times New Roman" pitchFamily="18" charset="0"/>
              </a:rPr>
              <a:t>рижми и отпечатай</a:t>
            </a:r>
            <a:r>
              <a:rPr kumimoji="0" lang="ru-RU" sz="4000" b="1" i="0" u="none" strike="noStrike" cap="none" normalizeH="0" baseline="0" dirty="0" smtClean="0">
                <a:ln>
                  <a:noFill/>
                </a:ln>
                <a:solidFill>
                  <a:srgbClr val="7030A0"/>
                </a:solidFill>
                <a:effectLst/>
                <a:latin typeface="Calibri"/>
                <a:ea typeface="Times New Roman" pitchFamily="18" charset="0"/>
                <a:cs typeface="Times New Roman" pitchFamily="18" charset="0"/>
              </a:rPr>
              <a:t>»</a:t>
            </a:r>
            <a:endParaRPr kumimoji="0" lang="ru-RU" sz="12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Печатать</a:t>
            </a:r>
            <a:r>
              <a:rPr kumimoji="0" lang="ru-RU"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можно при помощи любых доступных материалов. Из сырой картофелины, из губки, ластика,  или обычного картона вырезать нужный силуэт, обмакнуть в краску и </a:t>
            </a:r>
            <a:r>
              <a:rPr kumimoji="0" lang="ru-RU"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печатать</a:t>
            </a:r>
            <a:r>
              <a:rPr kumimoji="0" lang="ru-RU"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на бумаге. Применять в работе можно и засушенные листья, мятую салфетку, пробки, дно от</a:t>
            </a:r>
            <a:r>
              <a:rPr kumimoji="0" lang="ru-RU"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пластиковой бутылки, воздушный шарик   и многое другое</a:t>
            </a: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Затем прорисовать недостающие детали.</a:t>
            </a:r>
            <a:endParaRPr kumimoji="0" lang="ru-RU" sz="32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Picture 2" descr="http://4.bp.blogspot.com/-2OMWWfowxSg/TieoiaBtdwI/AAAAAAAAB9k/bBnByAGRBnY/s1600/P5.JPG"/>
          <p:cNvPicPr>
            <a:picLocks noChangeAspect="1" noChangeArrowheads="1"/>
          </p:cNvPicPr>
          <p:nvPr/>
        </p:nvPicPr>
        <p:blipFill>
          <a:blip r:embed="rId4" cstate="print"/>
          <a:srcRect/>
          <a:stretch>
            <a:fillRect/>
          </a:stretch>
        </p:blipFill>
        <p:spPr bwMode="auto">
          <a:xfrm>
            <a:off x="197768" y="2036203"/>
            <a:ext cx="2690573" cy="1896854"/>
          </a:xfrm>
          <a:prstGeom prst="rect">
            <a:avLst/>
          </a:prstGeom>
          <a:ln w="38100" cap="sq">
            <a:solidFill>
              <a:srgbClr val="00FF00"/>
            </a:solidFill>
            <a:prstDash val="solid"/>
            <a:miter lim="800000"/>
          </a:ln>
          <a:effectLst>
            <a:outerShdw blurRad="50800" dist="38100" dir="2700000" algn="tl" rotWithShape="0">
              <a:srgbClr val="000000">
                <a:alpha val="43000"/>
              </a:srgbClr>
            </a:outerShdw>
          </a:effectLst>
        </p:spPr>
      </p:pic>
      <p:pic>
        <p:nvPicPr>
          <p:cNvPr id="7" name="Picture 4" descr="http://avivas.ru/img/2015/02/topic/36392/cover/0.jpg"/>
          <p:cNvPicPr>
            <a:picLocks noChangeAspect="1" noChangeArrowheads="1"/>
          </p:cNvPicPr>
          <p:nvPr/>
        </p:nvPicPr>
        <p:blipFill>
          <a:blip r:embed="rId5" cstate="print"/>
          <a:srcRect/>
          <a:stretch>
            <a:fillRect/>
          </a:stretch>
        </p:blipFill>
        <p:spPr bwMode="auto">
          <a:xfrm>
            <a:off x="197768" y="4077072"/>
            <a:ext cx="2592288" cy="259228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28" name="Picture 4" descr="https://www.detkityumen.ru/media/sub/interesno/ol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027" y="2088351"/>
            <a:ext cx="1946699" cy="2411395"/>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volna.org/wp-content/uploads/2019/06/post_5d0a1589eda34-768x576.jpe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724128" y="2088351"/>
            <a:ext cx="2748608" cy="206145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im0-tub-ru.yandex.net/i?id=2051e70dd8c8932c25e2fd32643a2928-l&amp;n=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1255" y="4478109"/>
            <a:ext cx="3202881" cy="2402161"/>
          </a:xfrm>
          <a:prstGeom prst="rect">
            <a:avLst/>
          </a:prstGeom>
          <a:ln w="38100" cap="sq">
            <a:solidFill>
              <a:srgbClr val="660066"/>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Управляющая кнопка: далее 8">
            <a:hlinkClick r:id="rId10" action="ppaction://hlinksldjump" highlightClick="1"/>
          </p:cNvPr>
          <p:cNvSpPr/>
          <p:nvPr/>
        </p:nvSpPr>
        <p:spPr>
          <a:xfrm flipH="1">
            <a:off x="3179496" y="6165304"/>
            <a:ext cx="768260" cy="504056"/>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64406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fotovideoforum.ru/resources/image/59300"/>
          <p:cNvPicPr>
            <a:picLocks noChangeAspect="1" noChangeArrowheads="1"/>
          </p:cNvPicPr>
          <p:nvPr/>
        </p:nvPicPr>
        <p:blipFill>
          <a:blip r:embed="rId2" cstate="print"/>
          <a:srcRect/>
          <a:stretch>
            <a:fillRect/>
          </a:stretch>
        </p:blipFill>
        <p:spPr bwMode="auto">
          <a:xfrm>
            <a:off x="24045" y="66153"/>
            <a:ext cx="9144000" cy="6858000"/>
          </a:xfrm>
          <a:prstGeom prst="rect">
            <a:avLst/>
          </a:prstGeom>
          <a:noFill/>
        </p:spPr>
      </p:pic>
      <p:sp>
        <p:nvSpPr>
          <p:cNvPr id="3" name="Rectangle 1"/>
          <p:cNvSpPr>
            <a:spLocks noChangeArrowheads="1"/>
          </p:cNvSpPr>
          <p:nvPr/>
        </p:nvSpPr>
        <p:spPr bwMode="auto">
          <a:xfrm>
            <a:off x="24045" y="2789118"/>
            <a:ext cx="8436387"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rgbClr val="FF0000"/>
                </a:solidFill>
                <a:effectLst/>
                <a:latin typeface="Segoe Print" pitchFamily="2" charset="0"/>
                <a:ea typeface="Times New Roman" pitchFamily="18" charset="0"/>
                <a:cs typeface="Times New Roman" pitchFamily="18" charset="0"/>
              </a:rPr>
              <a:t>Рисование ватными палочками</a:t>
            </a:r>
          </a:p>
          <a:p>
            <a:pPr marL="0" marR="0" lvl="0" indent="0" algn="ctr" defTabSz="914400" rtl="0" eaLnBrk="1" fontAlgn="base" latinLnBrk="0" hangingPunct="1">
              <a:lnSpc>
                <a:spcPct val="100000"/>
              </a:lnSpc>
              <a:spcBef>
                <a:spcPct val="0"/>
              </a:spcBef>
              <a:spcAft>
                <a:spcPct val="0"/>
              </a:spcAft>
              <a:buClrTx/>
              <a:buSzTx/>
              <a:buFontTx/>
              <a:buNone/>
              <a:tabLst/>
            </a:pPr>
            <a:r>
              <a:rPr lang="ru-RU" sz="2800" b="1" dirty="0" smtClean="0">
                <a:solidFill>
                  <a:schemeClr val="tx2">
                    <a:lumMod val="75000"/>
                  </a:schemeClr>
                </a:solidFill>
                <a:latin typeface="Times New Roman" pitchFamily="18" charset="0"/>
                <a:cs typeface="Times New Roman" pitchFamily="18" charset="0"/>
              </a:rPr>
              <a:t>Придумать содержание  рисунка  и сделать карандашные наброски. Обмакнуть в гуашь палочку и оставлять оттиск на листе бумаге, заполняя пространство изображаемого.</a:t>
            </a:r>
            <a:endParaRPr kumimoji="0" lang="ru-RU" sz="28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p:txBody>
      </p:sp>
      <p:pic>
        <p:nvPicPr>
          <p:cNvPr id="11266" name="Picture 2" descr="https://ds02.infourok.ru/uploads/ex/128f/00075206-07d2a8ab/hello_html_2e9e10a9.jpg"/>
          <p:cNvPicPr>
            <a:picLocks noChangeAspect="1" noChangeArrowheads="1"/>
          </p:cNvPicPr>
          <p:nvPr/>
        </p:nvPicPr>
        <p:blipFill>
          <a:blip r:embed="rId3" cstate="print"/>
          <a:srcRect/>
          <a:stretch>
            <a:fillRect/>
          </a:stretch>
        </p:blipFill>
        <p:spPr bwMode="auto">
          <a:xfrm>
            <a:off x="7020272" y="361283"/>
            <a:ext cx="1872208" cy="2777109"/>
          </a:xfrm>
          <a:prstGeom prst="rect">
            <a:avLst/>
          </a:prstGeom>
          <a:noFill/>
        </p:spPr>
      </p:pic>
      <p:pic>
        <p:nvPicPr>
          <p:cNvPr id="11272" name="Picture 8" descr="http://prostodelkino.com/uploads/posts/2012-12-14/image_160394.JPG"/>
          <p:cNvPicPr>
            <a:picLocks noChangeAspect="1" noChangeArrowheads="1"/>
          </p:cNvPicPr>
          <p:nvPr/>
        </p:nvPicPr>
        <p:blipFill>
          <a:blip r:embed="rId4" cstate="print"/>
          <a:srcRect/>
          <a:stretch>
            <a:fillRect/>
          </a:stretch>
        </p:blipFill>
        <p:spPr bwMode="auto">
          <a:xfrm>
            <a:off x="251520" y="188640"/>
            <a:ext cx="1584176" cy="2112235"/>
          </a:xfrm>
          <a:prstGeom prst="rect">
            <a:avLst/>
          </a:prstGeom>
          <a:noFill/>
        </p:spPr>
      </p:pic>
      <p:pic>
        <p:nvPicPr>
          <p:cNvPr id="11274" name="Picture 10" descr="http://allforchildren.ru/draw/img/25-6.jpg"/>
          <p:cNvPicPr>
            <a:picLocks noChangeAspect="1" noChangeArrowheads="1"/>
          </p:cNvPicPr>
          <p:nvPr/>
        </p:nvPicPr>
        <p:blipFill>
          <a:blip r:embed="rId5" cstate="print"/>
          <a:srcRect/>
          <a:stretch>
            <a:fillRect/>
          </a:stretch>
        </p:blipFill>
        <p:spPr bwMode="auto">
          <a:xfrm>
            <a:off x="2915816" y="413435"/>
            <a:ext cx="2067216" cy="2160240"/>
          </a:xfrm>
          <a:prstGeom prst="rect">
            <a:avLst/>
          </a:prstGeom>
          <a:noFill/>
        </p:spPr>
      </p:pic>
      <p:sp>
        <p:nvSpPr>
          <p:cNvPr id="8" name="Управляющая кнопка: далее 7">
            <a:hlinkClick r:id="rId6" action="ppaction://hlinksldjump" highlightClick="1"/>
          </p:cNvPr>
          <p:cNvSpPr/>
          <p:nvPr/>
        </p:nvSpPr>
        <p:spPr>
          <a:xfrm flipH="1">
            <a:off x="323528" y="6149606"/>
            <a:ext cx="720080" cy="504056"/>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82544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5klass.net/datas/fizika/Volshebnyj-mir-zvukov/0036-036-Volshebnyj-mir-zvukov.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22529" name="Rectangle 1"/>
          <p:cNvSpPr>
            <a:spLocks noChangeArrowheads="1"/>
          </p:cNvSpPr>
          <p:nvPr/>
        </p:nvSpPr>
        <p:spPr bwMode="auto">
          <a:xfrm>
            <a:off x="431540" y="76563"/>
            <a:ext cx="828092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660066"/>
                </a:solidFill>
                <a:effectLst/>
                <a:latin typeface="Monotype Corsiva" pitchFamily="66" charset="0"/>
                <a:ea typeface="Times New Roman" pitchFamily="18" charset="0"/>
                <a:cs typeface="Times New Roman" pitchFamily="18" charset="0"/>
              </a:rPr>
              <a:t>                </a:t>
            </a:r>
            <a:r>
              <a:rPr kumimoji="0" lang="ru-RU" sz="4800" b="1" i="0" u="none" strike="noStrike" cap="none" normalizeH="0" baseline="0" dirty="0" smtClean="0">
                <a:ln>
                  <a:noFill/>
                </a:ln>
                <a:solidFill>
                  <a:srgbClr val="660066"/>
                </a:solidFill>
                <a:effectLst/>
                <a:latin typeface="Monotype Corsiva" pitchFamily="66" charset="0"/>
                <a:ea typeface="Times New Roman" pitchFamily="18" charset="0"/>
                <a:cs typeface="Times New Roman" pitchFamily="18" charset="0"/>
              </a:rPr>
              <a:t>Рисование на мятой  бумаге</a:t>
            </a:r>
            <a:endParaRPr kumimoji="0" lang="ru-RU" sz="1600" b="1" i="0" u="none" strike="noStrike" cap="none" normalizeH="0" baseline="0" dirty="0" smtClean="0">
              <a:ln>
                <a:noFill/>
              </a:ln>
              <a:solidFill>
                <a:srgbClr val="660066"/>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Тонкий лист бумаги смять и расправить ладонью.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 такой неровной поверхности хорошо рисовать пейзажи. Лёгким движением кисти нанести краску, создать композицию. Белые просветы придадут объём и движение.</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1506" name="Picture 2" descr="https://i.ytimg.com/vi/jPg8VAycQDA/maxresdefault.jpg"/>
          <p:cNvPicPr>
            <a:picLocks noChangeAspect="1" noChangeArrowheads="1"/>
          </p:cNvPicPr>
          <p:nvPr/>
        </p:nvPicPr>
        <p:blipFill>
          <a:blip r:embed="rId3" cstate="print"/>
          <a:srcRect/>
          <a:stretch>
            <a:fillRect/>
          </a:stretch>
        </p:blipFill>
        <p:spPr bwMode="auto">
          <a:xfrm>
            <a:off x="2555776" y="3717032"/>
            <a:ext cx="5156064" cy="2900286"/>
          </a:xfrm>
          <a:prstGeom prst="rect">
            <a:avLst/>
          </a:prstGeom>
          <a:noFill/>
        </p:spPr>
      </p:pic>
      <p:sp>
        <p:nvSpPr>
          <p:cNvPr id="2" name="Управляющая кнопка: далее 1">
            <a:hlinkClick r:id="rId4" action="ppaction://hlinksldjump" highlightClick="1"/>
          </p:cNvPr>
          <p:cNvSpPr/>
          <p:nvPr/>
        </p:nvSpPr>
        <p:spPr>
          <a:xfrm flipH="1">
            <a:off x="695950" y="5877272"/>
            <a:ext cx="707697"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64864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fs00.infourok.ru/images/doc/230/62832/3/img2.jpg"/>
          <p:cNvPicPr>
            <a:picLocks noChangeAspect="1" noChangeArrowheads="1"/>
          </p:cNvPicPr>
          <p:nvPr/>
        </p:nvPicPr>
        <p:blipFill>
          <a:blip r:embed="rId2" cstate="print"/>
          <a:srcRect/>
          <a:stretch>
            <a:fillRect/>
          </a:stretch>
        </p:blipFill>
        <p:spPr bwMode="auto">
          <a:xfrm>
            <a:off x="0" y="-2"/>
            <a:ext cx="9144000" cy="6858001"/>
          </a:xfrm>
          <a:prstGeom prst="rect">
            <a:avLst/>
          </a:prstGeom>
          <a:noFill/>
        </p:spPr>
      </p:pic>
      <p:sp>
        <p:nvSpPr>
          <p:cNvPr id="7" name="Rectangle 1"/>
          <p:cNvSpPr>
            <a:spLocks noChangeArrowheads="1"/>
          </p:cNvSpPr>
          <p:nvPr/>
        </p:nvSpPr>
        <p:spPr bwMode="auto">
          <a:xfrm>
            <a:off x="69011" y="1484784"/>
            <a:ext cx="9144000"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400" b="1" i="0" u="none" strike="noStrike" cap="none" normalizeH="0" baseline="0" dirty="0" smtClean="0">
                <a:ln>
                  <a:noFill/>
                </a:ln>
                <a:solidFill>
                  <a:srgbClr val="C00000"/>
                </a:solidFill>
                <a:effectLst/>
                <a:latin typeface="Monotype Corsiva" pitchFamily="66" charset="0"/>
                <a:ea typeface="Times New Roman" pitchFamily="18" charset="0"/>
                <a:cs typeface="Times New Roman" pitchFamily="18" charset="0"/>
              </a:rPr>
              <a:t>Рисование с помощью  соли </a:t>
            </a:r>
            <a:r>
              <a:rPr kumimoji="0" lang="ru-RU" sz="3600" b="1" i="0" u="none" strike="noStrike" cap="none" normalizeH="0" baseline="0" dirty="0" smtClean="0">
                <a:ln>
                  <a:noFill/>
                </a:ln>
                <a:solidFill>
                  <a:srgbClr val="C00000"/>
                </a:solidFill>
                <a:effectLst/>
                <a:latin typeface="Monotype Corsiva" pitchFamily="66" charset="0"/>
                <a:ea typeface="Times New Roman" pitchFamily="18" charset="0"/>
                <a:cs typeface="Times New Roman" pitchFamily="18" charset="0"/>
              </a:rPr>
              <a:t>(манной крупы).</a:t>
            </a:r>
            <a:endParaRPr kumimoji="0" lang="ru-RU" sz="11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1.Нанести клейстер на поверхность листа  и равномерно на него насыпать мелкую соль (манную крупу). Дать высохнуть, после чего стряхнуть остатки соли. Получается шероховатая поверхность - это фон, на котором можно рисовать на заданную тему или по замыслу.</a:t>
            </a:r>
          </a:p>
          <a:p>
            <a:pPr marL="0" marR="0" lvl="0" indent="0" algn="ctr" defTabSz="914400" rtl="0" eaLnBrk="0" fontAlgn="base" latinLnBrk="0" hangingPunct="0">
              <a:lnSpc>
                <a:spcPct val="100000"/>
              </a:lnSpc>
              <a:spcBef>
                <a:spcPct val="0"/>
              </a:spcBef>
              <a:spcAft>
                <a:spcPct val="0"/>
              </a:spcAft>
              <a:buClrTx/>
              <a:buSzTx/>
              <a:buFontTx/>
              <a:buNone/>
              <a:tabLst/>
            </a:pPr>
            <a:r>
              <a:rPr lang="ru-RU" b="1" dirty="0" smtClean="0">
                <a:latin typeface="Times New Roman" pitchFamily="18" charset="0"/>
                <a:cs typeface="Times New Roman" pitchFamily="18" charset="0"/>
              </a:rPr>
              <a:t>2. Нанести клей по контуру изображаемого предмета. Насыпать соль (манную крупу) на клей, оставить до полного высыхания. Стряхнуть остатки соли (манной крупы) . Соль можно заранее покрасить в цветном растворе.</a:t>
            </a:r>
            <a:endParaRPr kumimoji="0" lang="ru-RU" sz="3200" b="1" i="0" u="none" strike="noStrike" cap="none" normalizeH="0" baseline="0" dirty="0" smtClean="0">
              <a:ln>
                <a:noFill/>
              </a:ln>
              <a:solidFill>
                <a:schemeClr val="tx1"/>
              </a:solidFill>
              <a:effectLst/>
              <a:latin typeface="Arial" pitchFamily="34" charset="0"/>
              <a:cs typeface="Arial" pitchFamily="34" charset="0"/>
            </a:endParaRPr>
          </a:p>
        </p:txBody>
      </p:sp>
      <p:pic>
        <p:nvPicPr>
          <p:cNvPr id="8196" name="Picture 4" descr="http://svoimi-rukami-club.ru/upload/image/RISOVANIE---------------------------------STATI/d4fe2fecd748707fb646734f28ee11a4.jpg"/>
          <p:cNvPicPr>
            <a:picLocks noChangeAspect="1" noChangeArrowheads="1"/>
          </p:cNvPicPr>
          <p:nvPr/>
        </p:nvPicPr>
        <p:blipFill>
          <a:blip r:embed="rId3" cstate="print"/>
          <a:srcRect/>
          <a:stretch>
            <a:fillRect/>
          </a:stretch>
        </p:blipFill>
        <p:spPr bwMode="auto">
          <a:xfrm>
            <a:off x="1547664" y="4313635"/>
            <a:ext cx="3268485" cy="2561676"/>
          </a:xfrm>
          <a:prstGeom prst="rect">
            <a:avLst/>
          </a:prstGeom>
          <a:noFill/>
        </p:spPr>
      </p:pic>
      <p:pic>
        <p:nvPicPr>
          <p:cNvPr id="8198" name="Picture 6" descr="http://www.odevaika.ru/upload/medialibrary/5a6/5a68f7d3b6c5b8c742bc7eb01e36e10f.jpg"/>
          <p:cNvPicPr>
            <a:picLocks noChangeAspect="1" noChangeArrowheads="1"/>
          </p:cNvPicPr>
          <p:nvPr/>
        </p:nvPicPr>
        <p:blipFill>
          <a:blip r:embed="rId4" cstate="print"/>
          <a:srcRect/>
          <a:stretch>
            <a:fillRect/>
          </a:stretch>
        </p:blipFill>
        <p:spPr bwMode="auto">
          <a:xfrm>
            <a:off x="7092280" y="4171899"/>
            <a:ext cx="2587403" cy="1933328"/>
          </a:xfrm>
          <a:prstGeom prst="rect">
            <a:avLst/>
          </a:prstGeom>
          <a:noFill/>
        </p:spPr>
      </p:pic>
      <p:pic>
        <p:nvPicPr>
          <p:cNvPr id="8194" name="Picture 2" descr="http://cdn5.imgbb.ru/user/71/716518/201411/0eeaff73271a7bc853138074e634b308.jpg"/>
          <p:cNvPicPr>
            <a:picLocks noChangeAspect="1" noChangeArrowheads="1"/>
          </p:cNvPicPr>
          <p:nvPr/>
        </p:nvPicPr>
        <p:blipFill>
          <a:blip r:embed="rId5" cstate="print"/>
          <a:srcRect/>
          <a:stretch>
            <a:fillRect/>
          </a:stretch>
        </p:blipFill>
        <p:spPr bwMode="auto">
          <a:xfrm>
            <a:off x="5076056" y="4595663"/>
            <a:ext cx="2777532" cy="2332126"/>
          </a:xfrm>
          <a:prstGeom prst="rect">
            <a:avLst/>
          </a:prstGeom>
          <a:noFill/>
        </p:spPr>
      </p:pic>
      <p:sp>
        <p:nvSpPr>
          <p:cNvPr id="9" name="Управляющая кнопка: далее 8">
            <a:hlinkClick r:id="rId6" action="ppaction://hlinksldjump" highlightClick="1"/>
          </p:cNvPr>
          <p:cNvSpPr/>
          <p:nvPr/>
        </p:nvSpPr>
        <p:spPr>
          <a:xfrm flipH="1">
            <a:off x="206041" y="5528444"/>
            <a:ext cx="850831"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81111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mypresentation.ru/documents/437d390d1df9fa86112ec2abae3e5006/img1.jpg"/>
          <p:cNvPicPr>
            <a:picLocks noChangeAspect="1" noChangeArrowheads="1"/>
          </p:cNvPicPr>
          <p:nvPr/>
        </p:nvPicPr>
        <p:blipFill>
          <a:blip r:embed="rId2" cstate="print">
            <a:lum bright="-10000" contrast="40000"/>
          </a:blip>
          <a:srcRect/>
          <a:stretch>
            <a:fillRect/>
          </a:stretch>
        </p:blipFill>
        <p:spPr bwMode="auto">
          <a:xfrm>
            <a:off x="0" y="0"/>
            <a:ext cx="9144000" cy="6858000"/>
          </a:xfrm>
          <a:prstGeom prst="rect">
            <a:avLst/>
          </a:prstGeom>
          <a:noFill/>
        </p:spPr>
      </p:pic>
      <p:sp>
        <p:nvSpPr>
          <p:cNvPr id="3" name="Прямоугольник 2"/>
          <p:cNvSpPr/>
          <p:nvPr/>
        </p:nvSpPr>
        <p:spPr>
          <a:xfrm>
            <a:off x="899592" y="404664"/>
            <a:ext cx="7632848" cy="32403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7200" b="1" dirty="0" smtClean="0">
                <a:solidFill>
                  <a:srgbClr val="FF0000"/>
                </a:solidFill>
              </a:rPr>
              <a:t>Нетрадиционные техники рисования</a:t>
            </a:r>
            <a:endParaRPr lang="ru-RU" sz="7200" b="1" dirty="0">
              <a:solidFill>
                <a:srgbClr val="FF0000"/>
              </a:solidFill>
            </a:endParaRPr>
          </a:p>
        </p:txBody>
      </p:sp>
      <p:sp>
        <p:nvSpPr>
          <p:cNvPr id="4" name="Овал 3"/>
          <p:cNvSpPr/>
          <p:nvPr/>
        </p:nvSpPr>
        <p:spPr>
          <a:xfrm>
            <a:off x="467544" y="3645024"/>
            <a:ext cx="7920880" cy="2736304"/>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sz="6000" b="1" dirty="0" smtClean="0">
                <a:solidFill>
                  <a:srgbClr val="002060"/>
                </a:solidFill>
                <a:latin typeface="Monotype Corsiva" pitchFamily="66" charset="0"/>
              </a:rPr>
              <a:t>С помощью чего можно рисовать?</a:t>
            </a:r>
            <a:endParaRPr lang="ru-RU" sz="7200" b="1" dirty="0">
              <a:solidFill>
                <a:srgbClr val="002060"/>
              </a:solidFill>
              <a:latin typeface="Monotype Corsiva" pitchFamily="66" charset="0"/>
            </a:endParaRPr>
          </a:p>
        </p:txBody>
      </p:sp>
      <p:sp>
        <p:nvSpPr>
          <p:cNvPr id="5" name="32-конечная звезда 4"/>
          <p:cNvSpPr/>
          <p:nvPr/>
        </p:nvSpPr>
        <p:spPr>
          <a:xfrm>
            <a:off x="1043608" y="2852936"/>
            <a:ext cx="1224136" cy="1296144"/>
          </a:xfrm>
          <a:prstGeom prst="star3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6" name="32-конечная звезда 5"/>
          <p:cNvSpPr/>
          <p:nvPr/>
        </p:nvSpPr>
        <p:spPr>
          <a:xfrm>
            <a:off x="827584" y="1628800"/>
            <a:ext cx="504056" cy="504056"/>
          </a:xfrm>
          <a:prstGeom prst="star3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7" name="32-конечная звезда 6"/>
          <p:cNvSpPr/>
          <p:nvPr/>
        </p:nvSpPr>
        <p:spPr>
          <a:xfrm>
            <a:off x="7020272" y="3429000"/>
            <a:ext cx="1368152" cy="1152128"/>
          </a:xfrm>
          <a:prstGeom prst="star3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8" name="32-конечная звезда 7"/>
          <p:cNvSpPr/>
          <p:nvPr/>
        </p:nvSpPr>
        <p:spPr>
          <a:xfrm>
            <a:off x="7956376" y="2924944"/>
            <a:ext cx="504056" cy="504056"/>
          </a:xfrm>
          <a:prstGeom prst="star3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9" name="32-конечная звезда 8"/>
          <p:cNvSpPr/>
          <p:nvPr/>
        </p:nvSpPr>
        <p:spPr>
          <a:xfrm>
            <a:off x="432147" y="4725144"/>
            <a:ext cx="864096" cy="864096"/>
          </a:xfrm>
          <a:prstGeom prst="star3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10" name="Управляющая кнопка: назад 9">
            <a:hlinkClick r:id="" action="ppaction://hlinkshowjump?jump=previousslide" highlightClick="1">
              <a:snd r:embed="rId3" name="click.wav"/>
            </a:hlinkClick>
          </p:cNvPr>
          <p:cNvSpPr/>
          <p:nvPr/>
        </p:nvSpPr>
        <p:spPr>
          <a:xfrm>
            <a:off x="432147" y="6101876"/>
            <a:ext cx="535361" cy="360040"/>
          </a:xfrm>
          <a:prstGeom prst="actionButtonBackPrevious">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11" name="Управляющая кнопка: далее 10">
            <a:hlinkClick r:id="" action="ppaction://hlinkshowjump?jump=nextslide" highlightClick="1">
              <a:snd r:embed="rId3" name="click.wav"/>
            </a:hlinkClick>
          </p:cNvPr>
          <p:cNvSpPr/>
          <p:nvPr/>
        </p:nvSpPr>
        <p:spPr>
          <a:xfrm>
            <a:off x="1104532" y="6101876"/>
            <a:ext cx="576064" cy="360040"/>
          </a:xfrm>
          <a:prstGeom prst="actionButtonForwardNex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21163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oldmaral.ucoz.ru/shablonPPT/risovanie_2.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14338" name="Рисунок 1" descr="http://www.mtdesign.ru/wp-content/uploads/2010/07/%D0%A3%D1%82%D1%80%D0%B5%D0%BD%D0%BD%D1%8F%D1%8F-%D0%BF%D1%80%D0%BE%D1%85%D0%BB%D0%B0%D0%B4%D0%B0.-%D0%AD%D0%BD%D0%BA%D0%B0%D1%83%D1%81%D1%82%D0%B8%D0%BA%D0%B0.jpg"/>
          <p:cNvPicPr>
            <a:picLocks noChangeAspect="1" noChangeArrowheads="1"/>
          </p:cNvPicPr>
          <p:nvPr/>
        </p:nvPicPr>
        <p:blipFill>
          <a:blip r:embed="rId3" cstate="print"/>
          <a:srcRect/>
          <a:stretch>
            <a:fillRect/>
          </a:stretch>
        </p:blipFill>
        <p:spPr bwMode="auto">
          <a:xfrm>
            <a:off x="323528" y="1844824"/>
            <a:ext cx="3131841" cy="2304256"/>
          </a:xfrm>
          <a:prstGeom prst="rect">
            <a:avLst/>
          </a:prstGeom>
          <a:ln>
            <a:noFill/>
          </a:ln>
          <a:effectLst>
            <a:outerShdw blurRad="292100" dist="139700" dir="2700000" algn="tl" rotWithShape="0">
              <a:srgbClr val="333333">
                <a:alpha val="65000"/>
              </a:srgbClr>
            </a:outerShdw>
          </a:effectLst>
        </p:spPr>
      </p:pic>
      <p:sp>
        <p:nvSpPr>
          <p:cNvPr id="1434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4343" name="Rectangle 7"/>
          <p:cNvSpPr>
            <a:spLocks noChangeArrowheads="1"/>
          </p:cNvSpPr>
          <p:nvPr/>
        </p:nvSpPr>
        <p:spPr bwMode="auto">
          <a:xfrm>
            <a:off x="3810713" y="1743199"/>
            <a:ext cx="5112568" cy="4431983"/>
          </a:xfrm>
          <a:prstGeom prst="rect">
            <a:avLst/>
          </a:prstGeom>
          <a:solidFill>
            <a:srgbClr val="FFC000"/>
          </a:solidFill>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Для изготовления таких картин надо иметь утюг без отверстий и восковые мелки разного цвета. На  подогретую подошву утюга наносят мазки восковыми мелками и аккуратно проводят утюгом по листу бумаги, поворачивая немного, чтобы получить холмы и горы или другое изображение.</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Боковой поверхностью и кончиком носа утюга можно рисовать тонкие детали . Если хотите создать рельеф, а не получить гладкую поверхность, утюг надо не на долго приложить плоскостью к листу и отнять. И так сделать несколько раз, пока не достигнете нужного эффекта.</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342" name="Rectangle 6"/>
          <p:cNvSpPr>
            <a:spLocks noChangeArrowheads="1"/>
          </p:cNvSpPr>
          <p:nvPr/>
        </p:nvSpPr>
        <p:spPr bwMode="auto">
          <a:xfrm>
            <a:off x="827584" y="285911"/>
            <a:ext cx="7416824" cy="156966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Энкаустика — это искусство рисования горячим воском. Почти дословно с греческого языка это значит «искусство выжигания».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Управляющая кнопка: далее 6">
            <a:hlinkClick r:id="rId4" action="ppaction://hlinksldjump" highlightClick="1"/>
          </p:cNvPr>
          <p:cNvSpPr/>
          <p:nvPr/>
        </p:nvSpPr>
        <p:spPr>
          <a:xfrm flipH="1">
            <a:off x="70829" y="6165304"/>
            <a:ext cx="756755"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69555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fs00.infourok.ru/images/doc/240/188634/16/img2.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4" name="Rectangle 7"/>
          <p:cNvSpPr>
            <a:spLocks noChangeArrowheads="1"/>
          </p:cNvSpPr>
          <p:nvPr/>
        </p:nvSpPr>
        <p:spPr bwMode="auto">
          <a:xfrm>
            <a:off x="0" y="273280"/>
            <a:ext cx="8892480" cy="32624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7030A0"/>
                </a:solidFill>
                <a:effectLst/>
                <a:latin typeface="Monotype Corsiva" pitchFamily="66" charset="0"/>
                <a:ea typeface="Times New Roman" pitchFamily="18" charset="0"/>
                <a:cs typeface="Times New Roman" pitchFamily="18" charset="0"/>
              </a:rPr>
              <a:t>Рисование песком на стекле с подсветкой. Песочная графика</a:t>
            </a:r>
          </a:p>
          <a:p>
            <a:pPr lvl="0" algn="ctr" fontAlgn="base">
              <a:spcBef>
                <a:spcPct val="0"/>
              </a:spcBef>
              <a:spcAft>
                <a:spcPct val="0"/>
              </a:spcAft>
            </a:pPr>
            <a:r>
              <a:rPr lang="ru-RU" sz="1600" b="1" dirty="0" smtClean="0">
                <a:latin typeface="Times New Roman" pitchFamily="18" charset="0"/>
                <a:cs typeface="Times New Roman" pitchFamily="18" charset="0"/>
              </a:rPr>
              <a:t>Необходим стол для песочной анимации, кварцевый песок, лампа с рассеянным светом.</a:t>
            </a:r>
          </a:p>
          <a:p>
            <a:pPr lvl="0" algn="ctr" fontAlgn="base">
              <a:spcBef>
                <a:spcPct val="0"/>
              </a:spcBef>
              <a:spcAft>
                <a:spcPct val="0"/>
              </a:spcAft>
            </a:pPr>
            <a:r>
              <a:rPr lang="ru-RU" b="1" dirty="0" smtClean="0">
                <a:latin typeface="Times New Roman" pitchFamily="18" charset="0"/>
                <a:cs typeface="Times New Roman" pitchFamily="18" charset="0"/>
              </a:rPr>
              <a:t> Песок набирают в кулак и поворачивают руку так, чтобы он медленно сыпался, словно пересыпаясь из одной половинки песочных часов в другую. Количество материала контролируют сжиманием и разжиманием ладони. На рассыпанном по столешнице песке пальцами, разными частями рук аккуратно оставляются следы. Можно передавать фактуру, тон изображаемых объектов и предметов, главное правило — плавность. Важно не оставлять большие и плотные кучки, поскольку на фоне подсвечиваемого стекла они </a:t>
            </a:r>
            <a:r>
              <a:rPr lang="ru-RU" sz="1600" b="1" dirty="0" smtClean="0">
                <a:latin typeface="Times New Roman" pitchFamily="18" charset="0"/>
                <a:cs typeface="Times New Roman" pitchFamily="18" charset="0"/>
              </a:rPr>
              <a:t>будут слишком темными.</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Picture 2" descr="http://kzndeti.ru/userfiles/picoriginal/img-20160717193637-321.jpg"/>
          <p:cNvPicPr>
            <a:picLocks noChangeAspect="1" noChangeArrowheads="1"/>
          </p:cNvPicPr>
          <p:nvPr/>
        </p:nvPicPr>
        <p:blipFill>
          <a:blip r:embed="rId3" cstate="print"/>
          <a:srcRect/>
          <a:stretch>
            <a:fillRect/>
          </a:stretch>
        </p:blipFill>
        <p:spPr bwMode="auto">
          <a:xfrm>
            <a:off x="3643342" y="3696862"/>
            <a:ext cx="3520852" cy="1976107"/>
          </a:xfrm>
          <a:prstGeom prst="rect">
            <a:avLst/>
          </a:prstGeom>
          <a:noFill/>
        </p:spPr>
      </p:pic>
      <p:pic>
        <p:nvPicPr>
          <p:cNvPr id="6" name="Picture 6" descr="http://kemotdyh.ru/wp-content/uploads/2015/02/solo_1.jpg"/>
          <p:cNvPicPr>
            <a:picLocks noChangeAspect="1" noChangeArrowheads="1"/>
          </p:cNvPicPr>
          <p:nvPr/>
        </p:nvPicPr>
        <p:blipFill>
          <a:blip r:embed="rId4" cstate="print"/>
          <a:srcRect/>
          <a:stretch>
            <a:fillRect/>
          </a:stretch>
        </p:blipFill>
        <p:spPr bwMode="auto">
          <a:xfrm>
            <a:off x="331878" y="3666945"/>
            <a:ext cx="3096344" cy="2322258"/>
          </a:xfrm>
          <a:prstGeom prst="rect">
            <a:avLst/>
          </a:prstGeom>
          <a:ln w="88900" cap="sq" cmpd="thickThin">
            <a:solidFill>
              <a:schemeClr val="bg1"/>
            </a:solidFill>
            <a:prstDash val="solid"/>
            <a:miter lim="800000"/>
          </a:ln>
          <a:effectLst>
            <a:innerShdw blurRad="76200">
              <a:srgbClr val="000000"/>
            </a:innerShdw>
          </a:effectLst>
        </p:spPr>
      </p:pic>
      <p:pic>
        <p:nvPicPr>
          <p:cNvPr id="7" name="Picture 4" descr="http://www.center-nachalo.ru/upload/54bbe40eed495.jpg"/>
          <p:cNvPicPr>
            <a:picLocks noChangeAspect="1" noChangeArrowheads="1"/>
          </p:cNvPicPr>
          <p:nvPr/>
        </p:nvPicPr>
        <p:blipFill>
          <a:blip r:embed="rId5" cstate="print"/>
          <a:srcRect/>
          <a:stretch>
            <a:fillRect/>
          </a:stretch>
        </p:blipFill>
        <p:spPr bwMode="auto">
          <a:xfrm>
            <a:off x="6046955" y="4766075"/>
            <a:ext cx="3097045" cy="1787438"/>
          </a:xfrm>
          <a:prstGeom prst="rect">
            <a:avLst/>
          </a:prstGeom>
          <a:ln w="88900" cap="sq" cmpd="thickThin">
            <a:solidFill>
              <a:schemeClr val="bg1"/>
            </a:solidFill>
            <a:prstDash val="solid"/>
            <a:miter lim="800000"/>
          </a:ln>
          <a:effectLst>
            <a:innerShdw blurRad="76200">
              <a:srgbClr val="000000"/>
            </a:innerShdw>
          </a:effectLst>
        </p:spPr>
      </p:pic>
      <p:sp>
        <p:nvSpPr>
          <p:cNvPr id="8" name="Управляющая кнопка: далее 7">
            <a:hlinkClick r:id="rId6" action="ppaction://hlinksldjump" highlightClick="1"/>
          </p:cNvPr>
          <p:cNvSpPr/>
          <p:nvPr/>
        </p:nvSpPr>
        <p:spPr>
          <a:xfrm flipH="1">
            <a:off x="476632" y="6064491"/>
            <a:ext cx="855007"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40103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lMx1l3uiGpM/VpuA9xQhNAI/AAAAAAAAFwg/crqRzLmDy9o/s1600/%25D0%25A0%25D0%25B0%25D0%25B4%25D1%2583%25D0%25B6%25D0%25BD%25D1%258B%25D0%25B5%2B%25D1%2584%25D0%25BE%25D0%25BD%25D1%258B.jpg"/>
          <p:cNvPicPr>
            <a:picLocks noChangeAspect="1" noChangeArrowheads="1"/>
          </p:cNvPicPr>
          <p:nvPr/>
        </p:nvPicPr>
        <p:blipFill>
          <a:blip r:embed="rId2" cstate="print"/>
          <a:srcRect/>
          <a:stretch>
            <a:fillRect/>
          </a:stretch>
        </p:blipFill>
        <p:spPr bwMode="auto">
          <a:xfrm rot="5400000">
            <a:off x="1142998" y="-1143000"/>
            <a:ext cx="6858002" cy="9144001"/>
          </a:xfrm>
          <a:prstGeom prst="rect">
            <a:avLst/>
          </a:prstGeom>
          <a:noFill/>
        </p:spPr>
      </p:pic>
      <p:sp>
        <p:nvSpPr>
          <p:cNvPr id="1025" name="Rectangle 1"/>
          <p:cNvSpPr>
            <a:spLocks noChangeArrowheads="1"/>
          </p:cNvSpPr>
          <p:nvPr/>
        </p:nvSpPr>
        <p:spPr bwMode="auto">
          <a:xfrm>
            <a:off x="0" y="201145"/>
            <a:ext cx="5592406"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rgbClr val="7030A0"/>
                </a:solidFill>
                <a:effectLst/>
                <a:latin typeface="Monotype Corsiva" pitchFamily="66" charset="0"/>
                <a:ea typeface="Times New Roman" pitchFamily="18" charset="0"/>
                <a:cs typeface="Times New Roman" pitchFamily="18" charset="0"/>
              </a:rPr>
              <a:t>Пластилиновый </a:t>
            </a:r>
            <a:r>
              <a:rPr kumimoji="0" lang="ru-RU" sz="4000" b="1" i="0" u="none" strike="noStrike" cap="none" normalizeH="0" baseline="0" dirty="0" err="1" smtClean="0">
                <a:ln>
                  <a:noFill/>
                </a:ln>
                <a:solidFill>
                  <a:srgbClr val="7030A0"/>
                </a:solidFill>
                <a:effectLst/>
                <a:latin typeface="Monotype Corsiva" pitchFamily="66" charset="0"/>
                <a:ea typeface="Times New Roman" pitchFamily="18" charset="0"/>
                <a:cs typeface="Times New Roman" pitchFamily="18" charset="0"/>
              </a:rPr>
              <a:t>налеп</a:t>
            </a:r>
            <a:endParaRPr kumimoji="0" lang="ru-RU" sz="1200" b="1" i="0" u="none" strike="noStrike" cap="none" normalizeH="0" baseline="0" dirty="0" smtClean="0">
              <a:ln>
                <a:noFill/>
              </a:ln>
              <a:solidFill>
                <a:srgbClr val="7030A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 плотный лист бумаги или цветной картон нанести карандашом набросок или воспользоваться шаблонами. Затем, разогретым  пластилином нанести на изображаемые предметы  и равномерно разгладить большим пальцем. А отдельными кусочками пластилина сделать </a:t>
            </a:r>
            <a:r>
              <a:rPr kumimoji="0" lang="ru-RU"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налепы</a:t>
            </a: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декоративно украшая композицию. Стекой убрать излишки пластилина</a:t>
            </a: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3200" b="1"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10" descr="http://i.gyazo.com/4e66ea0c3784bc163141c56c3a2f58dd.png"/>
          <p:cNvPicPr>
            <a:picLocks noChangeAspect="1" noChangeArrowheads="1"/>
          </p:cNvPicPr>
          <p:nvPr/>
        </p:nvPicPr>
        <p:blipFill>
          <a:blip r:embed="rId3" cstate="print"/>
          <a:srcRect/>
          <a:stretch>
            <a:fillRect/>
          </a:stretch>
        </p:blipFill>
        <p:spPr bwMode="auto">
          <a:xfrm>
            <a:off x="1547663" y="3684146"/>
            <a:ext cx="4044743" cy="2715995"/>
          </a:xfrm>
          <a:prstGeom prst="rect">
            <a:avLst/>
          </a:prstGeom>
          <a:noFill/>
        </p:spPr>
      </p:pic>
      <p:pic>
        <p:nvPicPr>
          <p:cNvPr id="5" name="Picture 2" descr="http://babylactica.ru/wp-content/uploads/2016/05/n-bO6vvMb8A.jpg"/>
          <p:cNvPicPr>
            <a:picLocks noChangeAspect="1" noChangeArrowheads="1"/>
          </p:cNvPicPr>
          <p:nvPr/>
        </p:nvPicPr>
        <p:blipFill>
          <a:blip r:embed="rId4" cstate="print"/>
          <a:srcRect/>
          <a:stretch>
            <a:fillRect/>
          </a:stretch>
        </p:blipFill>
        <p:spPr bwMode="auto">
          <a:xfrm>
            <a:off x="5733663" y="697762"/>
            <a:ext cx="3223283" cy="2204424"/>
          </a:xfrm>
          <a:prstGeom prst="rect">
            <a:avLst/>
          </a:prstGeom>
          <a:ln w="88900" cap="sq" cmpd="thickThin">
            <a:solidFill>
              <a:schemeClr val="bg1"/>
            </a:solidFill>
            <a:prstDash val="solid"/>
            <a:miter lim="800000"/>
          </a:ln>
          <a:effectLst>
            <a:innerShdw blurRad="76200">
              <a:srgbClr val="000000"/>
            </a:innerShdw>
          </a:effectLst>
        </p:spPr>
      </p:pic>
      <p:pic>
        <p:nvPicPr>
          <p:cNvPr id="7" name="Picture 12" descr="http://www.antoshka-toys.ru/kiwi-public-data/Kiwi_Img/2-268-155.jpg"/>
          <p:cNvPicPr>
            <a:picLocks noChangeAspect="1" noChangeArrowheads="1"/>
          </p:cNvPicPr>
          <p:nvPr/>
        </p:nvPicPr>
        <p:blipFill>
          <a:blip r:embed="rId5" cstate="print"/>
          <a:srcRect/>
          <a:stretch>
            <a:fillRect/>
          </a:stretch>
        </p:blipFill>
        <p:spPr bwMode="auto">
          <a:xfrm>
            <a:off x="5733665" y="3251323"/>
            <a:ext cx="3240360" cy="3202013"/>
          </a:xfrm>
          <a:prstGeom prst="rect">
            <a:avLst/>
          </a:prstGeom>
          <a:noFill/>
        </p:spPr>
      </p:pic>
      <p:sp>
        <p:nvSpPr>
          <p:cNvPr id="8" name="Управляющая кнопка: далее 7">
            <a:hlinkClick r:id="rId6" action="ppaction://hlinksldjump" highlightClick="1"/>
          </p:cNvPr>
          <p:cNvSpPr/>
          <p:nvPr/>
        </p:nvSpPr>
        <p:spPr>
          <a:xfrm flipH="1">
            <a:off x="416336" y="6114323"/>
            <a:ext cx="775011"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45369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fs00.infourok.ru/images/doc/243/242660/1/img10.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pic>
        <p:nvPicPr>
          <p:cNvPr id="30722" name="Picture 2" descr="http://demiart.ru/forum/uploads7/post-1497544-1291830814.jpg"/>
          <p:cNvPicPr>
            <a:picLocks noChangeAspect="1" noChangeArrowheads="1"/>
          </p:cNvPicPr>
          <p:nvPr/>
        </p:nvPicPr>
        <p:blipFill>
          <a:blip r:embed="rId3" cstate="print"/>
          <a:srcRect/>
          <a:stretch>
            <a:fillRect/>
          </a:stretch>
        </p:blipFill>
        <p:spPr bwMode="auto">
          <a:xfrm>
            <a:off x="6012160" y="2791047"/>
            <a:ext cx="2906268" cy="4032448"/>
          </a:xfrm>
          <a:prstGeom prst="rect">
            <a:avLst/>
          </a:prstGeom>
          <a:ln>
            <a:noFill/>
          </a:ln>
          <a:effectLst>
            <a:outerShdw blurRad="292100" dist="139700" dir="2700000" algn="tl" rotWithShape="0">
              <a:srgbClr val="333333">
                <a:alpha val="65000"/>
              </a:srgbClr>
            </a:outerShdw>
          </a:effectLst>
        </p:spPr>
      </p:pic>
      <p:pic>
        <p:nvPicPr>
          <p:cNvPr id="30724" name="Picture 4" descr="http://diycraft.ru/wp-content/uploads/2015/01/fish7.jpg"/>
          <p:cNvPicPr>
            <a:picLocks noChangeAspect="1" noChangeArrowheads="1"/>
          </p:cNvPicPr>
          <p:nvPr/>
        </p:nvPicPr>
        <p:blipFill>
          <a:blip r:embed="rId4" cstate="print"/>
          <a:srcRect/>
          <a:stretch>
            <a:fillRect/>
          </a:stretch>
        </p:blipFill>
        <p:spPr bwMode="auto">
          <a:xfrm>
            <a:off x="1884457" y="2999556"/>
            <a:ext cx="3838970" cy="2877716"/>
          </a:xfrm>
          <a:prstGeom prst="rect">
            <a:avLst/>
          </a:prstGeom>
          <a:noFill/>
        </p:spPr>
      </p:pic>
      <p:sp>
        <p:nvSpPr>
          <p:cNvPr id="30725" name="Rectangle 5"/>
          <p:cNvSpPr>
            <a:spLocks noChangeArrowheads="1"/>
          </p:cNvSpPr>
          <p:nvPr/>
        </p:nvSpPr>
        <p:spPr bwMode="auto">
          <a:xfrm>
            <a:off x="125760" y="75679"/>
            <a:ext cx="8892480"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rgbClr val="D60093"/>
                </a:solidFill>
                <a:effectLst/>
                <a:latin typeface="Monotype Corsiva" pitchFamily="66" charset="0"/>
                <a:ea typeface="Times New Roman" pitchFamily="18" charset="0"/>
                <a:cs typeface="Times New Roman" pitchFamily="18" charset="0"/>
              </a:rPr>
              <a:t>Рисование с использованием пищевой пленки</a:t>
            </a:r>
          </a:p>
          <a:p>
            <a:pPr marL="0" marR="0" lvl="0" indent="0" algn="ctr" defTabSz="914400" rtl="0" eaLnBrk="1" fontAlgn="base" latinLnBrk="0" hangingPunct="1">
              <a:lnSpc>
                <a:spcPct val="100000"/>
              </a:lnSpc>
              <a:spcBef>
                <a:spcPct val="0"/>
              </a:spcBef>
              <a:spcAft>
                <a:spcPct val="0"/>
              </a:spcAft>
              <a:buClrTx/>
              <a:buSzTx/>
              <a:buFontTx/>
              <a:buNone/>
              <a:tabLst/>
            </a:pPr>
            <a:r>
              <a:rPr lang="ru-RU" sz="2400" b="1" dirty="0" smtClean="0">
                <a:latin typeface="Times New Roman" pitchFamily="18" charset="0"/>
                <a:cs typeface="Times New Roman" pitchFamily="18" charset="0"/>
              </a:rPr>
              <a:t>На лист бумаги нанести краску в виде пятен в одной цветовой гамме или хаотично, в зависимости от замысла. Пищевую пленку наложить поверх листа. Ладошками  прижать пленку, слегка поворачивая ее в разные стороны. Резко убрать пленку. Получившиеся следы от пленки образуют  своеобразный фон, на котором можно реализовать творческий замысел.</a:t>
            </a:r>
            <a:endParaRPr kumimoji="0" lang="ru-RU" sz="2400" b="1" i="0" u="none" strike="noStrike" cap="none" normalizeH="0" baseline="0" dirty="0" smtClean="0">
              <a:ln>
                <a:noFill/>
              </a:ln>
              <a:effectLst/>
              <a:latin typeface="Times New Roman" pitchFamily="18" charset="0"/>
              <a:cs typeface="Times New Roman" pitchFamily="18" charset="0"/>
            </a:endParaRPr>
          </a:p>
        </p:txBody>
      </p:sp>
      <p:sp>
        <p:nvSpPr>
          <p:cNvPr id="6" name="Управляющая кнопка: далее 5">
            <a:hlinkClick r:id="rId5" action="ppaction://hlinksldjump" highlightClick="1"/>
          </p:cNvPr>
          <p:cNvSpPr/>
          <p:nvPr/>
        </p:nvSpPr>
        <p:spPr>
          <a:xfrm flipH="1">
            <a:off x="131905" y="5635055"/>
            <a:ext cx="720125"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38198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ytimg.com/vi/hpHlTzuAnpk/maxresdefault.jpg"/>
          <p:cNvPicPr>
            <a:picLocks noChangeAspect="1" noChangeArrowheads="1"/>
          </p:cNvPicPr>
          <p:nvPr/>
        </p:nvPicPr>
        <p:blipFill>
          <a:blip r:embed="rId2" cstate="print"/>
          <a:srcRect/>
          <a:stretch>
            <a:fillRect/>
          </a:stretch>
        </p:blipFill>
        <p:spPr bwMode="auto">
          <a:xfrm>
            <a:off x="0" y="0"/>
            <a:ext cx="9168342" cy="6858000"/>
          </a:xfrm>
          <a:prstGeom prst="rect">
            <a:avLst/>
          </a:prstGeom>
          <a:noFill/>
        </p:spPr>
      </p:pic>
      <p:sp>
        <p:nvSpPr>
          <p:cNvPr id="14337" name="Rectangle 1"/>
          <p:cNvSpPr>
            <a:spLocks noChangeArrowheads="1"/>
          </p:cNvSpPr>
          <p:nvPr/>
        </p:nvSpPr>
        <p:spPr bwMode="auto">
          <a:xfrm>
            <a:off x="24342" y="0"/>
            <a:ext cx="9144000" cy="29546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0" u="none" strike="noStrike" cap="none" normalizeH="0" baseline="0" dirty="0" smtClean="0">
                <a:ln>
                  <a:noFill/>
                </a:ln>
                <a:solidFill>
                  <a:schemeClr val="tx1"/>
                </a:solidFill>
                <a:effectLst/>
                <a:latin typeface="Monotype Corsiva" pitchFamily="66" charset="0"/>
                <a:ea typeface="Times New Roman" pitchFamily="18" charset="0"/>
                <a:cs typeface="Times New Roman" pitchFamily="18" charset="0"/>
              </a:rPr>
              <a:t>                      </a:t>
            </a:r>
            <a:r>
              <a:rPr kumimoji="0" lang="ru-RU" sz="6600" b="1" i="0" u="none" strike="noStrike" cap="none" normalizeH="0" baseline="0" dirty="0" smtClean="0">
                <a:ln>
                  <a:noFill/>
                </a:ln>
                <a:solidFill>
                  <a:srgbClr val="C00000"/>
                </a:solidFill>
                <a:effectLst/>
                <a:latin typeface="Monotype Corsiva" pitchFamily="66" charset="0"/>
                <a:ea typeface="Times New Roman" pitchFamily="18" charset="0"/>
                <a:cs typeface="Times New Roman" pitchFamily="18" charset="0"/>
              </a:rPr>
              <a:t>Рисование нитками</a:t>
            </a:r>
            <a:endParaRPr kumimoji="0" lang="ru-RU" sz="11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Нитку (мулине, 15-18 см.) пропитать краской и уложить на листе бумаги</a:t>
            </a:r>
            <a:r>
              <a:rPr kumimoji="0" lang="ru-RU" sz="24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виде петли, закрыть другим листом бумаги так, чтобы концы нитки были видны. Придерживая верхний лист ладошкой, вытянуть концы нитки. Убрать верхний лист, а полученное изображение дорисовать. </a:t>
            </a:r>
            <a:endParaRPr kumimoji="0" lang="ru-RU" sz="4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Picture 2" descr="http://www.maam.ru/images/users/photos/medium/1f1d3e7a471da7fe6b5c4b106fc7d839.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bwMode="auto">
          <a:xfrm>
            <a:off x="1475656" y="3202109"/>
            <a:ext cx="2620997" cy="3500731"/>
          </a:xfrm>
          <a:prstGeom prst="rect">
            <a:avLst/>
          </a:prstGeom>
          <a:ln>
            <a:noFill/>
          </a:ln>
          <a:effectLst>
            <a:softEdge rad="112500"/>
          </a:effectLst>
        </p:spPr>
      </p:pic>
      <p:pic>
        <p:nvPicPr>
          <p:cNvPr id="14340" name="Picture 4" descr="http://img2.searchmasterclass.net/uploads/posts/2013-06-29/image_2985041.JPG"/>
          <p:cNvPicPr>
            <a:picLocks noChangeAspect="1" noChangeArrowheads="1"/>
          </p:cNvPicPr>
          <p:nvPr/>
        </p:nvPicPr>
        <p:blipFill>
          <a:blip r:embed="rId5" cstate="print"/>
          <a:srcRect/>
          <a:stretch>
            <a:fillRect/>
          </a:stretch>
        </p:blipFill>
        <p:spPr bwMode="auto">
          <a:xfrm rot="5400000">
            <a:off x="6389131" y="3354986"/>
            <a:ext cx="3130126" cy="2267744"/>
          </a:xfrm>
          <a:prstGeom prst="rect">
            <a:avLst/>
          </a:prstGeom>
          <a:noFill/>
        </p:spPr>
      </p:pic>
      <p:pic>
        <p:nvPicPr>
          <p:cNvPr id="14342" name="Picture 6" descr="http://www.luntiki.ru/uploads/images/3/f/f/f/181/b672c40972.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Lst>
          </a:blip>
          <a:srcRect/>
          <a:stretch>
            <a:fillRect/>
          </a:stretch>
        </p:blipFill>
        <p:spPr bwMode="auto">
          <a:xfrm>
            <a:off x="4295140" y="3198435"/>
            <a:ext cx="2376264" cy="3489864"/>
          </a:xfrm>
          <a:prstGeom prst="rect">
            <a:avLst/>
          </a:prstGeom>
          <a:noFill/>
        </p:spPr>
      </p:pic>
      <p:sp>
        <p:nvSpPr>
          <p:cNvPr id="7" name="Управляющая кнопка: далее 6">
            <a:hlinkClick r:id="rId8" action="ppaction://hlinksldjump" highlightClick="1"/>
          </p:cNvPr>
          <p:cNvSpPr/>
          <p:nvPr/>
        </p:nvSpPr>
        <p:spPr>
          <a:xfrm flipH="1">
            <a:off x="418048" y="6042178"/>
            <a:ext cx="888844"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79726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propowerpoint.ru/wp-content/uploads/2013/02/KistiSlideMini.jpg"/>
          <p:cNvPicPr>
            <a:picLocks noChangeAspect="1" noChangeArrowheads="1"/>
          </p:cNvPicPr>
          <p:nvPr/>
        </p:nvPicPr>
        <p:blipFill>
          <a:blip r:embed="rId2" cstate="print"/>
          <a:srcRect/>
          <a:stretch>
            <a:fillRect/>
          </a:stretch>
        </p:blipFill>
        <p:spPr bwMode="auto">
          <a:xfrm>
            <a:off x="0" y="0"/>
            <a:ext cx="9130471" cy="6858000"/>
          </a:xfrm>
          <a:prstGeom prst="rect">
            <a:avLst/>
          </a:prstGeom>
          <a:noFill/>
        </p:spPr>
      </p:pic>
      <p:sp>
        <p:nvSpPr>
          <p:cNvPr id="19457" name="Rectangle 1"/>
          <p:cNvSpPr>
            <a:spLocks noChangeArrowheads="1"/>
          </p:cNvSpPr>
          <p:nvPr/>
        </p:nvSpPr>
        <p:spPr bwMode="auto">
          <a:xfrm>
            <a:off x="339581" y="206638"/>
            <a:ext cx="864366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ru-RU" sz="4000" b="1" i="0" u="none" strike="noStrike" cap="none" normalizeH="0" baseline="0" dirty="0" smtClean="0">
                <a:ln>
                  <a:noFill/>
                </a:ln>
                <a:solidFill>
                  <a:schemeClr val="bg1"/>
                </a:solidFill>
                <a:effectLst/>
                <a:latin typeface="Monotype Corsiva" pitchFamily="66" charset="0"/>
                <a:ea typeface="Times New Roman" pitchFamily="18" charset="0"/>
                <a:cs typeface="Times New Roman" pitchFamily="18" charset="0"/>
              </a:rPr>
              <a:t>Рисование свечой</a:t>
            </a:r>
            <a:endParaRPr kumimoji="0" lang="ru-RU" sz="105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 бумагу нанести контур свечой. Затем покрыть акварельными красками мягкой кистью или губкой разноцветными полосами или пятнами  в зависимости от замысла.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Невидимая картинка оживает.</a:t>
            </a:r>
            <a:endParaRPr kumimoji="0" lang="ru-RU" sz="4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8434" name="Picture 2" descr="http://masterclassy.masterpodelok.com/uploads/posts/2013-01-21/image_13067.jpg"/>
          <p:cNvPicPr>
            <a:picLocks noChangeAspect="1" noChangeArrowheads="1"/>
          </p:cNvPicPr>
          <p:nvPr/>
        </p:nvPicPr>
        <p:blipFill>
          <a:blip r:embed="rId3" cstate="print"/>
          <a:srcRect/>
          <a:stretch>
            <a:fillRect/>
          </a:stretch>
        </p:blipFill>
        <p:spPr bwMode="auto">
          <a:xfrm>
            <a:off x="1403648" y="3102032"/>
            <a:ext cx="3946978" cy="2778066"/>
          </a:xfrm>
          <a:prstGeom prst="rect">
            <a:avLst/>
          </a:prstGeom>
          <a:noFill/>
        </p:spPr>
      </p:pic>
      <p:pic>
        <p:nvPicPr>
          <p:cNvPr id="18436" name="Picture 4" descr="http://demiart.ru/forum/uploads10/post-1016315-1340275252.jpg"/>
          <p:cNvPicPr>
            <a:picLocks noChangeAspect="1" noChangeArrowheads="1"/>
          </p:cNvPicPr>
          <p:nvPr/>
        </p:nvPicPr>
        <p:blipFill>
          <a:blip r:embed="rId4" cstate="print"/>
          <a:srcRect/>
          <a:stretch>
            <a:fillRect/>
          </a:stretch>
        </p:blipFill>
        <p:spPr bwMode="auto">
          <a:xfrm>
            <a:off x="5535981" y="3068960"/>
            <a:ext cx="3643164" cy="2727169"/>
          </a:xfrm>
          <a:prstGeom prst="rect">
            <a:avLst/>
          </a:prstGeom>
          <a:noFill/>
        </p:spPr>
      </p:pic>
      <p:sp>
        <p:nvSpPr>
          <p:cNvPr id="6" name="Управляющая кнопка: далее 5">
            <a:hlinkClick r:id="rId5" action="ppaction://hlinksldjump" highlightClick="1"/>
          </p:cNvPr>
          <p:cNvSpPr/>
          <p:nvPr/>
        </p:nvSpPr>
        <p:spPr>
          <a:xfrm flipH="1">
            <a:off x="339581" y="5683556"/>
            <a:ext cx="888844"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27405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ttps://fs00.infourok.ru/images/doc/230/62832/3/img2.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15361" name="Rectangle 1"/>
          <p:cNvSpPr>
            <a:spLocks noChangeArrowheads="1"/>
          </p:cNvSpPr>
          <p:nvPr/>
        </p:nvSpPr>
        <p:spPr bwMode="auto">
          <a:xfrm>
            <a:off x="244248" y="1564250"/>
            <a:ext cx="864096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Monotype Corsiva" pitchFamily="66" charset="0"/>
                <a:ea typeface="Times New Roman" pitchFamily="18" charset="0"/>
                <a:cs typeface="Times New Roman" pitchFamily="18" charset="0"/>
              </a:rPr>
              <a:t>           </a:t>
            </a:r>
            <a:r>
              <a:rPr kumimoji="0" lang="ru-RU" sz="4000" b="1" i="0" u="none" strike="noStrike" cap="none" normalizeH="0" baseline="0" dirty="0" smtClean="0">
                <a:ln>
                  <a:noFill/>
                </a:ln>
                <a:solidFill>
                  <a:srgbClr val="0066FF"/>
                </a:solidFill>
                <a:effectLst/>
                <a:latin typeface="Monotype Corsiva" pitchFamily="66" charset="0"/>
                <a:ea typeface="Times New Roman" pitchFamily="18" charset="0"/>
                <a:cs typeface="Times New Roman" pitchFamily="18" charset="0"/>
              </a:rPr>
              <a:t>Рисование мыльными   пузырями.</a:t>
            </a:r>
            <a:endParaRPr kumimoji="0" lang="ru-RU" sz="900" b="0" i="0" u="none" strike="noStrike" cap="none" normalizeH="0" baseline="0" dirty="0" smtClean="0">
              <a:ln>
                <a:noFill/>
              </a:ln>
              <a:solidFill>
                <a:srgbClr val="0066FF"/>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ёмкость налить пенящееся средство, добавить краску, воду и размешать. Опустить трубочку и дуть в неё до тех пор, пока пузыри не поднимутся до края. Упавшие на бумагу пузыри лопаются и образуют массу разноцветных кругов и овалов. Затем дорисовать на что похоже.</a:t>
            </a:r>
            <a:endParaRPr kumimoji="0" lang="ru-RU" sz="4000" b="1" i="0" u="none" strike="noStrike" cap="none" normalizeH="0" baseline="0" dirty="0" smtClean="0">
              <a:ln>
                <a:noFill/>
              </a:ln>
              <a:solidFill>
                <a:schemeClr val="tx1"/>
              </a:solidFill>
              <a:effectLst/>
              <a:latin typeface="Arial" pitchFamily="34" charset="0"/>
              <a:cs typeface="Arial" pitchFamily="34" charset="0"/>
            </a:endParaRPr>
          </a:p>
        </p:txBody>
      </p:sp>
      <p:pic>
        <p:nvPicPr>
          <p:cNvPr id="9218" name="Picture 2" descr="http://eka-prazdnik.ru/uploads/users/1588/images/b885e652fa21296930e59b8e342fc287.jpg"/>
          <p:cNvPicPr>
            <a:picLocks noChangeAspect="1" noChangeArrowheads="1"/>
          </p:cNvPicPr>
          <p:nvPr/>
        </p:nvPicPr>
        <p:blipFill>
          <a:blip r:embed="rId3" cstate="print"/>
          <a:srcRect/>
          <a:stretch>
            <a:fillRect/>
          </a:stretch>
        </p:blipFill>
        <p:spPr bwMode="auto">
          <a:xfrm>
            <a:off x="2669766" y="4318292"/>
            <a:ext cx="3366748" cy="2376264"/>
          </a:xfrm>
          <a:prstGeom prst="rect">
            <a:avLst/>
          </a:prstGeom>
          <a:ln>
            <a:noFill/>
          </a:ln>
          <a:effectLst>
            <a:outerShdw blurRad="292100" dist="139700" dir="2700000" algn="tl" rotWithShape="0">
              <a:srgbClr val="333333">
                <a:alpha val="65000"/>
              </a:srgbClr>
            </a:outerShdw>
          </a:effectLst>
        </p:spPr>
      </p:pic>
      <p:pic>
        <p:nvPicPr>
          <p:cNvPr id="9222" name="Picture 6" descr="http://diycraft.ru/wp-content/uploads/2015/04/dbaddwx7.jpg"/>
          <p:cNvPicPr>
            <a:picLocks noChangeAspect="1" noChangeArrowheads="1"/>
          </p:cNvPicPr>
          <p:nvPr/>
        </p:nvPicPr>
        <p:blipFill>
          <a:blip r:embed="rId4" cstate="print"/>
          <a:srcRect/>
          <a:stretch>
            <a:fillRect/>
          </a:stretch>
        </p:blipFill>
        <p:spPr bwMode="auto">
          <a:xfrm>
            <a:off x="6860800" y="4138272"/>
            <a:ext cx="2261408" cy="2736304"/>
          </a:xfrm>
          <a:prstGeom prst="rect">
            <a:avLst/>
          </a:prstGeom>
          <a:ln>
            <a:noFill/>
          </a:ln>
          <a:effectLst>
            <a:outerShdw blurRad="292100" dist="139700" dir="2700000" algn="tl" rotWithShape="0">
              <a:srgbClr val="333333">
                <a:alpha val="65000"/>
              </a:srgbClr>
            </a:outerShdw>
          </a:effectLst>
        </p:spPr>
      </p:pic>
      <p:sp>
        <p:nvSpPr>
          <p:cNvPr id="7" name="Управляющая кнопка: далее 6">
            <a:hlinkClick r:id="rId5" action="ppaction://hlinksldjump" highlightClick="1"/>
          </p:cNvPr>
          <p:cNvSpPr/>
          <p:nvPr/>
        </p:nvSpPr>
        <p:spPr>
          <a:xfrm flipH="1">
            <a:off x="210645" y="5506424"/>
            <a:ext cx="811844"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88648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oldmaral.ucoz.ru/shablonPPT/risovanie_2.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4" name="Прямоугольник 3"/>
          <p:cNvSpPr/>
          <p:nvPr/>
        </p:nvSpPr>
        <p:spPr>
          <a:xfrm>
            <a:off x="323528" y="158305"/>
            <a:ext cx="8424936" cy="58326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3600" dirty="0" err="1" smtClean="0">
                <a:solidFill>
                  <a:srgbClr val="FF0000"/>
                </a:solidFill>
                <a:latin typeface="Monotype Corsiva" pitchFamily="66" charset="0"/>
              </a:rPr>
              <a:t>Эбру</a:t>
            </a:r>
            <a:r>
              <a:rPr lang="ru-RU" sz="3600" dirty="0" smtClean="0">
                <a:solidFill>
                  <a:srgbClr val="FF0000"/>
                </a:solidFill>
                <a:latin typeface="Monotype Corsiva" pitchFamily="66" charset="0"/>
              </a:rPr>
              <a:t> – рисование на воде</a:t>
            </a:r>
          </a:p>
          <a:p>
            <a:pPr algn="ctr"/>
            <a:r>
              <a:rPr lang="ru-RU" sz="2000" b="1" dirty="0" smtClean="0">
                <a:solidFill>
                  <a:schemeClr val="tx1"/>
                </a:solidFill>
                <a:latin typeface="Times New Roman" pitchFamily="18" charset="0"/>
                <a:cs typeface="Times New Roman" pitchFamily="18" charset="0"/>
              </a:rPr>
              <a:t>Приготовить пластмассовую ванночку (латок), специальные краски для </a:t>
            </a:r>
            <a:r>
              <a:rPr lang="ru-RU" sz="2000" b="1" dirty="0" err="1" smtClean="0">
                <a:solidFill>
                  <a:schemeClr val="tx1"/>
                </a:solidFill>
                <a:latin typeface="Times New Roman" pitchFamily="18" charset="0"/>
                <a:cs typeface="Times New Roman" pitchFamily="18" charset="0"/>
              </a:rPr>
              <a:t>эбру</a:t>
            </a:r>
            <a:r>
              <a:rPr lang="ru-RU" sz="2000" b="1" dirty="0" smtClean="0">
                <a:solidFill>
                  <a:schemeClr val="tx1"/>
                </a:solidFill>
                <a:latin typeface="Times New Roman" pitchFamily="18" charset="0"/>
                <a:cs typeface="Times New Roman" pitchFamily="18" charset="0"/>
              </a:rPr>
              <a:t> (в домашних условиях можно масляные, акриловые, витражные, только жидкие) и уплотнитель воды  специальный для </a:t>
            </a:r>
            <a:r>
              <a:rPr lang="ru-RU" sz="2000" b="1" dirty="0" err="1" smtClean="0">
                <a:solidFill>
                  <a:schemeClr val="tx1"/>
                </a:solidFill>
                <a:latin typeface="Times New Roman" pitchFamily="18" charset="0"/>
                <a:cs typeface="Times New Roman" pitchFamily="18" charset="0"/>
              </a:rPr>
              <a:t>эбру</a:t>
            </a:r>
            <a:r>
              <a:rPr lang="ru-RU" sz="2000" b="1" dirty="0" smtClean="0">
                <a:solidFill>
                  <a:schemeClr val="tx1"/>
                </a:solidFill>
                <a:latin typeface="Times New Roman" pitchFamily="18" charset="0"/>
                <a:cs typeface="Times New Roman" pitchFamily="18" charset="0"/>
              </a:rPr>
              <a:t>, кисти веерные, щетинные, шило (спицы или иголка), гребень или расческа с редкими зубьями.</a:t>
            </a:r>
          </a:p>
          <a:p>
            <a:pPr algn="ctr"/>
            <a:r>
              <a:rPr lang="ru-RU" sz="2000" b="1" dirty="0" smtClean="0">
                <a:solidFill>
                  <a:schemeClr val="tx1"/>
                </a:solidFill>
                <a:latin typeface="Times New Roman" pitchFamily="18" charset="0"/>
                <a:cs typeface="Times New Roman" pitchFamily="18" charset="0"/>
              </a:rPr>
              <a:t>Приготовить воду с уплотнителем ( в домашних условиях- сварить на основе крахмала жидкий клейстер или в воду добавить акриловый лак  на водной основе или канцелярский клей). Кисть обмакнуть в краску и разбрызгивать поверх воды. Цвета при этом не смешиваются. Шилом прорисовать  мелкие детали. Пипеткой можно добавить капельки краски для контраста.</a:t>
            </a:r>
          </a:p>
          <a:p>
            <a:pPr algn="ctr"/>
            <a:r>
              <a:rPr lang="ru-RU" sz="2000" b="1" dirty="0" smtClean="0">
                <a:solidFill>
                  <a:schemeClr val="tx1"/>
                </a:solidFill>
                <a:latin typeface="Times New Roman" pitchFamily="18" charset="0"/>
                <a:cs typeface="Times New Roman" pitchFamily="18" charset="0"/>
              </a:rPr>
              <a:t>Поверх законченного  изображения наложить лист бумаги и через несколько секунд убрать. Изображение останется на листе бумаги.</a:t>
            </a:r>
            <a:endParaRPr lang="ru-RU" b="1" dirty="0">
              <a:solidFill>
                <a:schemeClr val="tx1"/>
              </a:solidFill>
              <a:latin typeface="Times New Roman" pitchFamily="18" charset="0"/>
              <a:cs typeface="Times New Roman" pitchFamily="18" charset="0"/>
            </a:endParaRPr>
          </a:p>
        </p:txBody>
      </p:sp>
      <p:sp>
        <p:nvSpPr>
          <p:cNvPr id="5" name="Управляющая кнопка: далее 4">
            <a:hlinkClick r:id="rId3" action="ppaction://hlinksldjump" highlightClick="1"/>
          </p:cNvPr>
          <p:cNvSpPr/>
          <p:nvPr/>
        </p:nvSpPr>
        <p:spPr>
          <a:xfrm flipH="1">
            <a:off x="323528" y="6093296"/>
            <a:ext cx="775011"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50746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ditina.com.ua/02-101.jpg"/>
          <p:cNvPicPr>
            <a:picLocks noChangeAspect="1" noChangeArrowheads="1"/>
          </p:cNvPicPr>
          <p:nvPr/>
        </p:nvPicPr>
        <p:blipFill>
          <a:blip r:embed="rId2" cstate="print"/>
          <a:srcRect/>
          <a:stretch>
            <a:fillRect/>
          </a:stretch>
        </p:blipFill>
        <p:spPr bwMode="auto">
          <a:xfrm>
            <a:off x="0" y="0"/>
            <a:ext cx="9108280" cy="6858000"/>
          </a:xfrm>
          <a:prstGeom prst="rect">
            <a:avLst/>
          </a:prstGeom>
          <a:noFill/>
        </p:spPr>
      </p:pic>
      <p:sp>
        <p:nvSpPr>
          <p:cNvPr id="33793" name="Rectangle 1"/>
          <p:cNvSpPr>
            <a:spLocks noChangeArrowheads="1"/>
          </p:cNvSpPr>
          <p:nvPr/>
        </p:nvSpPr>
        <p:spPr bwMode="auto">
          <a:xfrm>
            <a:off x="142679" y="1128"/>
            <a:ext cx="91440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FF0000"/>
                </a:solidFill>
                <a:effectLst/>
                <a:latin typeface="Monotype Corsiva" pitchFamily="66" charset="0"/>
                <a:cs typeface="Arial" charset="0"/>
              </a:rPr>
              <a:t>Рисование с помощью кофе </a:t>
            </a:r>
            <a:endParaRPr lang="ru-RU" sz="3200" b="1" dirty="0" smtClean="0">
              <a:solidFill>
                <a:srgbClr val="FF0000"/>
              </a:solidFill>
              <a:latin typeface="Monotype Corsiva" pitchFamily="66"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Arial" charset="0"/>
                <a:cs typeface="Arial" charset="0"/>
              </a:rPr>
              <a:t>Если у Вас в наличии кофе только в зернах, то его нужно смолоть как можно мельче, почти в пудру, иначе крошки кофейной гущи будут прилипать к бумаге. Сварите его любым способом и в любых пропорциях – чем крепче будет кофе, тем насыщеннее будут цвета вашей «кофейной краски». </a:t>
            </a:r>
            <a:br>
              <a:rPr kumimoji="0" lang="ru-RU" b="1" i="0" u="none" strike="noStrike" cap="none" normalizeH="0" baseline="0" dirty="0" smtClean="0">
                <a:ln>
                  <a:noFill/>
                </a:ln>
                <a:solidFill>
                  <a:schemeClr val="tx1"/>
                </a:solidFill>
                <a:effectLst/>
                <a:latin typeface="Arial" charset="0"/>
                <a:cs typeface="Arial" charset="0"/>
              </a:rPr>
            </a:br>
            <a:r>
              <a:rPr kumimoji="0" lang="ru-RU" b="1" i="0" u="none" strike="noStrike" cap="none" normalizeH="0" baseline="0" dirty="0" smtClean="0">
                <a:ln>
                  <a:noFill/>
                </a:ln>
                <a:solidFill>
                  <a:schemeClr val="tx1"/>
                </a:solidFill>
                <a:effectLst/>
                <a:latin typeface="Arial" charset="0"/>
                <a:cs typeface="Arial" charset="0"/>
              </a:rPr>
              <a:t/>
            </a:r>
            <a:br>
              <a:rPr kumimoji="0" lang="ru-RU" b="1" i="0" u="none" strike="noStrike" cap="none" normalizeH="0" baseline="0" dirty="0" smtClean="0">
                <a:ln>
                  <a:noFill/>
                </a:ln>
                <a:solidFill>
                  <a:schemeClr val="tx1"/>
                </a:solidFill>
                <a:effectLst/>
                <a:latin typeface="Arial" charset="0"/>
                <a:cs typeface="Arial" charset="0"/>
              </a:rPr>
            </a:br>
            <a:r>
              <a:rPr kumimoji="0" lang="ru-RU" b="1" i="0" u="none" strike="noStrike" cap="none" normalizeH="0" baseline="0" dirty="0" smtClean="0">
                <a:ln>
                  <a:noFill/>
                </a:ln>
                <a:solidFill>
                  <a:schemeClr val="tx1"/>
                </a:solidFill>
                <a:effectLst/>
                <a:latin typeface="Arial" charset="0"/>
                <a:cs typeface="Arial" charset="0"/>
              </a:rPr>
              <a:t>Еще легче рисовать с помощью растворимого кофе – он не оставляет крупинок. Для получения краски, растворимый кофе разведите водой на блюдце до консистенции густой сметаны. Попробуйте сделать мазок по бумаге, понравился оттенок? Добавляя воду, можно сделать кофейную краску еще более прозрачной. Да, и не забудьте, что для наилучшего результата, рисовать кофе лучше на акварельной бумаге (или любой другой, слегка шероховатой). Когда рисунок высохнет, кроме получившегося шедевра Вас будет ждать еще один маленький сюрприз: рисунок получится глянцевый и очень ароматный!</a:t>
            </a:r>
            <a:r>
              <a:rPr kumimoji="0" lang="ru-RU" sz="1000" b="1" i="0" u="none" strike="noStrike" cap="none" normalizeH="0" baseline="0" dirty="0" smtClean="0">
                <a:ln>
                  <a:noFill/>
                </a:ln>
                <a:solidFill>
                  <a:schemeClr val="tx1"/>
                </a:solidFill>
                <a:effectLst/>
                <a:latin typeface="Arial" charset="0"/>
                <a:cs typeface="Arial" charset="0"/>
              </a:rPr>
              <a:t> </a:t>
            </a:r>
            <a:r>
              <a:rPr kumimoji="0" lang="ru-RU" sz="2400" b="1" i="0" u="none" strike="noStrike" cap="none" normalizeH="0" baseline="0" dirty="0" smtClean="0">
                <a:ln>
                  <a:noFill/>
                </a:ln>
                <a:solidFill>
                  <a:schemeClr val="tx1"/>
                </a:solidFill>
                <a:effectLst/>
                <a:latin typeface="Arial" charset="0"/>
                <a:cs typeface="Arial" charset="0"/>
              </a:rPr>
              <a:t/>
            </a:r>
            <a:br>
              <a:rPr kumimoji="0" lang="ru-RU" sz="2400" b="1" i="0" u="none" strike="noStrike" cap="none" normalizeH="0" baseline="0" dirty="0" smtClean="0">
                <a:ln>
                  <a:noFill/>
                </a:ln>
                <a:solidFill>
                  <a:schemeClr val="tx1"/>
                </a:solidFill>
                <a:effectLst/>
                <a:latin typeface="Arial" charset="0"/>
                <a:cs typeface="Arial" charset="0"/>
              </a:rPr>
            </a:br>
            <a:endParaRPr kumimoji="0" lang="ru-RU" sz="2400" b="1" i="0" u="none" strike="noStrike" cap="none" normalizeH="0" baseline="0" dirty="0" smtClean="0">
              <a:ln>
                <a:noFill/>
              </a:ln>
              <a:solidFill>
                <a:schemeClr val="tx1"/>
              </a:solidFill>
              <a:effectLst/>
              <a:latin typeface="Arial" charset="0"/>
              <a:cs typeface="Arial" charset="0"/>
            </a:endParaRPr>
          </a:p>
        </p:txBody>
      </p:sp>
      <p:pic>
        <p:nvPicPr>
          <p:cNvPr id="33796" name="Picture 4" descr="http://www.art-eda.info/wp-content/uploads/2015/06/coffee-art-portret_ZHozefina-Rayan-.jpg"/>
          <p:cNvPicPr>
            <a:picLocks noChangeAspect="1" noChangeArrowheads="1"/>
          </p:cNvPicPr>
          <p:nvPr/>
        </p:nvPicPr>
        <p:blipFill>
          <a:blip r:embed="rId3" cstate="print"/>
          <a:srcRect/>
          <a:stretch>
            <a:fillRect/>
          </a:stretch>
        </p:blipFill>
        <p:spPr bwMode="auto">
          <a:xfrm>
            <a:off x="5328368" y="4416604"/>
            <a:ext cx="3779912" cy="2535691"/>
          </a:xfrm>
          <a:prstGeom prst="rect">
            <a:avLst/>
          </a:prstGeom>
          <a:ln>
            <a:noFill/>
          </a:ln>
          <a:effectLst>
            <a:outerShdw blurRad="292100" dist="139700" dir="2700000" algn="tl" rotWithShape="0">
              <a:srgbClr val="333333">
                <a:alpha val="65000"/>
              </a:srgbClr>
            </a:outerShdw>
          </a:effectLst>
        </p:spPr>
      </p:pic>
      <p:pic>
        <p:nvPicPr>
          <p:cNvPr id="33798" name="Picture 6" descr="https://i11.fotocdn.net/s6/21/public_pin_m/251/2433153556.jpg"/>
          <p:cNvPicPr>
            <a:picLocks noChangeAspect="1" noChangeArrowheads="1"/>
          </p:cNvPicPr>
          <p:nvPr/>
        </p:nvPicPr>
        <p:blipFill>
          <a:blip r:embed="rId4" cstate="print"/>
          <a:srcRect/>
          <a:stretch>
            <a:fillRect/>
          </a:stretch>
        </p:blipFill>
        <p:spPr bwMode="auto">
          <a:xfrm>
            <a:off x="375238" y="4510900"/>
            <a:ext cx="3298032" cy="2347100"/>
          </a:xfrm>
          <a:prstGeom prst="rect">
            <a:avLst/>
          </a:prstGeom>
          <a:ln>
            <a:noFill/>
          </a:ln>
          <a:effectLst>
            <a:outerShdw blurRad="292100" dist="139700" dir="2700000" algn="tl" rotWithShape="0">
              <a:srgbClr val="333333">
                <a:alpha val="65000"/>
              </a:srgbClr>
            </a:outerShdw>
          </a:effectLst>
        </p:spPr>
      </p:pic>
      <p:sp>
        <p:nvSpPr>
          <p:cNvPr id="7" name="Управляющая кнопка: далее 6">
            <a:hlinkClick r:id="rId5" action="ppaction://hlinksldjump" highlightClick="1"/>
          </p:cNvPr>
          <p:cNvSpPr/>
          <p:nvPr/>
        </p:nvSpPr>
        <p:spPr>
          <a:xfrm flipH="1">
            <a:off x="379224" y="6222636"/>
            <a:ext cx="881901"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1120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736x/43/0c/22/430c220fac67adcaf02431611d622d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6" y="6946"/>
            <a:ext cx="5400600" cy="54006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1002" y="0"/>
            <a:ext cx="4680520" cy="6186309"/>
          </a:xfrm>
          <a:prstGeom prst="rect">
            <a:avLst/>
          </a:prstGeom>
          <a:noFill/>
        </p:spPr>
        <p:txBody>
          <a:bodyPr wrap="square" rtlCol="0">
            <a:spAutoFit/>
          </a:bodyPr>
          <a:lstStyle/>
          <a:p>
            <a:pPr algn="ctr"/>
            <a:r>
              <a:rPr lang="ru-RU" sz="4800" b="1" dirty="0" smtClean="0">
                <a:solidFill>
                  <a:srgbClr val="000066"/>
                </a:solidFill>
                <a:latin typeface="Segoe Print" pitchFamily="2" charset="0"/>
              </a:rPr>
              <a:t>У тебя всё хорошо получается!</a:t>
            </a:r>
          </a:p>
          <a:p>
            <a:pPr algn="ctr"/>
            <a:endParaRPr lang="ru-RU" sz="4800" b="1" dirty="0" smtClean="0">
              <a:solidFill>
                <a:srgbClr val="000066"/>
              </a:solidFill>
              <a:latin typeface="Segoe Print" pitchFamily="2" charset="0"/>
            </a:endParaRPr>
          </a:p>
          <a:p>
            <a:pPr algn="ctr"/>
            <a:r>
              <a:rPr lang="ru-RU" sz="4800" b="1" dirty="0" smtClean="0">
                <a:solidFill>
                  <a:srgbClr val="000066"/>
                </a:solidFill>
                <a:latin typeface="Segoe Print" pitchFamily="2" charset="0"/>
              </a:rPr>
              <a:t>Проявляй </a:t>
            </a:r>
            <a:r>
              <a:rPr lang="ru-RU" sz="5400" b="1" dirty="0" smtClean="0">
                <a:solidFill>
                  <a:srgbClr val="000066"/>
                </a:solidFill>
                <a:latin typeface="Segoe Print" pitchFamily="2" charset="0"/>
              </a:rPr>
              <a:t>творчество </a:t>
            </a:r>
          </a:p>
          <a:p>
            <a:pPr algn="ctr"/>
            <a:r>
              <a:rPr lang="ru-RU" sz="4800" b="1" dirty="0" smtClean="0">
                <a:solidFill>
                  <a:srgbClr val="000066"/>
                </a:solidFill>
                <a:latin typeface="Segoe Print" pitchFamily="2" charset="0"/>
              </a:rPr>
              <a:t>и </a:t>
            </a:r>
          </a:p>
          <a:p>
            <a:pPr algn="ctr"/>
            <a:r>
              <a:rPr lang="ru-RU" sz="5400" b="1" dirty="0" smtClean="0">
                <a:solidFill>
                  <a:srgbClr val="000066"/>
                </a:solidFill>
                <a:latin typeface="Segoe Print" pitchFamily="2" charset="0"/>
              </a:rPr>
              <a:t>фантазию!</a:t>
            </a:r>
            <a:endParaRPr lang="ru-RU" sz="5400" b="1" dirty="0">
              <a:solidFill>
                <a:srgbClr val="000066"/>
              </a:solidFill>
              <a:latin typeface="Segoe Print" pitchFamily="2" charset="0"/>
            </a:endParaRPr>
          </a:p>
        </p:txBody>
      </p:sp>
      <p:sp>
        <p:nvSpPr>
          <p:cNvPr id="4" name="Управляющая кнопка: далее 3">
            <a:hlinkClick r:id="rId3" action="ppaction://hlinksldjump" highlightClick="1"/>
          </p:cNvPr>
          <p:cNvSpPr/>
          <p:nvPr/>
        </p:nvSpPr>
        <p:spPr>
          <a:xfrm flipH="1">
            <a:off x="379224" y="5975461"/>
            <a:ext cx="881901" cy="576064"/>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65878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900igr.net/datai/doshkolnoe-obrazovanie/Podvizhnye-igry-detej/0009-009-Zajka-seryj-umyvaetsja.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16390" name="Picture 6" descr="http://ds04.infourok.ru/uploads/ex/1093/00039302-8b96c86e/hello_html_m5a4d532b.gif"/>
          <p:cNvPicPr>
            <a:picLocks noChangeAspect="1" noChangeArrowheads="1"/>
          </p:cNvPicPr>
          <p:nvPr/>
        </p:nvPicPr>
        <p:blipFill>
          <a:blip r:embed="rId5" cstate="print"/>
          <a:srcRect/>
          <a:stretch>
            <a:fillRect/>
          </a:stretch>
        </p:blipFill>
        <p:spPr bwMode="auto">
          <a:xfrm>
            <a:off x="2483768" y="4621662"/>
            <a:ext cx="4588207" cy="2576629"/>
          </a:xfrm>
          <a:prstGeom prst="rect">
            <a:avLst/>
          </a:prstGeom>
          <a:noFill/>
        </p:spPr>
      </p:pic>
      <p:pic>
        <p:nvPicPr>
          <p:cNvPr id="16392" name="Picture 8" descr="http://pngimg.com/uploads/toothpaste/toothpaste_PNG18348.png"/>
          <p:cNvPicPr>
            <a:picLocks noChangeAspect="1" noChangeArrowheads="1"/>
          </p:cNvPicPr>
          <p:nvPr/>
        </p:nvPicPr>
        <p:blipFill>
          <a:blip r:embed="rId6" cstate="print"/>
          <a:srcRect/>
          <a:stretch>
            <a:fillRect/>
          </a:stretch>
        </p:blipFill>
        <p:spPr bwMode="auto">
          <a:xfrm rot="17791640">
            <a:off x="400698" y="3140771"/>
            <a:ext cx="5389478" cy="1734155"/>
          </a:xfrm>
          <a:prstGeom prst="rect">
            <a:avLst/>
          </a:prstGeom>
          <a:noFill/>
        </p:spPr>
      </p:pic>
      <p:sp>
        <p:nvSpPr>
          <p:cNvPr id="3" name="Слово &quot;Да&quot;"/>
          <p:cNvSpPr/>
          <p:nvPr/>
        </p:nvSpPr>
        <p:spPr>
          <a:xfrm>
            <a:off x="8010636" y="188640"/>
            <a:ext cx="1030576" cy="949990"/>
          </a:xfrm>
          <a:prstGeom prst="flowChartConnec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400" b="1" dirty="0" smtClean="0">
                <a:latin typeface="Times New Roman" pitchFamily="18" charset="0"/>
                <a:cs typeface="Times New Roman" pitchFamily="18" charset="0"/>
              </a:rPr>
              <a:t>Да</a:t>
            </a:r>
            <a:endParaRPr lang="ru-RU" sz="2400" b="1" dirty="0">
              <a:latin typeface="Times New Roman" pitchFamily="18" charset="0"/>
              <a:cs typeface="Times New Roman" pitchFamily="18" charset="0"/>
            </a:endParaRPr>
          </a:p>
        </p:txBody>
      </p:sp>
      <p:sp>
        <p:nvSpPr>
          <p:cNvPr id="8" name="Слово &quot;нет&quot;"/>
          <p:cNvSpPr/>
          <p:nvPr/>
        </p:nvSpPr>
        <p:spPr>
          <a:xfrm>
            <a:off x="6736432" y="185717"/>
            <a:ext cx="999728" cy="952913"/>
          </a:xfrm>
          <a:prstGeom prst="flowChartConnec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400" b="1" dirty="0" smtClean="0">
                <a:latin typeface="Times New Roman" pitchFamily="18" charset="0"/>
                <a:cs typeface="Times New Roman" pitchFamily="18" charset="0"/>
              </a:rPr>
              <a:t>Нет</a:t>
            </a:r>
            <a:endParaRPr lang="ru-RU" sz="2400" b="1" dirty="0">
              <a:latin typeface="Times New Roman" pitchFamily="18" charset="0"/>
              <a:cs typeface="Times New Roman" pitchFamily="18" charset="0"/>
            </a:endParaRPr>
          </a:p>
        </p:txBody>
      </p:sp>
      <p:sp>
        <p:nvSpPr>
          <p:cNvPr id="5" name="это интересно знать">
            <a:hlinkClick r:id="rId7" action="ppaction://hlinksldjump"/>
          </p:cNvPr>
          <p:cNvSpPr/>
          <p:nvPr/>
        </p:nvSpPr>
        <p:spPr>
          <a:xfrm>
            <a:off x="7056784" y="4581128"/>
            <a:ext cx="1907704" cy="1872208"/>
          </a:xfrm>
          <a:prstGeom prst="verticalScroll">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smtClean="0">
                <a:solidFill>
                  <a:srgbClr val="002060"/>
                </a:solidFill>
                <a:latin typeface="Times New Roman" pitchFamily="18" charset="0"/>
                <a:cs typeface="Times New Roman" pitchFamily="18" charset="0"/>
              </a:rPr>
              <a:t>Это </a:t>
            </a:r>
            <a:r>
              <a:rPr lang="ru-RU" sz="2000" b="1" smtClean="0">
                <a:solidFill>
                  <a:srgbClr val="002060"/>
                </a:solidFill>
                <a:latin typeface="Times New Roman" pitchFamily="18" charset="0"/>
                <a:cs typeface="Times New Roman" pitchFamily="18" charset="0"/>
              </a:rPr>
              <a:t>интереснознать</a:t>
            </a:r>
            <a:endParaRPr lang="ru-RU" sz="2000" b="1" dirty="0">
              <a:solidFill>
                <a:srgbClr val="002060"/>
              </a:solidFill>
              <a:latin typeface="Times New Roman" pitchFamily="18" charset="0"/>
              <a:cs typeface="Times New Roman" pitchFamily="18" charset="0"/>
            </a:endParaRPr>
          </a:p>
        </p:txBody>
      </p:sp>
      <p:sp>
        <p:nvSpPr>
          <p:cNvPr id="6" name="TextBox 5"/>
          <p:cNvSpPr txBox="1"/>
          <p:nvPr/>
        </p:nvSpPr>
        <p:spPr>
          <a:xfrm>
            <a:off x="76199" y="176945"/>
            <a:ext cx="6660233" cy="1077218"/>
          </a:xfrm>
          <a:prstGeom prst="rect">
            <a:avLst/>
          </a:prstGeom>
          <a:noFill/>
        </p:spPr>
        <p:txBody>
          <a:bodyPr wrap="square" rtlCol="0">
            <a:spAutoFit/>
          </a:bodyPr>
          <a:lstStyle/>
          <a:p>
            <a:pPr algn="ctr"/>
            <a:r>
              <a:rPr lang="ru-RU" sz="3200" b="1" dirty="0">
                <a:solidFill>
                  <a:srgbClr val="002060"/>
                </a:solidFill>
                <a:latin typeface="Times New Roman" pitchFamily="18" charset="0"/>
                <a:cs typeface="Times New Roman" pitchFamily="18" charset="0"/>
              </a:rPr>
              <a:t>Можно ли создать рисунок с помощью этих </a:t>
            </a:r>
            <a:r>
              <a:rPr lang="ru-RU" sz="3200" b="1" dirty="0" smtClean="0">
                <a:solidFill>
                  <a:srgbClr val="002060"/>
                </a:solidFill>
                <a:latin typeface="Times New Roman" pitchFamily="18" charset="0"/>
                <a:cs typeface="Times New Roman" pitchFamily="18" charset="0"/>
              </a:rPr>
              <a:t>предметов? </a:t>
            </a:r>
            <a:endParaRPr lang="ru-RU" sz="3200" b="1" dirty="0">
              <a:solidFill>
                <a:srgbClr val="002060"/>
              </a:solidFill>
              <a:latin typeface="Times New Roman" pitchFamily="18" charset="0"/>
              <a:cs typeface="Times New Roman" pitchFamily="18" charset="0"/>
            </a:endParaRPr>
          </a:p>
        </p:txBody>
      </p:sp>
      <p:pic>
        <p:nvPicPr>
          <p:cNvPr id="10" name="Picture 10" descr="http://cliparts.co/cliparts/zTX/oda/zTXodaeKc.png"/>
          <p:cNvPicPr>
            <a:picLocks noChangeAspect="1" noChangeArrowheads="1"/>
          </p:cNvPicPr>
          <p:nvPr/>
        </p:nvPicPr>
        <p:blipFill>
          <a:blip r:embed="rId8" cstate="print"/>
          <a:srcRect/>
          <a:stretch>
            <a:fillRect/>
          </a:stretch>
        </p:blipFill>
        <p:spPr bwMode="auto">
          <a:xfrm>
            <a:off x="76199" y="1209550"/>
            <a:ext cx="3063139" cy="4176464"/>
          </a:xfrm>
          <a:prstGeom prst="rect">
            <a:avLst/>
          </a:prstGeom>
          <a:noFill/>
        </p:spPr>
      </p:pic>
      <p:pic>
        <p:nvPicPr>
          <p:cNvPr id="11" name="Picture 2" descr="Трафарет-раскраска &quot;Фрукты&quot;"/>
          <p:cNvPicPr>
            <a:picLocks noChangeAspect="1" noChangeArrowheads="1"/>
          </p:cNvPicPr>
          <p:nvPr/>
        </p:nvPicPr>
        <p:blipFill>
          <a:blip r:embed="rId9" cstate="print"/>
          <a:srcRect/>
          <a:stretch>
            <a:fillRect/>
          </a:stretch>
        </p:blipFill>
        <p:spPr bwMode="auto">
          <a:xfrm>
            <a:off x="4915521" y="1296981"/>
            <a:ext cx="3585871" cy="3585871"/>
          </a:xfrm>
          <a:prstGeom prst="rect">
            <a:avLst/>
          </a:prstGeom>
          <a:noFill/>
          <a:effectLst>
            <a:softEdge rad="317500"/>
          </a:effectLst>
        </p:spPr>
      </p:pic>
      <p:sp>
        <p:nvSpPr>
          <p:cNvPr id="4" name="Управляющая кнопка: назад 3">
            <a:hlinkClick r:id="" action="ppaction://hlinkshowjump?jump=previousslide" highlightClick="1">
              <a:snd r:embed="rId10" name="click.wav"/>
            </a:hlinkClick>
          </p:cNvPr>
          <p:cNvSpPr/>
          <p:nvPr/>
        </p:nvSpPr>
        <p:spPr>
          <a:xfrm>
            <a:off x="328344" y="6137570"/>
            <a:ext cx="535361" cy="360040"/>
          </a:xfrm>
          <a:prstGeom prst="actionButtonBackPrevio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
        <p:nvSpPr>
          <p:cNvPr id="9" name="Управляющая кнопка: далее 8">
            <a:hlinkClick r:id="" action="ppaction://hlinkshowjump?jump=nextslide" highlightClick="1">
              <a:snd r:embed="rId10" name="click.wav"/>
            </a:hlinkClick>
          </p:cNvPr>
          <p:cNvSpPr/>
          <p:nvPr/>
        </p:nvSpPr>
        <p:spPr>
          <a:xfrm>
            <a:off x="1043608" y="6137569"/>
            <a:ext cx="576064" cy="36004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49672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2000"/>
                                        <p:tgtEl>
                                          <p:spTgt spid="8"/>
                                        </p:tgtEl>
                                      </p:cBhvr>
                                    </p:animEffect>
                                    <p:anim calcmode="lin" valueType="num">
                                      <p:cBhvr>
                                        <p:cTn id="7" dur="2000"/>
                                        <p:tgtEl>
                                          <p:spTgt spid="8"/>
                                        </p:tgtEl>
                                        <p:attrNameLst>
                                          <p:attrName>ppt_x</p:attrName>
                                        </p:attrNameLst>
                                      </p:cBhvr>
                                      <p:tavLst>
                                        <p:tav tm="0">
                                          <p:val>
                                            <p:strVal val="ppt_x"/>
                                          </p:val>
                                        </p:tav>
                                        <p:tav tm="100000">
                                          <p:val>
                                            <p:strVal val="ppt_x"/>
                                          </p:val>
                                        </p:tav>
                                      </p:tavLst>
                                    </p:anim>
                                    <p:anim calcmode="lin" valueType="num">
                                      <p:cBhvr>
                                        <p:cTn id="8" dur="2000"/>
                                        <p:tgtEl>
                                          <p:spTgt spid="8"/>
                                        </p:tgtEl>
                                        <p:attrNameLst>
                                          <p:attrName>ppt_y</p:attrName>
                                        </p:attrNameLst>
                                      </p:cBhvr>
                                      <p:tavLst>
                                        <p:tav tm="0">
                                          <p:val>
                                            <p:strVal val="ppt_y"/>
                                          </p:val>
                                        </p:tav>
                                        <p:tav tm="100000">
                                          <p:val>
                                            <p:strVal val="ppt_y+.1"/>
                                          </p:val>
                                        </p:tav>
                                      </p:tavLst>
                                    </p:anim>
                                    <p:set>
                                      <p:cBhvr>
                                        <p:cTn id="9" dur="1" fill="hold">
                                          <p:stCondLst>
                                            <p:cond delay="19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34" presetClass="emph" presetSubtype="0" fill="hold" grpId="0" nodeType="clickEffect">
                                  <p:stCondLst>
                                    <p:cond delay="0"/>
                                  </p:stCondLst>
                                  <p:iterate type="lt">
                                    <p:tmPct val="0"/>
                                  </p:iterate>
                                  <p:childTnLst>
                                    <p:animMotion origin="layout" path="M 2.22222E-6 1.7341E-7 L -0.00087 -0.0763 " pathEditMode="relative" rAng="0" ptsTypes="AA">
                                      <p:cBhvr>
                                        <p:cTn id="14" dur="999" accel="50000" decel="50000" autoRev="1" fill="hold">
                                          <p:stCondLst>
                                            <p:cond delay="0"/>
                                          </p:stCondLst>
                                        </p:cTn>
                                        <p:tgtEl>
                                          <p:spTgt spid="3"/>
                                        </p:tgtEl>
                                        <p:attrNameLst>
                                          <p:attrName>ppt_x</p:attrName>
                                          <p:attrName>ppt_y</p:attrName>
                                        </p:attrNameLst>
                                      </p:cBhvr>
                                      <p:rCtr x="-52" y="-3815"/>
                                    </p:animMotion>
                                    <p:animRot by="1500000">
                                      <p:cBhvr>
                                        <p:cTn id="15" dur="501" fill="hold">
                                          <p:stCondLst>
                                            <p:cond delay="0"/>
                                          </p:stCondLst>
                                        </p:cTn>
                                        <p:tgtEl>
                                          <p:spTgt spid="3"/>
                                        </p:tgtEl>
                                        <p:attrNameLst>
                                          <p:attrName>r</p:attrName>
                                        </p:attrNameLst>
                                      </p:cBhvr>
                                    </p:animRot>
                                    <p:animRot by="-1500000">
                                      <p:cBhvr>
                                        <p:cTn id="16" dur="501" fill="hold">
                                          <p:stCondLst>
                                            <p:cond delay="501"/>
                                          </p:stCondLst>
                                        </p:cTn>
                                        <p:tgtEl>
                                          <p:spTgt spid="3"/>
                                        </p:tgtEl>
                                        <p:attrNameLst>
                                          <p:attrName>r</p:attrName>
                                        </p:attrNameLst>
                                      </p:cBhvr>
                                    </p:animRot>
                                    <p:animRot by="-1500000">
                                      <p:cBhvr>
                                        <p:cTn id="17" dur="501" fill="hold">
                                          <p:stCondLst>
                                            <p:cond delay="999"/>
                                          </p:stCondLst>
                                        </p:cTn>
                                        <p:tgtEl>
                                          <p:spTgt spid="3"/>
                                        </p:tgtEl>
                                        <p:attrNameLst>
                                          <p:attrName>r</p:attrName>
                                        </p:attrNameLst>
                                      </p:cBhvr>
                                    </p:animRot>
                                    <p:animRot by="1500000">
                                      <p:cBhvr>
                                        <p:cTn id="18" dur="501" fill="hold">
                                          <p:stCondLst>
                                            <p:cond delay="1499"/>
                                          </p:stCondLst>
                                        </p:cTn>
                                        <p:tgtEl>
                                          <p:spTgt spid="3"/>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childTnLst>
        </p:cTn>
      </p:par>
    </p:tnLst>
    <p:bldLst>
      <p:bldP spid="3"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w-dog.ru/wallpapers/14/17/442357397376598/nastroeniya-kist-kistochki-kisti-palitra-kraski-xudozhnik-fon-risovanie-oboi-shirokoformatnye-polnoekrannye-shirokoekranny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66" y="0"/>
            <a:ext cx="9711089" cy="67207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504" y="143522"/>
            <a:ext cx="5256584" cy="5539978"/>
          </a:xfrm>
          <a:prstGeom prst="rect">
            <a:avLst/>
          </a:prstGeom>
          <a:noFill/>
        </p:spPr>
        <p:txBody>
          <a:bodyPr wrap="square" rtlCol="0">
            <a:spAutoFit/>
          </a:bodyPr>
          <a:lstStyle/>
          <a:p>
            <a:pPr algn="ctr"/>
            <a:r>
              <a:rPr lang="ru-RU" sz="7200" b="1" dirty="0" smtClean="0">
                <a:solidFill>
                  <a:srgbClr val="FF0000"/>
                </a:solidFill>
                <a:latin typeface="Segoe Print" pitchFamily="2" charset="0"/>
              </a:rPr>
              <a:t>Молодец!</a:t>
            </a:r>
          </a:p>
          <a:p>
            <a:pPr algn="ctr"/>
            <a:r>
              <a:rPr lang="ru-RU" sz="7200" b="1" dirty="0" smtClean="0">
                <a:solidFill>
                  <a:srgbClr val="FF0000"/>
                </a:solidFill>
                <a:latin typeface="Segoe Print" pitchFamily="2" charset="0"/>
              </a:rPr>
              <a:t>Желаем тебе </a:t>
            </a:r>
            <a:r>
              <a:rPr lang="ru-RU" sz="6600" b="1" dirty="0" smtClean="0">
                <a:solidFill>
                  <a:srgbClr val="FF0000"/>
                </a:solidFill>
                <a:latin typeface="Segoe Print" pitchFamily="2" charset="0"/>
              </a:rPr>
              <a:t>творческих </a:t>
            </a:r>
            <a:r>
              <a:rPr lang="ru-RU" sz="7200" b="1" dirty="0" smtClean="0">
                <a:solidFill>
                  <a:srgbClr val="FF0000"/>
                </a:solidFill>
                <a:latin typeface="Segoe Print" pitchFamily="2" charset="0"/>
              </a:rPr>
              <a:t>успехов!</a:t>
            </a:r>
            <a:endParaRPr lang="ru-RU" sz="7200" b="1" dirty="0">
              <a:solidFill>
                <a:srgbClr val="FF0000"/>
              </a:solidFill>
              <a:latin typeface="Segoe Print" pitchFamily="2" charset="0"/>
            </a:endParaRPr>
          </a:p>
        </p:txBody>
      </p:sp>
      <p:sp>
        <p:nvSpPr>
          <p:cNvPr id="5" name="Управляющая кнопка: назад 4">
            <a:hlinkClick r:id="rId3" action="ppaction://hlinksldjump" highlightClick="1">
              <a:snd r:embed="rId4" name="click.wav"/>
            </a:hlinkClick>
          </p:cNvPr>
          <p:cNvSpPr/>
          <p:nvPr/>
        </p:nvSpPr>
        <p:spPr>
          <a:xfrm>
            <a:off x="850090" y="6021288"/>
            <a:ext cx="535361" cy="360040"/>
          </a:xfrm>
          <a:prstGeom prst="actionButtonBackPrevious">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56884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photoshop-kopona.com/uploads/posts/2019-02/1551192121_picture-book.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4344" y="3388"/>
            <a:ext cx="9139549" cy="6854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3688" y="980728"/>
            <a:ext cx="5760640" cy="3600986"/>
          </a:xfrm>
          <a:prstGeom prst="rect">
            <a:avLst/>
          </a:prstGeom>
          <a:noFill/>
        </p:spPr>
        <p:txBody>
          <a:bodyPr wrap="square" rtlCol="0">
            <a:spAutoFit/>
          </a:bodyPr>
          <a:lstStyle/>
          <a:p>
            <a:pPr algn="ctr"/>
            <a:r>
              <a:rPr lang="ru-RU" sz="4800" b="1" dirty="0" smtClean="0">
                <a:solidFill>
                  <a:srgbClr val="003300"/>
                </a:solidFill>
                <a:latin typeface="Segoe Print" pitchFamily="2" charset="0"/>
              </a:rPr>
              <a:t>Пополняй копилку знаний </a:t>
            </a:r>
            <a:r>
              <a:rPr lang="ru-RU" sz="4400" b="1" dirty="0" smtClean="0">
                <a:solidFill>
                  <a:srgbClr val="003300"/>
                </a:solidFill>
                <a:latin typeface="Segoe Print" pitchFamily="2" charset="0"/>
              </a:rPr>
              <a:t>! Не останавливайся на достигнутом!</a:t>
            </a:r>
            <a:endParaRPr lang="ru-RU" sz="4400" b="1" dirty="0">
              <a:solidFill>
                <a:srgbClr val="003300"/>
              </a:solidFill>
              <a:latin typeface="Segoe Print" pitchFamily="2" charset="0"/>
            </a:endParaRPr>
          </a:p>
        </p:txBody>
      </p:sp>
      <p:sp>
        <p:nvSpPr>
          <p:cNvPr id="4" name="Управляющая кнопка: назад 3">
            <a:hlinkClick r:id="rId4" action="ppaction://hlinksldjump" highlightClick="1">
              <a:snd r:embed="rId5" name="click.wav"/>
            </a:hlinkClick>
          </p:cNvPr>
          <p:cNvSpPr/>
          <p:nvPr/>
        </p:nvSpPr>
        <p:spPr>
          <a:xfrm>
            <a:off x="4287749" y="4581714"/>
            <a:ext cx="535361" cy="360040"/>
          </a:xfrm>
          <a:prstGeom prst="actionButtonBackPrevio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16504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un1-26.userapi.com/c857424/v857424498/324b6/MXbn7xItj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9" y="1016500"/>
            <a:ext cx="9305476" cy="5834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260648"/>
            <a:ext cx="6480720" cy="2800767"/>
          </a:xfrm>
          <a:prstGeom prst="rect">
            <a:avLst/>
          </a:prstGeom>
          <a:noFill/>
        </p:spPr>
        <p:txBody>
          <a:bodyPr wrap="square" rtlCol="0">
            <a:spAutoFit/>
          </a:bodyPr>
          <a:lstStyle/>
          <a:p>
            <a:r>
              <a:rPr lang="ru-RU" sz="4400" b="1" dirty="0" smtClean="0">
                <a:solidFill>
                  <a:srgbClr val="660066"/>
                </a:solidFill>
                <a:latin typeface="Segoe Print" pitchFamily="2" charset="0"/>
              </a:rPr>
              <a:t>Расскажи об этом своим друзьям! Проведите время с пользой!</a:t>
            </a:r>
            <a:endParaRPr lang="ru-RU" sz="4400" b="1" dirty="0">
              <a:solidFill>
                <a:srgbClr val="660066"/>
              </a:solidFill>
              <a:latin typeface="Segoe Print" pitchFamily="2" charset="0"/>
            </a:endParaRPr>
          </a:p>
        </p:txBody>
      </p:sp>
      <p:sp>
        <p:nvSpPr>
          <p:cNvPr id="4" name="Управляющая кнопка: назад 3">
            <a:hlinkClick r:id="rId3" action="ppaction://hlinksldjump" highlightClick="1">
              <a:snd r:embed="rId4" name="click.wav"/>
            </a:hlinkClick>
          </p:cNvPr>
          <p:cNvSpPr/>
          <p:nvPr/>
        </p:nvSpPr>
        <p:spPr>
          <a:xfrm>
            <a:off x="559903" y="3512664"/>
            <a:ext cx="535361" cy="360040"/>
          </a:xfrm>
          <a:prstGeom prst="actionButtonBackPrevio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0399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p-rost.com.ua/storage/app/uploads/public/59e/376/c6a/59e376c6aa47157265976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89045" y="-315416"/>
            <a:ext cx="9865501" cy="7399126"/>
          </a:xfrm>
          <a:prstGeom prst="rect">
            <a:avLst/>
          </a:prstGeom>
          <a:noFill/>
          <a:extLst>
            <a:ext uri="{909E8E84-426E-40DD-AFC4-6F175D3DCCD1}">
              <a14:hiddenFill xmlns:a14="http://schemas.microsoft.com/office/drawing/2010/main">
                <a:solidFill>
                  <a:srgbClr val="FFFFFF"/>
                </a:solidFill>
              </a14:hiddenFill>
            </a:ext>
          </a:extLst>
        </p:spPr>
      </p:pic>
      <p:sp>
        <p:nvSpPr>
          <p:cNvPr id="3" name="Управляющая кнопка: назад 2">
            <a:hlinkClick r:id="rId4" action="ppaction://hlinksldjump" highlightClick="1">
              <a:snd r:embed="rId5" name="click.wav"/>
            </a:hlinkClick>
          </p:cNvPr>
          <p:cNvSpPr/>
          <p:nvPr/>
        </p:nvSpPr>
        <p:spPr>
          <a:xfrm>
            <a:off x="2555776" y="6237312"/>
            <a:ext cx="535361" cy="360040"/>
          </a:xfrm>
          <a:prstGeom prst="actionButtonBackPrevio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
        <p:nvSpPr>
          <p:cNvPr id="2" name="TextBox 1"/>
          <p:cNvSpPr txBox="1"/>
          <p:nvPr/>
        </p:nvSpPr>
        <p:spPr>
          <a:xfrm>
            <a:off x="5148064" y="2204864"/>
            <a:ext cx="3995936" cy="4093428"/>
          </a:xfrm>
          <a:prstGeom prst="rect">
            <a:avLst/>
          </a:prstGeom>
          <a:noFill/>
        </p:spPr>
        <p:txBody>
          <a:bodyPr wrap="square" rtlCol="0">
            <a:spAutoFit/>
          </a:bodyPr>
          <a:lstStyle/>
          <a:p>
            <a:pPr algn="ctr"/>
            <a:r>
              <a:rPr lang="ru-RU" sz="3600" b="1" dirty="0" smtClean="0">
                <a:solidFill>
                  <a:srgbClr val="00CC00"/>
                </a:solidFill>
                <a:latin typeface="Segoe Print" pitchFamily="2" charset="0"/>
              </a:rPr>
              <a:t>Не переживай! Ты еще на первой ступеньке творческого начала. </a:t>
            </a:r>
          </a:p>
          <a:p>
            <a:pPr algn="ctr"/>
            <a:r>
              <a:rPr lang="ru-RU" sz="4400" b="1" dirty="0" smtClean="0">
                <a:solidFill>
                  <a:srgbClr val="00CC00"/>
                </a:solidFill>
                <a:latin typeface="Segoe Print" pitchFamily="2" charset="0"/>
              </a:rPr>
              <a:t>Всё впереди!</a:t>
            </a:r>
            <a:endParaRPr lang="ru-RU" sz="4400" b="1" dirty="0">
              <a:solidFill>
                <a:srgbClr val="00CC00"/>
              </a:solidFill>
              <a:latin typeface="Segoe Print" pitchFamily="2" charset="0"/>
            </a:endParaRPr>
          </a:p>
        </p:txBody>
      </p:sp>
    </p:spTree>
    <p:extLst>
      <p:ext uri="{BB962C8B-B14F-4D97-AF65-F5344CB8AC3E}">
        <p14:creationId xmlns:p14="http://schemas.microsoft.com/office/powerpoint/2010/main" val="2590003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t2.depositphotos.com/8058504/11731/i/950/depositphotos_117313422-stock-photo-set-of-watercolor-paints-brush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459432"/>
            <a:ext cx="9505055" cy="73174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603796">
            <a:off x="2128041" y="985661"/>
            <a:ext cx="4953869" cy="3662541"/>
          </a:xfrm>
          <a:prstGeom prst="rect">
            <a:avLst/>
          </a:prstGeom>
          <a:noFill/>
        </p:spPr>
        <p:txBody>
          <a:bodyPr wrap="square" rtlCol="0">
            <a:spAutoFit/>
          </a:bodyPr>
          <a:lstStyle/>
          <a:p>
            <a:pPr algn="ctr"/>
            <a:r>
              <a:rPr lang="ru-RU" sz="3600" b="1" dirty="0" smtClean="0">
                <a:solidFill>
                  <a:schemeClr val="accent2">
                    <a:lumMod val="50000"/>
                  </a:schemeClr>
                </a:solidFill>
                <a:latin typeface="Segoe Print" pitchFamily="2" charset="0"/>
              </a:rPr>
              <a:t>Жаль… </a:t>
            </a:r>
          </a:p>
          <a:p>
            <a:pPr algn="ctr"/>
            <a:r>
              <a:rPr lang="ru-RU" sz="3600" b="1" dirty="0">
                <a:solidFill>
                  <a:schemeClr val="accent2">
                    <a:lumMod val="50000"/>
                  </a:schemeClr>
                </a:solidFill>
                <a:latin typeface="Segoe Print" pitchFamily="2" charset="0"/>
              </a:rPr>
              <a:t>П</a:t>
            </a:r>
            <a:r>
              <a:rPr lang="ru-RU" sz="3600" b="1" dirty="0" smtClean="0">
                <a:solidFill>
                  <a:schemeClr val="accent2">
                    <a:lumMod val="50000"/>
                  </a:schemeClr>
                </a:solidFill>
                <a:latin typeface="Segoe Print" pitchFamily="2" charset="0"/>
              </a:rPr>
              <a:t>опробуй ещё раз! </a:t>
            </a:r>
            <a:r>
              <a:rPr lang="ru-RU" sz="4000" b="1" dirty="0" smtClean="0">
                <a:solidFill>
                  <a:schemeClr val="accent2">
                    <a:lumMod val="50000"/>
                  </a:schemeClr>
                </a:solidFill>
                <a:latin typeface="Segoe Print" pitchFamily="2" charset="0"/>
              </a:rPr>
              <a:t>Успех приходит к тому, </a:t>
            </a:r>
          </a:p>
          <a:p>
            <a:pPr algn="ctr"/>
            <a:r>
              <a:rPr lang="ru-RU" sz="4000" b="1" dirty="0" smtClean="0">
                <a:solidFill>
                  <a:schemeClr val="accent2">
                    <a:lumMod val="50000"/>
                  </a:schemeClr>
                </a:solidFill>
                <a:latin typeface="Segoe Print" pitchFamily="2" charset="0"/>
              </a:rPr>
              <a:t>кто к нему стремится!</a:t>
            </a:r>
            <a:endParaRPr lang="ru-RU" sz="4000" b="1" dirty="0">
              <a:solidFill>
                <a:schemeClr val="accent2">
                  <a:lumMod val="50000"/>
                </a:schemeClr>
              </a:solidFill>
              <a:latin typeface="Segoe Print" pitchFamily="2" charset="0"/>
            </a:endParaRPr>
          </a:p>
        </p:txBody>
      </p:sp>
      <p:sp>
        <p:nvSpPr>
          <p:cNvPr id="4" name="Управляющая кнопка: назад 3">
            <a:hlinkClick r:id="rId3" action="ppaction://hlinksldjump" highlightClick="1">
              <a:snd r:embed="rId4" name="click.wav"/>
            </a:hlinkClick>
          </p:cNvPr>
          <p:cNvSpPr/>
          <p:nvPr/>
        </p:nvSpPr>
        <p:spPr>
          <a:xfrm>
            <a:off x="251520" y="6237312"/>
            <a:ext cx="535361" cy="360040"/>
          </a:xfrm>
          <a:prstGeom prst="actionButtonBackPrevio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37460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900igr.net/datai/doshkolnoe-obrazovanie/Podvizhnye-igry-detej/0009-009-Zajka-seryj-umyvaetsja.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Lst>
          </a:blip>
          <a:srcRect/>
          <a:stretch>
            <a:fillRect/>
          </a:stretch>
        </p:blipFill>
        <p:spPr bwMode="auto">
          <a:xfrm>
            <a:off x="0" y="-53961"/>
            <a:ext cx="9144000" cy="6858000"/>
          </a:xfrm>
          <a:prstGeom prst="rect">
            <a:avLst/>
          </a:prstGeom>
          <a:noFill/>
        </p:spPr>
      </p:pic>
      <p:sp>
        <p:nvSpPr>
          <p:cNvPr id="18442" name="AutoShape 10" descr="http://shoponline.co.ke/wp-content/uploads/2017/03/lemon-import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444" name="AutoShape 12" descr="http://shoponline.co.ke/wp-content/uploads/2017/03/lemon-import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446" name="AutoShape 14" descr="http://shoponline.co.ke/wp-content/uploads/2017/03/lemon-import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448" name="AutoShape 16" descr="http://shoponline.co.ke/wp-content/uploads/2017/03/lemon-import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 name="Picture 2" descr="http://4.bp.blogspot.com/-2OMWWfowxSg/TieoiaBtdwI/AAAAAAAAB9k/bBnByAGRBnY/s1600/P5.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Lst>
          </a:blip>
          <a:srcRect/>
          <a:stretch>
            <a:fillRect/>
          </a:stretch>
        </p:blipFill>
        <p:spPr bwMode="auto">
          <a:xfrm>
            <a:off x="1691489" y="314222"/>
            <a:ext cx="2845130" cy="2005816"/>
          </a:xfrm>
          <a:prstGeom prst="rect">
            <a:avLst/>
          </a:prstGeom>
          <a:ln>
            <a:noFill/>
          </a:ln>
          <a:effectLst>
            <a:outerShdw blurRad="292100" dist="139700" dir="2700000" algn="tl" rotWithShape="0">
              <a:srgbClr val="333333">
                <a:alpha val="65000"/>
              </a:srgbClr>
            </a:outerShdw>
          </a:effectLst>
        </p:spPr>
      </p:pic>
      <p:pic>
        <p:nvPicPr>
          <p:cNvPr id="18458" name="Picture 26" descr="http://i2.xn--43-6kcay4af8cdg.xn--p1ai/1/5997/59965713/afacdb/00000005275gubkadljaposudymini1sht-0-large-png.png"/>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Lst>
          </a:blip>
          <a:srcRect/>
          <a:stretch>
            <a:fillRect/>
          </a:stretch>
        </p:blipFill>
        <p:spPr bwMode="auto">
          <a:xfrm>
            <a:off x="721167" y="4769863"/>
            <a:ext cx="1940644" cy="1305823"/>
          </a:xfrm>
          <a:prstGeom prst="rect">
            <a:avLst/>
          </a:prstGeom>
          <a:noFill/>
        </p:spPr>
      </p:pic>
      <p:pic>
        <p:nvPicPr>
          <p:cNvPr id="10242" name="Picture 2" descr="https://i1.u-mama.ru/d33/e88/2bc/3d4befea6ea2f8c812acd0a636f56f05.jpg?t=1506609607"/>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Effect>
                      <a14:brightnessContrast bright="20000" contrast="20000"/>
                    </a14:imgEffect>
                  </a14:imgLayer>
                </a14:imgProps>
              </a:ext>
            </a:extLst>
          </a:blip>
          <a:srcRect/>
          <a:stretch>
            <a:fillRect/>
          </a:stretch>
        </p:blipFill>
        <p:spPr bwMode="auto">
          <a:xfrm>
            <a:off x="4649016" y="85954"/>
            <a:ext cx="2403284" cy="1799031"/>
          </a:xfrm>
          <a:prstGeom prst="rect">
            <a:avLst/>
          </a:prstGeom>
          <a:ln>
            <a:noFill/>
          </a:ln>
          <a:effectLst>
            <a:outerShdw blurRad="292100" dist="139700" dir="2700000" algn="tl" rotWithShape="0">
              <a:srgbClr val="333333">
                <a:alpha val="65000"/>
              </a:srgbClr>
            </a:outerShdw>
          </a:effectLst>
        </p:spPr>
      </p:pic>
      <p:pic>
        <p:nvPicPr>
          <p:cNvPr id="14338" name="Picture 2" descr="http://wallpaperstock.ru/tmp/%D0%BE/28529_7.jpg"/>
          <p:cNvPicPr>
            <a:picLocks noChangeAspect="1" noChangeArrowheads="1"/>
          </p:cNvPicPr>
          <p:nvPr/>
        </p:nvPicPr>
        <p:blipFill>
          <a:blip r:embed="rId13" cstate="print">
            <a:lum contrast="40000"/>
          </a:blip>
          <a:srcRect/>
          <a:stretch>
            <a:fillRect/>
          </a:stretch>
        </p:blipFill>
        <p:spPr bwMode="auto">
          <a:xfrm rot="3800741">
            <a:off x="3133916" y="4923987"/>
            <a:ext cx="2055363" cy="1865242"/>
          </a:xfrm>
          <a:prstGeom prst="rect">
            <a:avLst/>
          </a:prstGeom>
          <a:noFill/>
        </p:spPr>
      </p:pic>
      <p:pic>
        <p:nvPicPr>
          <p:cNvPr id="18450" name="Picture 18" descr="https://avatanplus.com/files/resources/original/578519d980579155dfecf9b6.png"/>
          <p:cNvPicPr>
            <a:picLocks noChangeAspect="1" noChangeArrowheads="1"/>
          </p:cNvPicPr>
          <p:nvPr/>
        </p:nvPicPr>
        <p:blipFill>
          <a:blip r:embed="rId14" cstate="print"/>
          <a:srcRect/>
          <a:stretch>
            <a:fillRect/>
          </a:stretch>
        </p:blipFill>
        <p:spPr bwMode="auto">
          <a:xfrm>
            <a:off x="159889" y="2178979"/>
            <a:ext cx="1866280" cy="1472652"/>
          </a:xfrm>
          <a:prstGeom prst="rect">
            <a:avLst/>
          </a:prstGeom>
          <a:noFill/>
        </p:spPr>
      </p:pic>
      <p:sp>
        <p:nvSpPr>
          <p:cNvPr id="13" name="это интересно знать">
            <a:hlinkClick r:id="rId15" action="ppaction://hlinksldjump"/>
          </p:cNvPr>
          <p:cNvSpPr/>
          <p:nvPr/>
        </p:nvSpPr>
        <p:spPr>
          <a:xfrm>
            <a:off x="7164288" y="121897"/>
            <a:ext cx="1872208" cy="1872208"/>
          </a:xfrm>
          <a:prstGeom prst="verticalScroll">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b="1" dirty="0" smtClean="0">
                <a:solidFill>
                  <a:srgbClr val="C00000"/>
                </a:solidFill>
              </a:rPr>
              <a:t>Это </a:t>
            </a:r>
          </a:p>
          <a:p>
            <a:pPr algn="ctr"/>
            <a:r>
              <a:rPr lang="ru-RU" sz="2000" b="1" dirty="0" smtClean="0">
                <a:solidFill>
                  <a:srgbClr val="C00000"/>
                </a:solidFill>
              </a:rPr>
              <a:t> интересно знать</a:t>
            </a:r>
            <a:endParaRPr lang="ru-RU" sz="2000" b="1" dirty="0">
              <a:solidFill>
                <a:srgbClr val="C00000"/>
              </a:solidFill>
            </a:endParaRPr>
          </a:p>
        </p:txBody>
      </p:sp>
      <p:sp>
        <p:nvSpPr>
          <p:cNvPr id="2" name="TextBox 1"/>
          <p:cNvSpPr txBox="1"/>
          <p:nvPr/>
        </p:nvSpPr>
        <p:spPr>
          <a:xfrm>
            <a:off x="2839256" y="2178979"/>
            <a:ext cx="6485272" cy="523220"/>
          </a:xfrm>
          <a:prstGeom prst="rect">
            <a:avLst/>
          </a:prstGeom>
          <a:noFill/>
        </p:spPr>
        <p:txBody>
          <a:bodyPr wrap="square" rtlCol="0">
            <a:spAutoFit/>
          </a:bodyPr>
          <a:lstStyle/>
          <a:p>
            <a:r>
              <a:rPr lang="ru-RU" sz="2800" b="1" dirty="0" smtClean="0">
                <a:solidFill>
                  <a:srgbClr val="C00000"/>
                </a:solidFill>
              </a:rPr>
              <a:t>Что общего между этими предметами?  </a:t>
            </a:r>
            <a:endParaRPr lang="ru-RU" sz="2800" b="1" dirty="0">
              <a:solidFill>
                <a:srgbClr val="C00000"/>
              </a:solidFill>
            </a:endParaRPr>
          </a:p>
        </p:txBody>
      </p:sp>
      <p:sp>
        <p:nvSpPr>
          <p:cNvPr id="4" name="TextBox 3"/>
          <p:cNvSpPr txBox="1"/>
          <p:nvPr/>
        </p:nvSpPr>
        <p:spPr>
          <a:xfrm>
            <a:off x="2262040" y="4432028"/>
            <a:ext cx="7062488" cy="492443"/>
          </a:xfrm>
          <a:prstGeom prst="rect">
            <a:avLst/>
          </a:prstGeom>
          <a:noFill/>
        </p:spPr>
        <p:txBody>
          <a:bodyPr wrap="square" rtlCol="0">
            <a:spAutoFit/>
          </a:bodyPr>
          <a:lstStyle/>
          <a:p>
            <a:r>
              <a:rPr lang="ru-RU" sz="2600" b="1" dirty="0" smtClean="0">
                <a:solidFill>
                  <a:srgbClr val="FF0000"/>
                </a:solidFill>
              </a:rPr>
              <a:t>Как называется данная техника рисования </a:t>
            </a:r>
            <a:r>
              <a:rPr lang="ru-RU" sz="2400" b="1" dirty="0" smtClean="0">
                <a:solidFill>
                  <a:srgbClr val="FF0000"/>
                </a:solidFill>
              </a:rPr>
              <a:t>?</a:t>
            </a:r>
            <a:endParaRPr lang="ru-RU" sz="2400" b="1" dirty="0">
              <a:solidFill>
                <a:srgbClr val="FF0000"/>
              </a:solidFill>
            </a:endParaRPr>
          </a:p>
        </p:txBody>
      </p:sp>
      <p:sp>
        <p:nvSpPr>
          <p:cNvPr id="5" name="Что? №1"/>
          <p:cNvSpPr/>
          <p:nvPr/>
        </p:nvSpPr>
        <p:spPr>
          <a:xfrm>
            <a:off x="4571999" y="2630472"/>
            <a:ext cx="4205453" cy="40893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2000" b="1" dirty="0" smtClean="0"/>
              <a:t>1. С предметами  можно играть</a:t>
            </a:r>
            <a:endParaRPr lang="ru-RU" sz="2000" b="1" dirty="0"/>
          </a:p>
        </p:txBody>
      </p:sp>
      <p:sp>
        <p:nvSpPr>
          <p:cNvPr id="19" name="Что? №3"/>
          <p:cNvSpPr/>
          <p:nvPr/>
        </p:nvSpPr>
        <p:spPr>
          <a:xfrm>
            <a:off x="2934009" y="3789040"/>
            <a:ext cx="6102487" cy="49476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2000" b="1" dirty="0"/>
              <a:t>3</a:t>
            </a:r>
            <a:r>
              <a:rPr lang="ru-RU" sz="2000" b="1" dirty="0" smtClean="0"/>
              <a:t>. Предметами  можно украсить праздничный стол</a:t>
            </a:r>
            <a:endParaRPr lang="ru-RU" sz="2000" b="1" dirty="0"/>
          </a:p>
        </p:txBody>
      </p:sp>
      <p:sp>
        <p:nvSpPr>
          <p:cNvPr id="18" name="Что? №2"/>
          <p:cNvSpPr/>
          <p:nvPr/>
        </p:nvSpPr>
        <p:spPr>
          <a:xfrm>
            <a:off x="2409241" y="3140968"/>
            <a:ext cx="6261985" cy="49509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2000" b="1" dirty="0"/>
              <a:t>2</a:t>
            </a:r>
            <a:r>
              <a:rPr lang="ru-RU" sz="2000" b="1" dirty="0" smtClean="0"/>
              <a:t>.  Все предметы можно использовать для рисования  </a:t>
            </a:r>
            <a:endParaRPr lang="ru-RU" sz="2000" b="1" dirty="0"/>
          </a:p>
        </p:txBody>
      </p:sp>
      <p:sp>
        <p:nvSpPr>
          <p:cNvPr id="7" name="кляксография"/>
          <p:cNvSpPr/>
          <p:nvPr/>
        </p:nvSpPr>
        <p:spPr>
          <a:xfrm>
            <a:off x="5953260" y="4995216"/>
            <a:ext cx="2824192" cy="4256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2000" b="1" dirty="0" smtClean="0">
                <a:solidFill>
                  <a:schemeClr val="tx1"/>
                </a:solidFill>
              </a:rPr>
              <a:t>1. «</a:t>
            </a:r>
            <a:r>
              <a:rPr lang="ru-RU" sz="2000" b="1" dirty="0" err="1" smtClean="0">
                <a:solidFill>
                  <a:schemeClr val="tx1"/>
                </a:solidFill>
              </a:rPr>
              <a:t>Кляксография</a:t>
            </a:r>
            <a:r>
              <a:rPr lang="ru-RU" sz="2000" b="1" dirty="0" smtClean="0">
                <a:solidFill>
                  <a:schemeClr val="tx1"/>
                </a:solidFill>
              </a:rPr>
              <a:t>» </a:t>
            </a:r>
            <a:endParaRPr lang="ru-RU" sz="2000" b="1" dirty="0">
              <a:solidFill>
                <a:schemeClr val="tx1"/>
              </a:solidFill>
            </a:endParaRPr>
          </a:p>
        </p:txBody>
      </p:sp>
      <p:sp>
        <p:nvSpPr>
          <p:cNvPr id="22" name="ОТТИСК"/>
          <p:cNvSpPr/>
          <p:nvPr/>
        </p:nvSpPr>
        <p:spPr>
          <a:xfrm>
            <a:off x="5937738" y="5607496"/>
            <a:ext cx="2901703" cy="37306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2000" b="1" dirty="0" smtClean="0">
                <a:solidFill>
                  <a:schemeClr val="tx1"/>
                </a:solidFill>
              </a:rPr>
              <a:t>2. «Оттиск» </a:t>
            </a:r>
            <a:endParaRPr lang="ru-RU" sz="2000" b="1" dirty="0">
              <a:solidFill>
                <a:schemeClr val="tx1"/>
              </a:solidFill>
            </a:endParaRPr>
          </a:p>
        </p:txBody>
      </p:sp>
      <p:sp>
        <p:nvSpPr>
          <p:cNvPr id="23" name="граттаж"/>
          <p:cNvSpPr/>
          <p:nvPr/>
        </p:nvSpPr>
        <p:spPr>
          <a:xfrm>
            <a:off x="5961944" y="6203621"/>
            <a:ext cx="2902635" cy="35541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2000" b="1" dirty="0" smtClean="0">
                <a:solidFill>
                  <a:schemeClr val="tx1"/>
                </a:solidFill>
              </a:rPr>
              <a:t>3. «</a:t>
            </a:r>
            <a:r>
              <a:rPr lang="ru-RU" sz="2000" b="1" dirty="0" err="1" smtClean="0">
                <a:solidFill>
                  <a:schemeClr val="tx1"/>
                </a:solidFill>
              </a:rPr>
              <a:t>Граттаж</a:t>
            </a:r>
            <a:r>
              <a:rPr lang="ru-RU" sz="2000" b="1" dirty="0" smtClean="0">
                <a:solidFill>
                  <a:schemeClr val="tx1"/>
                </a:solidFill>
              </a:rPr>
              <a:t>» </a:t>
            </a:r>
            <a:endParaRPr lang="ru-RU" sz="2000" b="1" dirty="0">
              <a:solidFill>
                <a:schemeClr val="tx1"/>
              </a:solidFill>
            </a:endParaRPr>
          </a:p>
        </p:txBody>
      </p:sp>
      <p:pic>
        <p:nvPicPr>
          <p:cNvPr id="24" name="Picture 2" descr="https://wordassociations.net/image/600x/svg_to_png/AJ_Party_Balloons.png"/>
          <p:cNvPicPr>
            <a:picLocks noChangeAspect="1" noChangeArrowheads="1"/>
          </p:cNvPicPr>
          <p:nvPr/>
        </p:nvPicPr>
        <p:blipFill>
          <a:blip r:embed="rId16" cstate="print">
            <a:lum bright="-10000" contrast="40000"/>
          </a:blip>
          <a:srcRect/>
          <a:stretch>
            <a:fillRect/>
          </a:stretch>
        </p:blipFill>
        <p:spPr bwMode="auto">
          <a:xfrm>
            <a:off x="-6959" y="25480"/>
            <a:ext cx="2268999" cy="2583300"/>
          </a:xfrm>
          <a:prstGeom prst="rect">
            <a:avLst/>
          </a:prstGeom>
          <a:noFill/>
        </p:spPr>
      </p:pic>
      <p:pic>
        <p:nvPicPr>
          <p:cNvPr id="1028" name="Picture 4" descr="https://mir-s3-cdn-cf.behance.net/project_modules/max_1200/08869345531527.583722f12cc76.gif"/>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5806" y="3767967"/>
            <a:ext cx="2284382" cy="1104118"/>
          </a:xfrm>
          <a:prstGeom prst="rect">
            <a:avLst/>
          </a:prstGeom>
          <a:noFill/>
          <a:extLst>
            <a:ext uri="{909E8E84-426E-40DD-AFC4-6F175D3DCCD1}">
              <a14:hiddenFill xmlns:a14="http://schemas.microsoft.com/office/drawing/2010/main">
                <a:solidFill>
                  <a:srgbClr val="FFFFFF"/>
                </a:solidFill>
              </a14:hiddenFill>
            </a:ext>
          </a:extLst>
        </p:spPr>
      </p:pic>
      <p:sp>
        <p:nvSpPr>
          <p:cNvPr id="25" name="Управляющая кнопка: далее 24">
            <a:hlinkClick r:id="" action="ppaction://hlinkshowjump?jump=nextslide" highlightClick="1">
              <a:snd r:embed="rId18" name="click.wav"/>
            </a:hlinkClick>
          </p:cNvPr>
          <p:cNvSpPr/>
          <p:nvPr/>
        </p:nvSpPr>
        <p:spPr>
          <a:xfrm>
            <a:off x="949965" y="6023601"/>
            <a:ext cx="576064" cy="360040"/>
          </a:xfrm>
          <a:prstGeom prst="actionButtonForwardNex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26" name="Управляющая кнопка: назад 25">
            <a:hlinkClick r:id="" action="ppaction://hlinkshowjump?jump=previousslide" highlightClick="1">
              <a:snd r:embed="rId18" name="click.wav"/>
            </a:hlinkClick>
          </p:cNvPr>
          <p:cNvSpPr/>
          <p:nvPr/>
        </p:nvSpPr>
        <p:spPr>
          <a:xfrm>
            <a:off x="348792" y="6023601"/>
            <a:ext cx="535361" cy="360040"/>
          </a:xfrm>
          <a:prstGeom prst="actionButtonBackPrevious">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44872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0"/>
                                  </p:iterate>
                                  <p:childTnLst>
                                    <p:animMotion origin="layout" path="M 0.0 0.0 L 0.0 -0.07213" pathEditMode="relative" ptsTypes="">
                                      <p:cBhvr>
                                        <p:cTn id="6" dur="1000" accel="50000" decel="50000" autoRev="1" fill="hold">
                                          <p:stCondLst>
                                            <p:cond delay="0"/>
                                          </p:stCondLst>
                                        </p:cTn>
                                        <p:tgtEl>
                                          <p:spTgt spid="18"/>
                                        </p:tgtEl>
                                        <p:attrNameLst>
                                          <p:attrName>ppt_x</p:attrName>
                                          <p:attrName>ppt_y</p:attrName>
                                        </p:attrNameLst>
                                      </p:cBhvr>
                                    </p:animMotion>
                                    <p:animRot by="1500000">
                                      <p:cBhvr>
                                        <p:cTn id="7" dur="500" fill="hold">
                                          <p:stCondLst>
                                            <p:cond delay="0"/>
                                          </p:stCondLst>
                                        </p:cTn>
                                        <p:tgtEl>
                                          <p:spTgt spid="18"/>
                                        </p:tgtEl>
                                        <p:attrNameLst>
                                          <p:attrName>r</p:attrName>
                                        </p:attrNameLst>
                                      </p:cBhvr>
                                    </p:animRot>
                                    <p:animRot by="-1500000">
                                      <p:cBhvr>
                                        <p:cTn id="8" dur="500" fill="hold">
                                          <p:stCondLst>
                                            <p:cond delay="500"/>
                                          </p:stCondLst>
                                        </p:cTn>
                                        <p:tgtEl>
                                          <p:spTgt spid="18"/>
                                        </p:tgtEl>
                                        <p:attrNameLst>
                                          <p:attrName>r</p:attrName>
                                        </p:attrNameLst>
                                      </p:cBhvr>
                                    </p:animRot>
                                    <p:animRot by="-1500000">
                                      <p:cBhvr>
                                        <p:cTn id="9" dur="500" fill="hold">
                                          <p:stCondLst>
                                            <p:cond delay="1000"/>
                                          </p:stCondLst>
                                        </p:cTn>
                                        <p:tgtEl>
                                          <p:spTgt spid="18"/>
                                        </p:tgtEl>
                                        <p:attrNameLst>
                                          <p:attrName>r</p:attrName>
                                        </p:attrNameLst>
                                      </p:cBhvr>
                                    </p:animRot>
                                    <p:animRot by="1500000">
                                      <p:cBhvr>
                                        <p:cTn id="10" dur="500" fill="hold">
                                          <p:stCondLst>
                                            <p:cond delay="15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42" presetClass="exit" presetSubtype="0" fill="hold" grpId="0" nodeType="clickEffect">
                                  <p:stCondLst>
                                    <p:cond delay="0"/>
                                  </p:stCondLst>
                                  <p:childTnLst>
                                    <p:animEffect transition="out" filter="fade">
                                      <p:cBhvr>
                                        <p:cTn id="15" dur="2000"/>
                                        <p:tgtEl>
                                          <p:spTgt spid="5"/>
                                        </p:tgtEl>
                                      </p:cBhvr>
                                    </p:animEffect>
                                    <p:anim calcmode="lin" valueType="num">
                                      <p:cBhvr>
                                        <p:cTn id="16" dur="2000"/>
                                        <p:tgtEl>
                                          <p:spTgt spid="5"/>
                                        </p:tgtEl>
                                        <p:attrNameLst>
                                          <p:attrName>ppt_x</p:attrName>
                                        </p:attrNameLst>
                                      </p:cBhvr>
                                      <p:tavLst>
                                        <p:tav tm="0">
                                          <p:val>
                                            <p:strVal val="ppt_x"/>
                                          </p:val>
                                        </p:tav>
                                        <p:tav tm="100000">
                                          <p:val>
                                            <p:strVal val="ppt_x"/>
                                          </p:val>
                                        </p:tav>
                                      </p:tavLst>
                                    </p:anim>
                                    <p:anim calcmode="lin" valueType="num">
                                      <p:cBhvr>
                                        <p:cTn id="17" dur="2000"/>
                                        <p:tgtEl>
                                          <p:spTgt spid="5"/>
                                        </p:tgtEl>
                                        <p:attrNameLst>
                                          <p:attrName>ppt_y</p:attrName>
                                        </p:attrNameLst>
                                      </p:cBhvr>
                                      <p:tavLst>
                                        <p:tav tm="0">
                                          <p:val>
                                            <p:strVal val="ppt_y"/>
                                          </p:val>
                                        </p:tav>
                                        <p:tav tm="100000">
                                          <p:val>
                                            <p:strVal val="ppt_y+.1"/>
                                          </p:val>
                                        </p:tav>
                                      </p:tavLst>
                                    </p:anim>
                                    <p:set>
                                      <p:cBhvr>
                                        <p:cTn id="18" dur="1" fill="hold">
                                          <p:stCondLst>
                                            <p:cond delay="1999"/>
                                          </p:stCondLst>
                                        </p:cTn>
                                        <p:tgtEl>
                                          <p:spTgt spid="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42" presetClass="exit" presetSubtype="0" fill="hold" grpId="0" nodeType="clickEffect">
                                  <p:stCondLst>
                                    <p:cond delay="0"/>
                                  </p:stCondLst>
                                  <p:childTnLst>
                                    <p:animEffect transition="out" filter="fade">
                                      <p:cBhvr>
                                        <p:cTn id="23" dur="2000"/>
                                        <p:tgtEl>
                                          <p:spTgt spid="19"/>
                                        </p:tgtEl>
                                      </p:cBhvr>
                                    </p:animEffect>
                                    <p:anim calcmode="lin" valueType="num">
                                      <p:cBhvr>
                                        <p:cTn id="24" dur="2000"/>
                                        <p:tgtEl>
                                          <p:spTgt spid="19"/>
                                        </p:tgtEl>
                                        <p:attrNameLst>
                                          <p:attrName>ppt_x</p:attrName>
                                        </p:attrNameLst>
                                      </p:cBhvr>
                                      <p:tavLst>
                                        <p:tav tm="0">
                                          <p:val>
                                            <p:strVal val="ppt_x"/>
                                          </p:val>
                                        </p:tav>
                                        <p:tav tm="100000">
                                          <p:val>
                                            <p:strVal val="ppt_x"/>
                                          </p:val>
                                        </p:tav>
                                      </p:tavLst>
                                    </p:anim>
                                    <p:anim calcmode="lin" valueType="num">
                                      <p:cBhvr>
                                        <p:cTn id="25" dur="2000"/>
                                        <p:tgtEl>
                                          <p:spTgt spid="19"/>
                                        </p:tgtEl>
                                        <p:attrNameLst>
                                          <p:attrName>ppt_y</p:attrName>
                                        </p:attrNameLst>
                                      </p:cBhvr>
                                      <p:tavLst>
                                        <p:tav tm="0">
                                          <p:val>
                                            <p:strVal val="ppt_y"/>
                                          </p:val>
                                        </p:tav>
                                        <p:tav tm="100000">
                                          <p:val>
                                            <p:strVal val="ppt_y+.1"/>
                                          </p:val>
                                        </p:tav>
                                      </p:tavLst>
                                    </p:anim>
                                    <p:set>
                                      <p:cBhvr>
                                        <p:cTn id="26" dur="1" fill="hold">
                                          <p:stCondLst>
                                            <p:cond delay="1999"/>
                                          </p:stCondLst>
                                        </p:cTn>
                                        <p:tgtEl>
                                          <p:spTgt spid="1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7"/>
                                        </p:tgtEl>
                                      </p:cBhvr>
                                    </p:animEffect>
                                    <p:anim calcmode="lin" valueType="num">
                                      <p:cBhvr>
                                        <p:cTn id="32" dur="1000"/>
                                        <p:tgtEl>
                                          <p:spTgt spid="7"/>
                                        </p:tgtEl>
                                        <p:attrNameLst>
                                          <p:attrName>ppt_x</p:attrName>
                                        </p:attrNameLst>
                                      </p:cBhvr>
                                      <p:tavLst>
                                        <p:tav tm="0">
                                          <p:val>
                                            <p:strVal val="ppt_x"/>
                                          </p:val>
                                        </p:tav>
                                        <p:tav tm="100000">
                                          <p:val>
                                            <p:strVal val="ppt_x"/>
                                          </p:val>
                                        </p:tav>
                                      </p:tavLst>
                                    </p:anim>
                                    <p:anim calcmode="lin" valueType="num">
                                      <p:cBhvr>
                                        <p:cTn id="33" dur="1000"/>
                                        <p:tgtEl>
                                          <p:spTgt spid="7"/>
                                        </p:tgtEl>
                                        <p:attrNameLst>
                                          <p:attrName>ppt_y</p:attrName>
                                        </p:attrNameLst>
                                      </p:cBhvr>
                                      <p:tavLst>
                                        <p:tav tm="0">
                                          <p:val>
                                            <p:strVal val="ppt_y"/>
                                          </p:val>
                                        </p:tav>
                                        <p:tav tm="100000">
                                          <p:val>
                                            <p:strVal val="ppt_y+.1"/>
                                          </p:val>
                                        </p:tav>
                                      </p:tavLst>
                                    </p:anim>
                                    <p:set>
                                      <p:cBhvr>
                                        <p:cTn id="34"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grpId="0" nodeType="click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2"/>
                    </p:tgtEl>
                  </p:cond>
                </p:stCondLst>
                <p:endSync evt="end" delay="0">
                  <p:rtn val="all"/>
                </p:endSync>
                <p:childTnLst>
                  <p:par>
                    <p:cTn id="44" fill="hold">
                      <p:stCondLst>
                        <p:cond delay="0"/>
                      </p:stCondLst>
                      <p:childTnLst>
                        <p:par>
                          <p:cTn id="45" fill="hold">
                            <p:stCondLst>
                              <p:cond delay="0"/>
                            </p:stCondLst>
                            <p:childTnLst>
                              <p:par>
                                <p:cTn id="46" presetID="34" presetClass="emph" presetSubtype="0" fill="hold" grpId="0" nodeType="clickEffect">
                                  <p:stCondLst>
                                    <p:cond delay="0"/>
                                  </p:stCondLst>
                                  <p:iterate type="lt">
                                    <p:tmPct val="0"/>
                                  </p:iterate>
                                  <p:childTnLst>
                                    <p:animMotion origin="layout" path="M 0.0 0.0 L 0.0 -0.07213" pathEditMode="relative" ptsTypes="">
                                      <p:cBhvr>
                                        <p:cTn id="47" dur="1000" accel="50000" decel="50000" autoRev="1" fill="hold">
                                          <p:stCondLst>
                                            <p:cond delay="0"/>
                                          </p:stCondLst>
                                        </p:cTn>
                                        <p:tgtEl>
                                          <p:spTgt spid="22"/>
                                        </p:tgtEl>
                                        <p:attrNameLst>
                                          <p:attrName>ppt_x</p:attrName>
                                          <p:attrName>ppt_y</p:attrName>
                                        </p:attrNameLst>
                                      </p:cBhvr>
                                    </p:animMotion>
                                    <p:animRot by="1500000">
                                      <p:cBhvr>
                                        <p:cTn id="48" dur="500" fill="hold">
                                          <p:stCondLst>
                                            <p:cond delay="0"/>
                                          </p:stCondLst>
                                        </p:cTn>
                                        <p:tgtEl>
                                          <p:spTgt spid="22"/>
                                        </p:tgtEl>
                                        <p:attrNameLst>
                                          <p:attrName>r</p:attrName>
                                        </p:attrNameLst>
                                      </p:cBhvr>
                                    </p:animRot>
                                    <p:animRot by="-1500000">
                                      <p:cBhvr>
                                        <p:cTn id="49" dur="500" fill="hold">
                                          <p:stCondLst>
                                            <p:cond delay="500"/>
                                          </p:stCondLst>
                                        </p:cTn>
                                        <p:tgtEl>
                                          <p:spTgt spid="22"/>
                                        </p:tgtEl>
                                        <p:attrNameLst>
                                          <p:attrName>r</p:attrName>
                                        </p:attrNameLst>
                                      </p:cBhvr>
                                    </p:animRot>
                                    <p:animRot by="-1500000">
                                      <p:cBhvr>
                                        <p:cTn id="50" dur="500" fill="hold">
                                          <p:stCondLst>
                                            <p:cond delay="1000"/>
                                          </p:stCondLst>
                                        </p:cTn>
                                        <p:tgtEl>
                                          <p:spTgt spid="22"/>
                                        </p:tgtEl>
                                        <p:attrNameLst>
                                          <p:attrName>r</p:attrName>
                                        </p:attrNameLst>
                                      </p:cBhvr>
                                    </p:animRot>
                                    <p:animRot by="1500000">
                                      <p:cBhvr>
                                        <p:cTn id="51" dur="500" fill="hold">
                                          <p:stCondLst>
                                            <p:cond delay="1500"/>
                                          </p:stCondLst>
                                        </p:cTn>
                                        <p:tgtEl>
                                          <p:spTgt spid="22"/>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2"/>
                  </p:tgtEl>
                </p:cond>
              </p:nextCondLst>
            </p:seq>
          </p:childTnLst>
        </p:cTn>
      </p:par>
    </p:tnLst>
    <p:bldLst>
      <p:bldP spid="5" grpId="0" animBg="1"/>
      <p:bldP spid="19" grpId="0" animBg="1"/>
      <p:bldP spid="18" grpId="0" animBg="1"/>
      <p:bldP spid="7"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900igr.net/datai/doshkolnoe-obrazovanie/Podvizhnye-igry-detej/0009-009-Zajka-seryj-umyvaetsja.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Lst>
          </a:blip>
          <a:srcRect/>
          <a:stretch>
            <a:fillRect/>
          </a:stretch>
        </p:blipFill>
        <p:spPr bwMode="auto">
          <a:xfrm>
            <a:off x="11297" y="-72008"/>
            <a:ext cx="9144000" cy="6858000"/>
          </a:xfrm>
          <a:prstGeom prst="rect">
            <a:avLst/>
          </a:prstGeom>
          <a:noFill/>
        </p:spPr>
      </p:pic>
      <p:pic>
        <p:nvPicPr>
          <p:cNvPr id="19460" name="Picture 4" descr="http://static5.depositphotos.com/1003362/476/i/950/depositphotos_4763242-Seamless-texture-crumpled-paper.jpg"/>
          <p:cNvPicPr>
            <a:picLocks noChangeAspect="1" noChangeArrowheads="1"/>
          </p:cNvPicPr>
          <p:nvPr/>
        </p:nvPicPr>
        <p:blipFill>
          <a:blip r:embed="rId6" cstate="print"/>
          <a:srcRect/>
          <a:stretch>
            <a:fillRect/>
          </a:stretch>
        </p:blipFill>
        <p:spPr bwMode="auto">
          <a:xfrm>
            <a:off x="203321" y="183894"/>
            <a:ext cx="984303" cy="1385064"/>
          </a:xfrm>
          <a:prstGeom prst="rect">
            <a:avLst/>
          </a:prstGeom>
          <a:ln>
            <a:noFill/>
          </a:ln>
          <a:effectLst>
            <a:outerShdw blurRad="292100" dist="139700" dir="2700000" algn="tl" rotWithShape="0">
              <a:srgbClr val="333333">
                <a:alpha val="65000"/>
              </a:srgbClr>
            </a:outerShdw>
          </a:effectLst>
        </p:spPr>
      </p:pic>
      <p:pic>
        <p:nvPicPr>
          <p:cNvPr id="19464" name="Picture 8" descr="http://clipart-db.ru/file_content/rastr/scrap_050.png"/>
          <p:cNvPicPr>
            <a:picLocks noChangeAspect="1" noChangeArrowheads="1"/>
          </p:cNvPicPr>
          <p:nvPr/>
        </p:nvPicPr>
        <p:blipFill>
          <a:blip r:embed="rId7" cstate="print"/>
          <a:srcRect/>
          <a:stretch>
            <a:fillRect/>
          </a:stretch>
        </p:blipFill>
        <p:spPr bwMode="auto">
          <a:xfrm>
            <a:off x="841770" y="388663"/>
            <a:ext cx="1035957" cy="975526"/>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2843808" y="91065"/>
            <a:ext cx="3960440" cy="1815882"/>
          </a:xfrm>
          <a:prstGeom prst="rect">
            <a:avLst/>
          </a:prstGeom>
          <a:noFill/>
        </p:spPr>
        <p:txBody>
          <a:bodyPr wrap="square" rtlCol="0">
            <a:spAutoFit/>
          </a:bodyPr>
          <a:lstStyle/>
          <a:p>
            <a:pPr algn="ctr"/>
            <a:r>
              <a:rPr lang="ru-RU" sz="2800" b="1" dirty="0" smtClean="0">
                <a:solidFill>
                  <a:srgbClr val="C00000"/>
                </a:solidFill>
                <a:latin typeface="Times New Roman" pitchFamily="18" charset="0"/>
                <a:cs typeface="Times New Roman" pitchFamily="18" charset="0"/>
              </a:rPr>
              <a:t>Найди в коллекции  работы, выполненные в технике «Рисование на мятой бумаге»</a:t>
            </a:r>
            <a:endParaRPr lang="ru-RU" dirty="0"/>
          </a:p>
        </p:txBody>
      </p:sp>
      <p:sp>
        <p:nvSpPr>
          <p:cNvPr id="7" name="это интересно знать">
            <a:hlinkClick r:id="rId8" action="ppaction://hlinksldjump"/>
          </p:cNvPr>
          <p:cNvSpPr/>
          <p:nvPr/>
        </p:nvSpPr>
        <p:spPr>
          <a:xfrm>
            <a:off x="7164288" y="121897"/>
            <a:ext cx="1872208" cy="1872208"/>
          </a:xfrm>
          <a:prstGeom prst="verticalScroll">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000" b="1" dirty="0" smtClean="0">
                <a:solidFill>
                  <a:schemeClr val="tx2">
                    <a:lumMod val="50000"/>
                  </a:schemeClr>
                </a:solidFill>
              </a:rPr>
              <a:t>Это интересно </a:t>
            </a:r>
          </a:p>
          <a:p>
            <a:pPr algn="ctr"/>
            <a:r>
              <a:rPr lang="ru-RU" sz="2000" b="1" dirty="0" smtClean="0">
                <a:solidFill>
                  <a:schemeClr val="tx2">
                    <a:lumMod val="50000"/>
                  </a:schemeClr>
                </a:solidFill>
              </a:rPr>
              <a:t>знать</a:t>
            </a:r>
            <a:endParaRPr lang="ru-RU" sz="2000" b="1" dirty="0">
              <a:solidFill>
                <a:schemeClr val="tx2">
                  <a:lumMod val="50000"/>
                </a:schemeClr>
              </a:solidFill>
            </a:endParaRPr>
          </a:p>
        </p:txBody>
      </p:sp>
      <p:pic>
        <p:nvPicPr>
          <p:cNvPr id="9" name="цветы" descr="http://mirsovetov.ru/images/4984/2.jpg"/>
          <p:cNvPicPr>
            <a:picLocks noChangeAspect="1" noChangeArrowheads="1"/>
          </p:cNvPicPr>
          <p:nvPr/>
        </p:nvPicPr>
        <p:blipFill>
          <a:blip r:embed="rId9" cstate="print"/>
          <a:srcRect/>
          <a:stretch>
            <a:fillRect/>
          </a:stretch>
        </p:blipFill>
        <p:spPr bwMode="auto">
          <a:xfrm>
            <a:off x="203321" y="2667462"/>
            <a:ext cx="2381250" cy="3257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море" descr="http://img1.liveinternet.ru/images/attach/c/4/81/289/81289671_large_DSC_0992_kopiya.jpg"/>
          <p:cNvPicPr>
            <a:picLocks noChangeAspect="1" noChangeArrowheads="1"/>
          </p:cNvPicPr>
          <p:nvPr/>
        </p:nvPicPr>
        <p:blipFill>
          <a:blip r:embed="rId10" cstate="print"/>
          <a:srcRect/>
          <a:stretch>
            <a:fillRect/>
          </a:stretch>
        </p:blipFill>
        <p:spPr bwMode="auto">
          <a:xfrm>
            <a:off x="5454909" y="1994105"/>
            <a:ext cx="3427140" cy="2531188"/>
          </a:xfrm>
          <a:prstGeom prst="rect">
            <a:avLst/>
          </a:prstGeom>
          <a:ln>
            <a:noFill/>
          </a:ln>
          <a:effectLst>
            <a:softEdge rad="317500"/>
          </a:effectLst>
        </p:spPr>
      </p:pic>
      <p:pic>
        <p:nvPicPr>
          <p:cNvPr id="11" name="деревья" descr="http://one_vision.jofo.ru/data/userfiles/120/images/234552-dsc05817.jpg"/>
          <p:cNvPicPr>
            <a:picLocks noChangeAspect="1" noChangeArrowheads="1"/>
          </p:cNvPicPr>
          <p:nvPr/>
        </p:nvPicPr>
        <p:blipFill>
          <a:blip r:embed="rId11" cstate="print"/>
          <a:srcRect/>
          <a:stretch>
            <a:fillRect/>
          </a:stretch>
        </p:blipFill>
        <p:spPr bwMode="auto">
          <a:xfrm>
            <a:off x="3065850" y="1994105"/>
            <a:ext cx="1997022"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домик" descr="https://static.tildacdn.com/tild6162-6635-4265-b764-656666353130/IMG_999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6096" y="4512986"/>
            <a:ext cx="2279844" cy="2273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Управляющая кнопка: назад 11">
            <a:hlinkClick r:id="" action="ppaction://hlinkshowjump?jump=previousslide" highlightClick="1">
              <a:snd r:embed="rId13" name="click.wav"/>
            </a:hlinkClick>
          </p:cNvPr>
          <p:cNvSpPr/>
          <p:nvPr/>
        </p:nvSpPr>
        <p:spPr>
          <a:xfrm>
            <a:off x="524118" y="6049086"/>
            <a:ext cx="535361" cy="360040"/>
          </a:xfrm>
          <a:prstGeom prst="actionButtonBackPrevio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13" name="Управляющая кнопка: далее 12">
            <a:hlinkClick r:id="" action="ppaction://hlinkshowjump?jump=nextslide" highlightClick="1">
              <a:snd r:embed="rId13" name="click.wav"/>
            </a:hlinkClick>
          </p:cNvPr>
          <p:cNvSpPr/>
          <p:nvPr/>
        </p:nvSpPr>
        <p:spPr>
          <a:xfrm>
            <a:off x="1193911" y="6043813"/>
            <a:ext cx="576064" cy="360040"/>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16930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2000"/>
                                        <p:tgtEl>
                                          <p:spTgt spid="1028"/>
                                        </p:tgtEl>
                                      </p:cBhvr>
                                    </p:animEffect>
                                    <p:anim calcmode="lin" valueType="num">
                                      <p:cBhvr>
                                        <p:cTn id="7" dur="2000"/>
                                        <p:tgtEl>
                                          <p:spTgt spid="1028"/>
                                        </p:tgtEl>
                                        <p:attrNameLst>
                                          <p:attrName>ppt_x</p:attrName>
                                        </p:attrNameLst>
                                      </p:cBhvr>
                                      <p:tavLst>
                                        <p:tav tm="0">
                                          <p:val>
                                            <p:strVal val="ppt_x"/>
                                          </p:val>
                                        </p:tav>
                                        <p:tav tm="100000">
                                          <p:val>
                                            <p:strVal val="ppt_x"/>
                                          </p:val>
                                        </p:tav>
                                      </p:tavLst>
                                    </p:anim>
                                    <p:anim calcmode="lin" valueType="num">
                                      <p:cBhvr>
                                        <p:cTn id="8" dur="2000"/>
                                        <p:tgtEl>
                                          <p:spTgt spid="1028"/>
                                        </p:tgtEl>
                                        <p:attrNameLst>
                                          <p:attrName>ppt_y</p:attrName>
                                        </p:attrNameLst>
                                      </p:cBhvr>
                                      <p:tavLst>
                                        <p:tav tm="0">
                                          <p:val>
                                            <p:strVal val="ppt_y"/>
                                          </p:val>
                                        </p:tav>
                                        <p:tav tm="100000">
                                          <p:val>
                                            <p:strVal val="ppt_y+.1"/>
                                          </p:val>
                                        </p:tav>
                                      </p:tavLst>
                                    </p:anim>
                                    <p:set>
                                      <p:cBhvr>
                                        <p:cTn id="9" dur="1" fill="hold">
                                          <p:stCondLst>
                                            <p:cond delay="1999"/>
                                          </p:stCondLst>
                                        </p:cTn>
                                        <p:tgtEl>
                                          <p:spTgt spid="102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1028"/>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clickEffect">
                                  <p:stCondLst>
                                    <p:cond delay="0"/>
                                  </p:stCondLst>
                                  <p:childTnLst>
                                    <p:animRot by="120000">
                                      <p:cBhvr>
                                        <p:cTn id="14" dur="200" fill="hold">
                                          <p:stCondLst>
                                            <p:cond delay="0"/>
                                          </p:stCondLst>
                                        </p:cTn>
                                        <p:tgtEl>
                                          <p:spTgt spid="10"/>
                                        </p:tgtEl>
                                        <p:attrNameLst>
                                          <p:attrName>r</p:attrName>
                                        </p:attrNameLst>
                                      </p:cBhvr>
                                    </p:animRot>
                                    <p:animRot by="-240000">
                                      <p:cBhvr>
                                        <p:cTn id="15" dur="400" fill="hold">
                                          <p:stCondLst>
                                            <p:cond delay="400"/>
                                          </p:stCondLst>
                                        </p:cTn>
                                        <p:tgtEl>
                                          <p:spTgt spid="10"/>
                                        </p:tgtEl>
                                        <p:attrNameLst>
                                          <p:attrName>r</p:attrName>
                                        </p:attrNameLst>
                                      </p:cBhvr>
                                    </p:animRot>
                                    <p:animRot by="240000">
                                      <p:cBhvr>
                                        <p:cTn id="16" dur="400" fill="hold">
                                          <p:stCondLst>
                                            <p:cond delay="800"/>
                                          </p:stCondLst>
                                        </p:cTn>
                                        <p:tgtEl>
                                          <p:spTgt spid="10"/>
                                        </p:tgtEl>
                                        <p:attrNameLst>
                                          <p:attrName>r</p:attrName>
                                        </p:attrNameLst>
                                      </p:cBhvr>
                                    </p:animRot>
                                    <p:animRot by="-240000">
                                      <p:cBhvr>
                                        <p:cTn id="17" dur="400" fill="hold">
                                          <p:stCondLst>
                                            <p:cond delay="1200"/>
                                          </p:stCondLst>
                                        </p:cTn>
                                        <p:tgtEl>
                                          <p:spTgt spid="10"/>
                                        </p:tgtEl>
                                        <p:attrNameLst>
                                          <p:attrName>r</p:attrName>
                                        </p:attrNameLst>
                                      </p:cBhvr>
                                    </p:animRot>
                                    <p:animRot by="120000">
                                      <p:cBhvr>
                                        <p:cTn id="18" dur="400" fill="hold">
                                          <p:stCondLst>
                                            <p:cond delay="1600"/>
                                          </p:stCondLst>
                                        </p:cTn>
                                        <p:tgtEl>
                                          <p:spTgt spid="10"/>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200" fill="hold">
                                          <p:stCondLst>
                                            <p:cond delay="0"/>
                                          </p:stCondLst>
                                        </p:cTn>
                                        <p:tgtEl>
                                          <p:spTgt spid="11"/>
                                        </p:tgtEl>
                                        <p:attrNameLst>
                                          <p:attrName>r</p:attrName>
                                        </p:attrNameLst>
                                      </p:cBhvr>
                                    </p:animRot>
                                    <p:animRot by="-240000">
                                      <p:cBhvr>
                                        <p:cTn id="24" dur="400" fill="hold">
                                          <p:stCondLst>
                                            <p:cond delay="400"/>
                                          </p:stCondLst>
                                        </p:cTn>
                                        <p:tgtEl>
                                          <p:spTgt spid="11"/>
                                        </p:tgtEl>
                                        <p:attrNameLst>
                                          <p:attrName>r</p:attrName>
                                        </p:attrNameLst>
                                      </p:cBhvr>
                                    </p:animRot>
                                    <p:animRot by="240000">
                                      <p:cBhvr>
                                        <p:cTn id="25" dur="400" fill="hold">
                                          <p:stCondLst>
                                            <p:cond delay="800"/>
                                          </p:stCondLst>
                                        </p:cTn>
                                        <p:tgtEl>
                                          <p:spTgt spid="11"/>
                                        </p:tgtEl>
                                        <p:attrNameLst>
                                          <p:attrName>r</p:attrName>
                                        </p:attrNameLst>
                                      </p:cBhvr>
                                    </p:animRot>
                                    <p:animRot by="-240000">
                                      <p:cBhvr>
                                        <p:cTn id="26" dur="400" fill="hold">
                                          <p:stCondLst>
                                            <p:cond delay="1200"/>
                                          </p:stCondLst>
                                        </p:cTn>
                                        <p:tgtEl>
                                          <p:spTgt spid="11"/>
                                        </p:tgtEl>
                                        <p:attrNameLst>
                                          <p:attrName>r</p:attrName>
                                        </p:attrNameLst>
                                      </p:cBhvr>
                                    </p:animRot>
                                    <p:animRot by="120000">
                                      <p:cBhvr>
                                        <p:cTn id="27" dur="400" fill="hold">
                                          <p:stCondLst>
                                            <p:cond delay="1600"/>
                                          </p:stCondLst>
                                        </p:cTn>
                                        <p:tgtEl>
                                          <p:spTgt spid="11"/>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200" fill="hold">
                                          <p:stCondLst>
                                            <p:cond delay="0"/>
                                          </p:stCondLst>
                                        </p:cTn>
                                        <p:tgtEl>
                                          <p:spTgt spid="9"/>
                                        </p:tgtEl>
                                        <p:attrNameLst>
                                          <p:attrName>r</p:attrName>
                                        </p:attrNameLst>
                                      </p:cBhvr>
                                    </p:animRot>
                                    <p:animRot by="-240000">
                                      <p:cBhvr>
                                        <p:cTn id="33" dur="400" fill="hold">
                                          <p:stCondLst>
                                            <p:cond delay="400"/>
                                          </p:stCondLst>
                                        </p:cTn>
                                        <p:tgtEl>
                                          <p:spTgt spid="9"/>
                                        </p:tgtEl>
                                        <p:attrNameLst>
                                          <p:attrName>r</p:attrName>
                                        </p:attrNameLst>
                                      </p:cBhvr>
                                    </p:animRot>
                                    <p:animRot by="240000">
                                      <p:cBhvr>
                                        <p:cTn id="34" dur="400" fill="hold">
                                          <p:stCondLst>
                                            <p:cond delay="800"/>
                                          </p:stCondLst>
                                        </p:cTn>
                                        <p:tgtEl>
                                          <p:spTgt spid="9"/>
                                        </p:tgtEl>
                                        <p:attrNameLst>
                                          <p:attrName>r</p:attrName>
                                        </p:attrNameLst>
                                      </p:cBhvr>
                                    </p:animRot>
                                    <p:animRot by="-240000">
                                      <p:cBhvr>
                                        <p:cTn id="35" dur="400" fill="hold">
                                          <p:stCondLst>
                                            <p:cond delay="1200"/>
                                          </p:stCondLst>
                                        </p:cTn>
                                        <p:tgtEl>
                                          <p:spTgt spid="9"/>
                                        </p:tgtEl>
                                        <p:attrNameLst>
                                          <p:attrName>r</p:attrName>
                                        </p:attrNameLst>
                                      </p:cBhvr>
                                    </p:animRot>
                                    <p:animRot by="120000">
                                      <p:cBhvr>
                                        <p:cTn id="36" dur="400" fill="hold">
                                          <p:stCondLst>
                                            <p:cond delay="1600"/>
                                          </p:stCondLst>
                                        </p:cTn>
                                        <p:tgtEl>
                                          <p:spTgt spid="9"/>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900igr.net/datai/doshkolnoe-obrazovanie/Podvizhnye-igry-detej/0009-009-Zajka-seryj-umyvaetsja.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2546" name="Picture 18" descr="http://artchelny.ru/hudojnik/files/multifile/2353/221032.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694" y="279810"/>
            <a:ext cx="3297989" cy="1644284"/>
          </a:xfrm>
          <a:prstGeom prst="rect">
            <a:avLst/>
          </a:prstGeom>
          <a:ln>
            <a:noFill/>
          </a:ln>
          <a:effectLst>
            <a:softEdge rad="112500"/>
          </a:effectLst>
        </p:spPr>
      </p:pic>
      <p:pic>
        <p:nvPicPr>
          <p:cNvPr id="22530" name="Picture 2" descr="https://www.radugazvukov.ru/upload/medialibrary/962/cotton%20buds.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Lst>
          </a:blip>
          <a:srcRect/>
          <a:stretch>
            <a:fillRect/>
          </a:stretch>
        </p:blipFill>
        <p:spPr bwMode="auto">
          <a:xfrm>
            <a:off x="0" y="1253981"/>
            <a:ext cx="2388151" cy="1588121"/>
          </a:xfrm>
          <a:prstGeom prst="rect">
            <a:avLst/>
          </a:prstGeom>
          <a:ln>
            <a:noFill/>
          </a:ln>
          <a:effectLst>
            <a:softEdge rad="112500"/>
          </a:effectLst>
        </p:spPr>
      </p:pic>
      <p:sp>
        <p:nvSpPr>
          <p:cNvPr id="5" name="TextBox 4"/>
          <p:cNvSpPr txBox="1"/>
          <p:nvPr/>
        </p:nvSpPr>
        <p:spPr>
          <a:xfrm>
            <a:off x="3131840" y="260648"/>
            <a:ext cx="3960440" cy="1569660"/>
          </a:xfrm>
          <a:prstGeom prst="rect">
            <a:avLst/>
          </a:prstGeom>
          <a:noFill/>
        </p:spPr>
        <p:txBody>
          <a:bodyPr wrap="square" rtlCol="0">
            <a:spAutoFit/>
          </a:bodyPr>
          <a:lstStyle/>
          <a:p>
            <a:pPr algn="ctr"/>
            <a:r>
              <a:rPr lang="ru-RU" sz="2400" b="1" dirty="0" smtClean="0">
                <a:solidFill>
                  <a:srgbClr val="7030A0"/>
                </a:solidFill>
                <a:latin typeface="Times New Roman" pitchFamily="18" charset="0"/>
                <a:cs typeface="Times New Roman" pitchFamily="18" charset="0"/>
              </a:rPr>
              <a:t>Найди в коллекции  работы, выполненные в технике «Оттиск ватными палочками»</a:t>
            </a:r>
            <a:endParaRPr lang="ru-RU" sz="1600" dirty="0">
              <a:solidFill>
                <a:srgbClr val="7030A0"/>
              </a:solidFill>
            </a:endParaRPr>
          </a:p>
        </p:txBody>
      </p:sp>
      <p:sp>
        <p:nvSpPr>
          <p:cNvPr id="6" name="это интересно знать">
            <a:hlinkClick r:id="rId9" action="ppaction://hlinksldjump"/>
          </p:cNvPr>
          <p:cNvSpPr/>
          <p:nvPr/>
        </p:nvSpPr>
        <p:spPr>
          <a:xfrm>
            <a:off x="7092280" y="317878"/>
            <a:ext cx="1872208" cy="1872208"/>
          </a:xfrm>
          <a:prstGeom prst="verticalScroll">
            <a:avLst/>
          </a:prstGeom>
          <a:effectLst>
            <a:glow rad="228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2000" b="1" dirty="0" smtClean="0">
                <a:solidFill>
                  <a:srgbClr val="7030A0"/>
                </a:solidFill>
              </a:rPr>
              <a:t>Это интересно  </a:t>
            </a:r>
          </a:p>
          <a:p>
            <a:pPr algn="ctr"/>
            <a:r>
              <a:rPr lang="ru-RU" sz="2000" b="1" dirty="0" smtClean="0">
                <a:solidFill>
                  <a:srgbClr val="7030A0"/>
                </a:solidFill>
              </a:rPr>
              <a:t>знать</a:t>
            </a:r>
            <a:endParaRPr lang="ru-RU" sz="2000" b="1" dirty="0">
              <a:solidFill>
                <a:srgbClr val="7030A0"/>
              </a:solidFill>
            </a:endParaRPr>
          </a:p>
        </p:txBody>
      </p:sp>
      <p:pic>
        <p:nvPicPr>
          <p:cNvPr id="1026" name="лес у воды" descr="https://www.maam.ru/upload/blogs/detsad-20107-150919557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6138" y="2344133"/>
            <a:ext cx="3093070" cy="17321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березы" descr="https://avatars.mds.yandex.net/get-pdb/909745/50b7809c-2bf9-4c4c-bccb-c2782408abc2/s12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16860" y="2048041"/>
            <a:ext cx="2553105" cy="17976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парк" descr="http://douteremok.minobr63.ru/wp-content/uploads/2017/10/%D0%BE%D1%81%D1%81%D0%B5%D0%BD%D1%8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79457" y="4133271"/>
            <a:ext cx="2827910" cy="235047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цветок" descr="https://pandia.ru/text/83/225/images/img7_1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6923" y="3333428"/>
            <a:ext cx="1944216" cy="279341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рыбы" descr="https://dop10.ru/images/events/cover/757e63ffa3866b20a291d1fa2a27fcd2_big.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901531" y="4485054"/>
            <a:ext cx="3002284" cy="199868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a:snd r:embed="rId16" name="click.wav"/>
            </a:hlinkClick>
          </p:cNvPr>
          <p:cNvSpPr/>
          <p:nvPr/>
        </p:nvSpPr>
        <p:spPr>
          <a:xfrm>
            <a:off x="755576" y="6381328"/>
            <a:ext cx="576064" cy="360040"/>
          </a:xfrm>
          <a:prstGeom prst="actionButtonForwardNex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
        <p:nvSpPr>
          <p:cNvPr id="13" name="Управляющая кнопка: назад 12">
            <a:hlinkClick r:id="" action="ppaction://hlinkshowjump?jump=previousslide" highlightClick="1">
              <a:snd r:embed="rId16" name="click.wav"/>
            </a:hlinkClick>
          </p:cNvPr>
          <p:cNvSpPr/>
          <p:nvPr/>
        </p:nvSpPr>
        <p:spPr>
          <a:xfrm>
            <a:off x="76199" y="6381328"/>
            <a:ext cx="535361" cy="360040"/>
          </a:xfrm>
          <a:prstGeom prst="actionButtonBackPrevious">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37409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2000"/>
                                        <p:tgtEl>
                                          <p:spTgt spid="1034"/>
                                        </p:tgtEl>
                                      </p:cBhvr>
                                    </p:animEffect>
                                    <p:anim calcmode="lin" valueType="num">
                                      <p:cBhvr>
                                        <p:cTn id="7" dur="2000"/>
                                        <p:tgtEl>
                                          <p:spTgt spid="1034"/>
                                        </p:tgtEl>
                                        <p:attrNameLst>
                                          <p:attrName>ppt_x</p:attrName>
                                        </p:attrNameLst>
                                      </p:cBhvr>
                                      <p:tavLst>
                                        <p:tav tm="0">
                                          <p:val>
                                            <p:strVal val="ppt_x"/>
                                          </p:val>
                                        </p:tav>
                                        <p:tav tm="100000">
                                          <p:val>
                                            <p:strVal val="ppt_x"/>
                                          </p:val>
                                        </p:tav>
                                      </p:tavLst>
                                    </p:anim>
                                    <p:anim calcmode="lin" valueType="num">
                                      <p:cBhvr>
                                        <p:cTn id="8" dur="2000"/>
                                        <p:tgtEl>
                                          <p:spTgt spid="1034"/>
                                        </p:tgtEl>
                                        <p:attrNameLst>
                                          <p:attrName>ppt_y</p:attrName>
                                        </p:attrNameLst>
                                      </p:cBhvr>
                                      <p:tavLst>
                                        <p:tav tm="0">
                                          <p:val>
                                            <p:strVal val="ppt_y"/>
                                          </p:val>
                                        </p:tav>
                                        <p:tav tm="100000">
                                          <p:val>
                                            <p:strVal val="ppt_y+.1"/>
                                          </p:val>
                                        </p:tav>
                                      </p:tavLst>
                                    </p:anim>
                                    <p:set>
                                      <p:cBhvr>
                                        <p:cTn id="9" dur="1" fill="hold">
                                          <p:stCondLst>
                                            <p:cond delay="1999"/>
                                          </p:stCondLst>
                                        </p:cTn>
                                        <p:tgtEl>
                                          <p:spTgt spid="103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26"/>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clickEffect">
                                  <p:stCondLst>
                                    <p:cond delay="0"/>
                                  </p:stCondLst>
                                  <p:childTnLst>
                                    <p:animRot by="120000">
                                      <p:cBhvr>
                                        <p:cTn id="14" dur="200" fill="hold">
                                          <p:stCondLst>
                                            <p:cond delay="0"/>
                                          </p:stCondLst>
                                        </p:cTn>
                                        <p:tgtEl>
                                          <p:spTgt spid="1026"/>
                                        </p:tgtEl>
                                        <p:attrNameLst>
                                          <p:attrName>r</p:attrName>
                                        </p:attrNameLst>
                                      </p:cBhvr>
                                    </p:animRot>
                                    <p:animRot by="-240000">
                                      <p:cBhvr>
                                        <p:cTn id="15" dur="400" fill="hold">
                                          <p:stCondLst>
                                            <p:cond delay="400"/>
                                          </p:stCondLst>
                                        </p:cTn>
                                        <p:tgtEl>
                                          <p:spTgt spid="1026"/>
                                        </p:tgtEl>
                                        <p:attrNameLst>
                                          <p:attrName>r</p:attrName>
                                        </p:attrNameLst>
                                      </p:cBhvr>
                                    </p:animRot>
                                    <p:animRot by="240000">
                                      <p:cBhvr>
                                        <p:cTn id="16" dur="400" fill="hold">
                                          <p:stCondLst>
                                            <p:cond delay="800"/>
                                          </p:stCondLst>
                                        </p:cTn>
                                        <p:tgtEl>
                                          <p:spTgt spid="1026"/>
                                        </p:tgtEl>
                                        <p:attrNameLst>
                                          <p:attrName>r</p:attrName>
                                        </p:attrNameLst>
                                      </p:cBhvr>
                                    </p:animRot>
                                    <p:animRot by="-240000">
                                      <p:cBhvr>
                                        <p:cTn id="17" dur="400" fill="hold">
                                          <p:stCondLst>
                                            <p:cond delay="1200"/>
                                          </p:stCondLst>
                                        </p:cTn>
                                        <p:tgtEl>
                                          <p:spTgt spid="1026"/>
                                        </p:tgtEl>
                                        <p:attrNameLst>
                                          <p:attrName>r</p:attrName>
                                        </p:attrNameLst>
                                      </p:cBhvr>
                                    </p:animRot>
                                    <p:animRot by="120000">
                                      <p:cBhvr>
                                        <p:cTn id="18" dur="400" fill="hold">
                                          <p:stCondLst>
                                            <p:cond delay="1600"/>
                                          </p:stCondLst>
                                        </p:cTn>
                                        <p:tgtEl>
                                          <p:spTgt spid="1026"/>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6"/>
                  </p:tgtEl>
                </p:cond>
              </p:nextCondLst>
            </p:seq>
            <p:seq concurrent="1" nextAc="seek">
              <p:cTn id="19" restart="whenNotActive" fill="hold" evtFilter="cancelBubble" nodeType="interactiveSeq">
                <p:stCondLst>
                  <p:cond evt="onClick" delay="0">
                    <p:tgtEl>
                      <p:spTgt spid="1028"/>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200" fill="hold">
                                          <p:stCondLst>
                                            <p:cond delay="0"/>
                                          </p:stCondLst>
                                        </p:cTn>
                                        <p:tgtEl>
                                          <p:spTgt spid="1028"/>
                                        </p:tgtEl>
                                        <p:attrNameLst>
                                          <p:attrName>r</p:attrName>
                                        </p:attrNameLst>
                                      </p:cBhvr>
                                    </p:animRot>
                                    <p:animRot by="-240000">
                                      <p:cBhvr>
                                        <p:cTn id="24" dur="400" fill="hold">
                                          <p:stCondLst>
                                            <p:cond delay="400"/>
                                          </p:stCondLst>
                                        </p:cTn>
                                        <p:tgtEl>
                                          <p:spTgt spid="1028"/>
                                        </p:tgtEl>
                                        <p:attrNameLst>
                                          <p:attrName>r</p:attrName>
                                        </p:attrNameLst>
                                      </p:cBhvr>
                                    </p:animRot>
                                    <p:animRot by="240000">
                                      <p:cBhvr>
                                        <p:cTn id="25" dur="400" fill="hold">
                                          <p:stCondLst>
                                            <p:cond delay="800"/>
                                          </p:stCondLst>
                                        </p:cTn>
                                        <p:tgtEl>
                                          <p:spTgt spid="1028"/>
                                        </p:tgtEl>
                                        <p:attrNameLst>
                                          <p:attrName>r</p:attrName>
                                        </p:attrNameLst>
                                      </p:cBhvr>
                                    </p:animRot>
                                    <p:animRot by="-240000">
                                      <p:cBhvr>
                                        <p:cTn id="26" dur="400" fill="hold">
                                          <p:stCondLst>
                                            <p:cond delay="1200"/>
                                          </p:stCondLst>
                                        </p:cTn>
                                        <p:tgtEl>
                                          <p:spTgt spid="1028"/>
                                        </p:tgtEl>
                                        <p:attrNameLst>
                                          <p:attrName>r</p:attrName>
                                        </p:attrNameLst>
                                      </p:cBhvr>
                                    </p:animRot>
                                    <p:animRot by="120000">
                                      <p:cBhvr>
                                        <p:cTn id="27" dur="400" fill="hold">
                                          <p:stCondLst>
                                            <p:cond delay="1600"/>
                                          </p:stCondLst>
                                        </p:cTn>
                                        <p:tgtEl>
                                          <p:spTgt spid="1028"/>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8"/>
                  </p:tgtEl>
                </p:cond>
              </p:nextCondLst>
            </p:seq>
            <p:seq concurrent="1" nextAc="seek">
              <p:cTn id="28" restart="whenNotActive" fill="hold" evtFilter="cancelBubble" nodeType="interactiveSeq">
                <p:stCondLst>
                  <p:cond evt="onClick" delay="0">
                    <p:tgtEl>
                      <p:spTgt spid="103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200" fill="hold">
                                          <p:stCondLst>
                                            <p:cond delay="0"/>
                                          </p:stCondLst>
                                        </p:cTn>
                                        <p:tgtEl>
                                          <p:spTgt spid="1032"/>
                                        </p:tgtEl>
                                        <p:attrNameLst>
                                          <p:attrName>r</p:attrName>
                                        </p:attrNameLst>
                                      </p:cBhvr>
                                    </p:animRot>
                                    <p:animRot by="-240000">
                                      <p:cBhvr>
                                        <p:cTn id="33" dur="400" fill="hold">
                                          <p:stCondLst>
                                            <p:cond delay="400"/>
                                          </p:stCondLst>
                                        </p:cTn>
                                        <p:tgtEl>
                                          <p:spTgt spid="1032"/>
                                        </p:tgtEl>
                                        <p:attrNameLst>
                                          <p:attrName>r</p:attrName>
                                        </p:attrNameLst>
                                      </p:cBhvr>
                                    </p:animRot>
                                    <p:animRot by="240000">
                                      <p:cBhvr>
                                        <p:cTn id="34" dur="400" fill="hold">
                                          <p:stCondLst>
                                            <p:cond delay="800"/>
                                          </p:stCondLst>
                                        </p:cTn>
                                        <p:tgtEl>
                                          <p:spTgt spid="1032"/>
                                        </p:tgtEl>
                                        <p:attrNameLst>
                                          <p:attrName>r</p:attrName>
                                        </p:attrNameLst>
                                      </p:cBhvr>
                                    </p:animRot>
                                    <p:animRot by="-240000">
                                      <p:cBhvr>
                                        <p:cTn id="35" dur="400" fill="hold">
                                          <p:stCondLst>
                                            <p:cond delay="1200"/>
                                          </p:stCondLst>
                                        </p:cTn>
                                        <p:tgtEl>
                                          <p:spTgt spid="1032"/>
                                        </p:tgtEl>
                                        <p:attrNameLst>
                                          <p:attrName>r</p:attrName>
                                        </p:attrNameLst>
                                      </p:cBhvr>
                                    </p:animRot>
                                    <p:animRot by="120000">
                                      <p:cBhvr>
                                        <p:cTn id="36" dur="400" fill="hold">
                                          <p:stCondLst>
                                            <p:cond delay="1600"/>
                                          </p:stCondLst>
                                        </p:cTn>
                                        <p:tgtEl>
                                          <p:spTgt spid="1032"/>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32"/>
                  </p:tgtEl>
                </p:cond>
              </p:nextCondLst>
            </p:seq>
            <p:seq concurrent="1" nextAc="seek">
              <p:cTn id="37" restart="whenNotActive" fill="hold" evtFilter="cancelBubble" nodeType="interactiveSeq">
                <p:stCondLst>
                  <p:cond evt="onClick" delay="0">
                    <p:tgtEl>
                      <p:spTgt spid="1030"/>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2000"/>
                                        <p:tgtEl>
                                          <p:spTgt spid="1030"/>
                                        </p:tgtEl>
                                      </p:cBhvr>
                                    </p:animEffect>
                                    <p:anim calcmode="lin" valueType="num">
                                      <p:cBhvr>
                                        <p:cTn id="42" dur="2000"/>
                                        <p:tgtEl>
                                          <p:spTgt spid="1030"/>
                                        </p:tgtEl>
                                        <p:attrNameLst>
                                          <p:attrName>ppt_x</p:attrName>
                                        </p:attrNameLst>
                                      </p:cBhvr>
                                      <p:tavLst>
                                        <p:tav tm="0">
                                          <p:val>
                                            <p:strVal val="ppt_x"/>
                                          </p:val>
                                        </p:tav>
                                        <p:tav tm="100000">
                                          <p:val>
                                            <p:strVal val="ppt_x"/>
                                          </p:val>
                                        </p:tav>
                                      </p:tavLst>
                                    </p:anim>
                                    <p:anim calcmode="lin" valueType="num">
                                      <p:cBhvr>
                                        <p:cTn id="43" dur="2000"/>
                                        <p:tgtEl>
                                          <p:spTgt spid="1030"/>
                                        </p:tgtEl>
                                        <p:attrNameLst>
                                          <p:attrName>ppt_y</p:attrName>
                                        </p:attrNameLst>
                                      </p:cBhvr>
                                      <p:tavLst>
                                        <p:tav tm="0">
                                          <p:val>
                                            <p:strVal val="ppt_y"/>
                                          </p:val>
                                        </p:tav>
                                        <p:tav tm="100000">
                                          <p:val>
                                            <p:strVal val="ppt_y+.1"/>
                                          </p:val>
                                        </p:tav>
                                      </p:tavLst>
                                    </p:anim>
                                    <p:set>
                                      <p:cBhvr>
                                        <p:cTn id="44" dur="1" fill="hold">
                                          <p:stCondLst>
                                            <p:cond delay="1999"/>
                                          </p:stCondLst>
                                        </p:cTn>
                                        <p:tgtEl>
                                          <p:spTgt spid="10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10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900igr.net/datai/doshkolnoe-obrazovanie/Podvizhnye-igry-detej/0009-009-Zajka-seryj-umyvaetsja.jpg"/>
          <p:cNvPicPr>
            <a:picLocks noChangeAspect="1" noChangeArrowheads="1"/>
          </p:cNvPicPr>
          <p:nvPr/>
        </p:nvPicPr>
        <p:blipFill>
          <a:blip r:embed="rId4" cstate="print"/>
          <a:srcRect/>
          <a:stretch>
            <a:fillRect/>
          </a:stretch>
        </p:blipFill>
        <p:spPr bwMode="auto">
          <a:xfrm>
            <a:off x="-36004" y="-30601"/>
            <a:ext cx="9144000" cy="6858000"/>
          </a:xfrm>
          <a:prstGeom prst="rect">
            <a:avLst/>
          </a:prstGeom>
          <a:noFill/>
        </p:spPr>
      </p:pic>
      <p:pic>
        <p:nvPicPr>
          <p:cNvPr id="26626" name="Picture 2" descr="http://data27.i.gallery.ru/albums/gallery/315393-797b2-92011943-m750x740-ud360b.jpg"/>
          <p:cNvPicPr>
            <a:picLocks noChangeAspect="1" noChangeArrowheads="1"/>
          </p:cNvPicPr>
          <p:nvPr/>
        </p:nvPicPr>
        <p:blipFill>
          <a:blip r:embed="rId5" cstate="print"/>
          <a:srcRect/>
          <a:stretch>
            <a:fillRect/>
          </a:stretch>
        </p:blipFill>
        <p:spPr bwMode="auto">
          <a:xfrm>
            <a:off x="6435044" y="2348879"/>
            <a:ext cx="2432657" cy="2294807"/>
          </a:xfrm>
          <a:prstGeom prst="rect">
            <a:avLst/>
          </a:prstGeom>
          <a:noFill/>
          <a:effectLst>
            <a:softEdge rad="317500"/>
          </a:effectLst>
        </p:spPr>
      </p:pic>
      <p:pic>
        <p:nvPicPr>
          <p:cNvPr id="8194" name="Picture 2" descr="http://www.avrorakras.ru/media/pi/31309.jpg"/>
          <p:cNvPicPr>
            <a:picLocks noChangeAspect="1" noChangeArrowheads="1"/>
          </p:cNvPicPr>
          <p:nvPr/>
        </p:nvPicPr>
        <p:blipFill>
          <a:blip r:embed="rId6" cstate="print"/>
          <a:srcRect/>
          <a:stretch>
            <a:fillRect/>
          </a:stretch>
        </p:blipFill>
        <p:spPr bwMode="auto">
          <a:xfrm rot="3306277">
            <a:off x="2847524" y="1643224"/>
            <a:ext cx="3614978" cy="2711234"/>
          </a:xfrm>
          <a:prstGeom prst="rect">
            <a:avLst/>
          </a:prstGeom>
          <a:noFill/>
          <a:effectLst>
            <a:softEdge rad="635000"/>
          </a:effectLst>
        </p:spPr>
      </p:pic>
      <p:sp>
        <p:nvSpPr>
          <p:cNvPr id="9" name="это интересно знать">
            <a:hlinkClick r:id="rId7" action="ppaction://hlinksldjump"/>
          </p:cNvPr>
          <p:cNvSpPr/>
          <p:nvPr/>
        </p:nvSpPr>
        <p:spPr>
          <a:xfrm>
            <a:off x="-36004" y="278069"/>
            <a:ext cx="1872208" cy="1872208"/>
          </a:xfrm>
          <a:prstGeom prst="verticalScroll">
            <a:avLst/>
          </a:prstGeom>
          <a:effectLst>
            <a:glow rad="228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2000" b="1" dirty="0" smtClean="0">
                <a:solidFill>
                  <a:srgbClr val="7030A0"/>
                </a:solidFill>
              </a:rPr>
              <a:t>Это </a:t>
            </a:r>
          </a:p>
          <a:p>
            <a:pPr algn="ctr"/>
            <a:r>
              <a:rPr lang="ru-RU" sz="2000" b="1" dirty="0" smtClean="0">
                <a:solidFill>
                  <a:srgbClr val="7030A0"/>
                </a:solidFill>
              </a:rPr>
              <a:t>интересно </a:t>
            </a:r>
          </a:p>
          <a:p>
            <a:pPr algn="ctr"/>
            <a:r>
              <a:rPr lang="ru-RU" sz="2000" b="1" dirty="0" smtClean="0">
                <a:solidFill>
                  <a:srgbClr val="7030A0"/>
                </a:solidFill>
              </a:rPr>
              <a:t>знать</a:t>
            </a:r>
            <a:endParaRPr lang="ru-RU" sz="2000" b="1" dirty="0">
              <a:solidFill>
                <a:srgbClr val="7030A0"/>
              </a:solidFill>
            </a:endParaRPr>
          </a:p>
        </p:txBody>
      </p:sp>
      <p:pic>
        <p:nvPicPr>
          <p:cNvPr id="1030" name="Picture 6" descr="https://avatars.mds.yandex.net/get-zen_doc/58826/pub_5b9f4a820739a700a97970e4_5b9f53c60800b100aadee559/scale_12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4451" y="200004"/>
            <a:ext cx="3509006" cy="2076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3728" y="37756"/>
            <a:ext cx="5040560" cy="1200329"/>
          </a:xfrm>
          <a:prstGeom prst="rect">
            <a:avLst/>
          </a:prstGeom>
          <a:noFill/>
        </p:spPr>
        <p:txBody>
          <a:bodyPr wrap="square" rtlCol="0">
            <a:spAutoFit/>
          </a:bodyPr>
          <a:lstStyle/>
          <a:p>
            <a:pPr algn="ctr"/>
            <a:r>
              <a:rPr lang="ru-RU" sz="2400" b="1" dirty="0" smtClean="0">
                <a:solidFill>
                  <a:srgbClr val="7030A0"/>
                </a:solidFill>
                <a:latin typeface="Times New Roman" pitchFamily="18" charset="0"/>
                <a:cs typeface="Times New Roman" pitchFamily="18" charset="0"/>
              </a:rPr>
              <a:t>Как называется техника, </a:t>
            </a:r>
          </a:p>
          <a:p>
            <a:pPr algn="ctr"/>
            <a:r>
              <a:rPr lang="ru-RU" sz="2400" b="1" dirty="0" smtClean="0">
                <a:solidFill>
                  <a:srgbClr val="7030A0"/>
                </a:solidFill>
                <a:latin typeface="Times New Roman" pitchFamily="18" charset="0"/>
                <a:cs typeface="Times New Roman" pitchFamily="18" charset="0"/>
              </a:rPr>
              <a:t>в которой применяют пластилин </a:t>
            </a:r>
          </a:p>
          <a:p>
            <a:pPr algn="ctr"/>
            <a:r>
              <a:rPr lang="ru-RU" sz="2400" b="1" dirty="0" smtClean="0">
                <a:solidFill>
                  <a:srgbClr val="7030A0"/>
                </a:solidFill>
                <a:latin typeface="Times New Roman" pitchFamily="18" charset="0"/>
                <a:cs typeface="Times New Roman" pitchFamily="18" charset="0"/>
              </a:rPr>
              <a:t>и утюг?</a:t>
            </a:r>
            <a:endParaRPr lang="ru-RU" sz="2400" b="1" dirty="0">
              <a:solidFill>
                <a:srgbClr val="7030A0"/>
              </a:solidFill>
              <a:latin typeface="Times New Roman" pitchFamily="18" charset="0"/>
              <a:cs typeface="Times New Roman" pitchFamily="18" charset="0"/>
            </a:endParaRPr>
          </a:p>
        </p:txBody>
      </p:sp>
      <p:sp>
        <p:nvSpPr>
          <p:cNvPr id="3" name="прилипатель"/>
          <p:cNvSpPr/>
          <p:nvPr/>
        </p:nvSpPr>
        <p:spPr>
          <a:xfrm>
            <a:off x="1885287" y="1238085"/>
            <a:ext cx="3779164" cy="49036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solidFill>
                  <a:srgbClr val="7030A0"/>
                </a:solidFill>
              </a:rPr>
              <a:t>1 </a:t>
            </a:r>
            <a:r>
              <a:rPr lang="ru-RU" b="1" dirty="0" err="1" smtClean="0">
                <a:solidFill>
                  <a:srgbClr val="7030A0"/>
                </a:solidFill>
              </a:rPr>
              <a:t>Прилипатель</a:t>
            </a:r>
            <a:endParaRPr lang="ru-RU" b="1" dirty="0">
              <a:solidFill>
                <a:srgbClr val="7030A0"/>
              </a:solidFill>
            </a:endParaRPr>
          </a:p>
        </p:txBody>
      </p:sp>
      <p:sp>
        <p:nvSpPr>
          <p:cNvPr id="20" name="энкаустика"/>
          <p:cNvSpPr/>
          <p:nvPr/>
        </p:nvSpPr>
        <p:spPr>
          <a:xfrm>
            <a:off x="1885985" y="1905094"/>
            <a:ext cx="3404516" cy="4437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solidFill>
                  <a:srgbClr val="7030A0"/>
                </a:solidFill>
              </a:rPr>
              <a:t>2. Энкаустика</a:t>
            </a:r>
            <a:endParaRPr lang="ru-RU" b="1" dirty="0">
              <a:solidFill>
                <a:srgbClr val="7030A0"/>
              </a:solidFill>
            </a:endParaRPr>
          </a:p>
        </p:txBody>
      </p:sp>
      <p:sp>
        <p:nvSpPr>
          <p:cNvPr id="4" name="TextBox 3"/>
          <p:cNvSpPr txBox="1"/>
          <p:nvPr/>
        </p:nvSpPr>
        <p:spPr>
          <a:xfrm>
            <a:off x="343879" y="3539682"/>
            <a:ext cx="5524265" cy="1200329"/>
          </a:xfrm>
          <a:prstGeom prst="rect">
            <a:avLst/>
          </a:prstGeom>
          <a:noFill/>
        </p:spPr>
        <p:txBody>
          <a:bodyPr wrap="square" rtlCol="0">
            <a:spAutoFit/>
          </a:bodyPr>
          <a:lstStyle/>
          <a:p>
            <a:pPr algn="ctr"/>
            <a:r>
              <a:rPr lang="ru-RU" sz="2400" b="1" dirty="0" smtClean="0">
                <a:solidFill>
                  <a:srgbClr val="FF0000"/>
                </a:solidFill>
                <a:latin typeface="Times New Roman" pitchFamily="18" charset="0"/>
                <a:cs typeface="Times New Roman" pitchFamily="18" charset="0"/>
              </a:rPr>
              <a:t>Как называется техника, в которой используется не только пластилин, но фигурный шприц?</a:t>
            </a:r>
            <a:endParaRPr lang="ru-RU" sz="2400" b="1" dirty="0">
              <a:solidFill>
                <a:srgbClr val="FF0000"/>
              </a:solidFill>
              <a:latin typeface="Times New Roman" pitchFamily="18" charset="0"/>
              <a:cs typeface="Times New Roman" pitchFamily="18" charset="0"/>
            </a:endParaRPr>
          </a:p>
        </p:txBody>
      </p:sp>
      <p:pic>
        <p:nvPicPr>
          <p:cNvPr id="1038" name="Picture 14" descr="https://images.aliextop.ru/express/kf/HTB1VlnqSQzoK1RjSZFlq6yi4VXaq/Play-Doh.jpg_q5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8" t="-1084" r="175" b="32971"/>
          <a:stretch/>
        </p:blipFill>
        <p:spPr bwMode="auto">
          <a:xfrm>
            <a:off x="1885287" y="4824580"/>
            <a:ext cx="2865078" cy="1951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1 налип"/>
          <p:cNvSpPr/>
          <p:nvPr/>
        </p:nvSpPr>
        <p:spPr>
          <a:xfrm>
            <a:off x="5302186" y="4655658"/>
            <a:ext cx="3026519" cy="501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latin typeface="Times New Roman" pitchFamily="18" charset="0"/>
                <a:cs typeface="Times New Roman" pitchFamily="18" charset="0"/>
              </a:rPr>
              <a:t>1.Пластилиновый налип</a:t>
            </a:r>
            <a:endParaRPr lang="ru-RU" b="1" dirty="0">
              <a:latin typeface="Times New Roman" pitchFamily="18" charset="0"/>
              <a:cs typeface="Times New Roman" pitchFamily="18" charset="0"/>
            </a:endParaRPr>
          </a:p>
        </p:txBody>
      </p:sp>
      <p:sp>
        <p:nvSpPr>
          <p:cNvPr id="16" name="2 налюп"/>
          <p:cNvSpPr/>
          <p:nvPr/>
        </p:nvSpPr>
        <p:spPr>
          <a:xfrm>
            <a:off x="5631717" y="5292438"/>
            <a:ext cx="3026519" cy="501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latin typeface="Times New Roman" pitchFamily="18" charset="0"/>
                <a:cs typeface="Times New Roman" pitchFamily="18" charset="0"/>
              </a:rPr>
              <a:t> 2. Пластилиновый </a:t>
            </a:r>
            <a:r>
              <a:rPr lang="ru-RU" b="1" dirty="0" err="1" smtClean="0">
                <a:latin typeface="Times New Roman" pitchFamily="18" charset="0"/>
                <a:cs typeface="Times New Roman" pitchFamily="18" charset="0"/>
              </a:rPr>
              <a:t>налюп</a:t>
            </a:r>
            <a:endParaRPr lang="ru-RU" b="1" dirty="0">
              <a:latin typeface="Times New Roman" pitchFamily="18" charset="0"/>
              <a:cs typeface="Times New Roman" pitchFamily="18" charset="0"/>
            </a:endParaRPr>
          </a:p>
        </p:txBody>
      </p:sp>
      <p:sp>
        <p:nvSpPr>
          <p:cNvPr id="18" name="НАЛЕП">
            <a:hlinkClick r:id="rId10" action="ppaction://hlinksldjump"/>
          </p:cNvPr>
          <p:cNvSpPr/>
          <p:nvPr/>
        </p:nvSpPr>
        <p:spPr>
          <a:xfrm>
            <a:off x="5868144" y="5970670"/>
            <a:ext cx="3026519" cy="501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latin typeface="Times New Roman" pitchFamily="18" charset="0"/>
                <a:cs typeface="Times New Roman" pitchFamily="18" charset="0"/>
              </a:rPr>
              <a:t>3.Пластилиновый</a:t>
            </a:r>
            <a:r>
              <a:rPr lang="ru-RU" b="1"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налеп</a:t>
            </a:r>
            <a:endParaRPr lang="ru-RU" b="1" dirty="0">
              <a:latin typeface="Times New Roman" pitchFamily="18" charset="0"/>
              <a:cs typeface="Times New Roman" pitchFamily="18" charset="0"/>
            </a:endParaRPr>
          </a:p>
        </p:txBody>
      </p:sp>
      <p:sp>
        <p:nvSpPr>
          <p:cNvPr id="15" name="Управляющая кнопка: назад 14">
            <a:hlinkClick r:id="" action="ppaction://hlinkshowjump?jump=previousslide" highlightClick="1">
              <a:snd r:embed="rId11" name="click.wav"/>
            </a:hlinkClick>
          </p:cNvPr>
          <p:cNvSpPr/>
          <p:nvPr/>
        </p:nvSpPr>
        <p:spPr>
          <a:xfrm>
            <a:off x="403552" y="6172075"/>
            <a:ext cx="640056" cy="360039"/>
          </a:xfrm>
          <a:prstGeom prst="actionButtonBackPrevious">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
        <p:nvSpPr>
          <p:cNvPr id="17" name="Управляющая кнопка: далее 16">
            <a:hlinkClick r:id="" action="ppaction://hlinkshowjump?jump=nextslide" highlightClick="1">
              <a:snd r:embed="rId11" name="click.wav"/>
            </a:hlinkClick>
          </p:cNvPr>
          <p:cNvSpPr/>
          <p:nvPr/>
        </p:nvSpPr>
        <p:spPr>
          <a:xfrm>
            <a:off x="1112619" y="6172075"/>
            <a:ext cx="576064" cy="360040"/>
          </a:xfrm>
          <a:prstGeom prst="actionButtonForwardNex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20365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2000"/>
                                        <p:tgtEl>
                                          <p:spTgt spid="3"/>
                                        </p:tgtEl>
                                      </p:cBhvr>
                                    </p:animEffect>
                                    <p:anim calcmode="lin" valueType="num">
                                      <p:cBhvr>
                                        <p:cTn id="7" dur="2000"/>
                                        <p:tgtEl>
                                          <p:spTgt spid="3"/>
                                        </p:tgtEl>
                                        <p:attrNameLst>
                                          <p:attrName>ppt_x</p:attrName>
                                        </p:attrNameLst>
                                      </p:cBhvr>
                                      <p:tavLst>
                                        <p:tav tm="0">
                                          <p:val>
                                            <p:strVal val="ppt_x"/>
                                          </p:val>
                                        </p:tav>
                                        <p:tav tm="100000">
                                          <p:val>
                                            <p:strVal val="ppt_x"/>
                                          </p:val>
                                        </p:tav>
                                      </p:tavLst>
                                    </p:anim>
                                    <p:anim calcmode="lin" valueType="num">
                                      <p:cBhvr>
                                        <p:cTn id="8" dur="2000"/>
                                        <p:tgtEl>
                                          <p:spTgt spid="3"/>
                                        </p:tgtEl>
                                        <p:attrNameLst>
                                          <p:attrName>ppt_y</p:attrName>
                                        </p:attrNameLst>
                                      </p:cBhvr>
                                      <p:tavLst>
                                        <p:tav tm="0">
                                          <p:val>
                                            <p:strVal val="ppt_y"/>
                                          </p:val>
                                        </p:tav>
                                        <p:tav tm="100000">
                                          <p:val>
                                            <p:strVal val="ppt_y+.1"/>
                                          </p:val>
                                        </p:tav>
                                      </p:tavLst>
                                    </p:anim>
                                    <p:set>
                                      <p:cBhvr>
                                        <p:cTn id="9"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4" presetClass="emph" presetSubtype="0" fill="hold" grpId="0" nodeType="clickEffect">
                                  <p:stCondLst>
                                    <p:cond delay="0"/>
                                  </p:stCondLst>
                                  <p:iterate type="lt">
                                    <p:tmPct val="0"/>
                                  </p:iterate>
                                  <p:childTnLst>
                                    <p:animMotion origin="layout" path="M 0.0 0.0 L 0.0 -0.07213" pathEditMode="relative" ptsTypes="">
                                      <p:cBhvr>
                                        <p:cTn id="14" dur="1000" accel="50000" decel="50000" autoRev="1" fill="hold">
                                          <p:stCondLst>
                                            <p:cond delay="0"/>
                                          </p:stCondLst>
                                        </p:cTn>
                                        <p:tgtEl>
                                          <p:spTgt spid="20"/>
                                        </p:tgtEl>
                                        <p:attrNameLst>
                                          <p:attrName>ppt_x</p:attrName>
                                          <p:attrName>ppt_y</p:attrName>
                                        </p:attrNameLst>
                                      </p:cBhvr>
                                    </p:animMotion>
                                    <p:animRot by="1500000">
                                      <p:cBhvr>
                                        <p:cTn id="15" dur="500" fill="hold">
                                          <p:stCondLst>
                                            <p:cond delay="0"/>
                                          </p:stCondLst>
                                        </p:cTn>
                                        <p:tgtEl>
                                          <p:spTgt spid="20"/>
                                        </p:tgtEl>
                                        <p:attrNameLst>
                                          <p:attrName>r</p:attrName>
                                        </p:attrNameLst>
                                      </p:cBhvr>
                                    </p:animRot>
                                    <p:animRot by="-1500000">
                                      <p:cBhvr>
                                        <p:cTn id="16" dur="500" fill="hold">
                                          <p:stCondLst>
                                            <p:cond delay="500"/>
                                          </p:stCondLst>
                                        </p:cTn>
                                        <p:tgtEl>
                                          <p:spTgt spid="20"/>
                                        </p:tgtEl>
                                        <p:attrNameLst>
                                          <p:attrName>r</p:attrName>
                                        </p:attrNameLst>
                                      </p:cBhvr>
                                    </p:animRot>
                                    <p:animRot by="-1500000">
                                      <p:cBhvr>
                                        <p:cTn id="17" dur="500" fill="hold">
                                          <p:stCondLst>
                                            <p:cond delay="1000"/>
                                          </p:stCondLst>
                                        </p:cTn>
                                        <p:tgtEl>
                                          <p:spTgt spid="20"/>
                                        </p:tgtEl>
                                        <p:attrNameLst>
                                          <p:attrName>r</p:attrName>
                                        </p:attrNameLst>
                                      </p:cBhvr>
                                    </p:animRot>
                                    <p:animRot by="1500000">
                                      <p:cBhvr>
                                        <p:cTn id="18" dur="500" fill="hold">
                                          <p:stCondLst>
                                            <p:cond delay="1500"/>
                                          </p:stCondLst>
                                        </p:cTn>
                                        <p:tgtEl>
                                          <p:spTgt spid="20"/>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42" presetClass="exit" presetSubtype="0" fill="hold" grpId="0" nodeType="clickEffect">
                                  <p:stCondLst>
                                    <p:cond delay="0"/>
                                  </p:stCondLst>
                                  <p:childTnLst>
                                    <p:animEffect transition="out" filter="fade">
                                      <p:cBhvr>
                                        <p:cTn id="23" dur="2000"/>
                                        <p:tgtEl>
                                          <p:spTgt spid="5"/>
                                        </p:tgtEl>
                                      </p:cBhvr>
                                    </p:animEffect>
                                    <p:anim calcmode="lin" valueType="num">
                                      <p:cBhvr>
                                        <p:cTn id="24" dur="2000"/>
                                        <p:tgtEl>
                                          <p:spTgt spid="5"/>
                                        </p:tgtEl>
                                        <p:attrNameLst>
                                          <p:attrName>ppt_x</p:attrName>
                                        </p:attrNameLst>
                                      </p:cBhvr>
                                      <p:tavLst>
                                        <p:tav tm="0">
                                          <p:val>
                                            <p:strVal val="ppt_x"/>
                                          </p:val>
                                        </p:tav>
                                        <p:tav tm="100000">
                                          <p:val>
                                            <p:strVal val="ppt_x"/>
                                          </p:val>
                                        </p:tav>
                                      </p:tavLst>
                                    </p:anim>
                                    <p:anim calcmode="lin" valueType="num">
                                      <p:cBhvr>
                                        <p:cTn id="25" dur="2000"/>
                                        <p:tgtEl>
                                          <p:spTgt spid="5"/>
                                        </p:tgtEl>
                                        <p:attrNameLst>
                                          <p:attrName>ppt_y</p:attrName>
                                        </p:attrNameLst>
                                      </p:cBhvr>
                                      <p:tavLst>
                                        <p:tav tm="0">
                                          <p:val>
                                            <p:strVal val="ppt_y"/>
                                          </p:val>
                                        </p:tav>
                                        <p:tav tm="100000">
                                          <p:val>
                                            <p:strVal val="ppt_y+.1"/>
                                          </p:val>
                                        </p:tav>
                                      </p:tavLst>
                                    </p:anim>
                                    <p:set>
                                      <p:cBhvr>
                                        <p:cTn id="26" dur="1" fill="hold">
                                          <p:stCondLst>
                                            <p:cond delay="1999"/>
                                          </p:stCondLst>
                                        </p:cTn>
                                        <p:tgtEl>
                                          <p:spTgt spid="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2000"/>
                                        <p:tgtEl>
                                          <p:spTgt spid="16"/>
                                        </p:tgtEl>
                                      </p:cBhvr>
                                    </p:animEffect>
                                    <p:anim calcmode="lin" valueType="num">
                                      <p:cBhvr>
                                        <p:cTn id="32" dur="2000"/>
                                        <p:tgtEl>
                                          <p:spTgt spid="16"/>
                                        </p:tgtEl>
                                        <p:attrNameLst>
                                          <p:attrName>ppt_x</p:attrName>
                                        </p:attrNameLst>
                                      </p:cBhvr>
                                      <p:tavLst>
                                        <p:tav tm="0">
                                          <p:val>
                                            <p:strVal val="ppt_x"/>
                                          </p:val>
                                        </p:tav>
                                        <p:tav tm="100000">
                                          <p:val>
                                            <p:strVal val="ppt_x"/>
                                          </p:val>
                                        </p:tav>
                                      </p:tavLst>
                                    </p:anim>
                                    <p:anim calcmode="lin" valueType="num">
                                      <p:cBhvr>
                                        <p:cTn id="33" dur="2000"/>
                                        <p:tgtEl>
                                          <p:spTgt spid="16"/>
                                        </p:tgtEl>
                                        <p:attrNameLst>
                                          <p:attrName>ppt_y</p:attrName>
                                        </p:attrNameLst>
                                      </p:cBhvr>
                                      <p:tavLst>
                                        <p:tav tm="0">
                                          <p:val>
                                            <p:strVal val="ppt_y"/>
                                          </p:val>
                                        </p:tav>
                                        <p:tav tm="100000">
                                          <p:val>
                                            <p:strVal val="ppt_y+.1"/>
                                          </p:val>
                                        </p:tav>
                                      </p:tavLst>
                                    </p:anim>
                                    <p:set>
                                      <p:cBhvr>
                                        <p:cTn id="34" dur="1" fill="hold">
                                          <p:stCondLst>
                                            <p:cond delay="1999"/>
                                          </p:stCondLst>
                                        </p:cTn>
                                        <p:tgtEl>
                                          <p:spTgt spid="16"/>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34" presetClass="emph" presetSubtype="0" fill="hold" grpId="0" nodeType="clickEffect">
                                  <p:stCondLst>
                                    <p:cond delay="0"/>
                                  </p:stCondLst>
                                  <p:iterate type="lt">
                                    <p:tmPct val="0"/>
                                  </p:iterate>
                                  <p:childTnLst>
                                    <p:animMotion origin="layout" path="M 0.0 0.0 L 0.0 -0.07213" pathEditMode="relative" ptsTypes="">
                                      <p:cBhvr>
                                        <p:cTn id="39" dur="1000" accel="50000" decel="50000" autoRev="1" fill="hold">
                                          <p:stCondLst>
                                            <p:cond delay="0"/>
                                          </p:stCondLst>
                                        </p:cTn>
                                        <p:tgtEl>
                                          <p:spTgt spid="18"/>
                                        </p:tgtEl>
                                        <p:attrNameLst>
                                          <p:attrName>ppt_x</p:attrName>
                                          <p:attrName>ppt_y</p:attrName>
                                        </p:attrNameLst>
                                      </p:cBhvr>
                                    </p:animMotion>
                                    <p:animRot by="1500000">
                                      <p:cBhvr>
                                        <p:cTn id="40" dur="500" fill="hold">
                                          <p:stCondLst>
                                            <p:cond delay="0"/>
                                          </p:stCondLst>
                                        </p:cTn>
                                        <p:tgtEl>
                                          <p:spTgt spid="18"/>
                                        </p:tgtEl>
                                        <p:attrNameLst>
                                          <p:attrName>r</p:attrName>
                                        </p:attrNameLst>
                                      </p:cBhvr>
                                    </p:animRot>
                                    <p:animRot by="-1500000">
                                      <p:cBhvr>
                                        <p:cTn id="41" dur="500" fill="hold">
                                          <p:stCondLst>
                                            <p:cond delay="500"/>
                                          </p:stCondLst>
                                        </p:cTn>
                                        <p:tgtEl>
                                          <p:spTgt spid="18"/>
                                        </p:tgtEl>
                                        <p:attrNameLst>
                                          <p:attrName>r</p:attrName>
                                        </p:attrNameLst>
                                      </p:cBhvr>
                                    </p:animRot>
                                    <p:animRot by="-1500000">
                                      <p:cBhvr>
                                        <p:cTn id="42" dur="500" fill="hold">
                                          <p:stCondLst>
                                            <p:cond delay="1000"/>
                                          </p:stCondLst>
                                        </p:cTn>
                                        <p:tgtEl>
                                          <p:spTgt spid="18"/>
                                        </p:tgtEl>
                                        <p:attrNameLst>
                                          <p:attrName>r</p:attrName>
                                        </p:attrNameLst>
                                      </p:cBhvr>
                                    </p:animRot>
                                    <p:animRot by="1500000">
                                      <p:cBhvr>
                                        <p:cTn id="43" dur="500" fill="hold">
                                          <p:stCondLst>
                                            <p:cond delay="1500"/>
                                          </p:stCondLst>
                                        </p:cTn>
                                        <p:tgtEl>
                                          <p:spTgt spid="18"/>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childTnLst>
        </p:cTn>
      </p:par>
    </p:tnLst>
    <p:bldLst>
      <p:bldP spid="3" grpId="0" animBg="1"/>
      <p:bldP spid="20" grpId="0" animBg="1"/>
      <p:bldP spid="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900igr.net/datai/doshkolnoe-obrazovanie/Podvizhnye-igry-detej/0009-009-Zajka-seryj-umyvaetsja.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6" name="TextBox 5"/>
          <p:cNvSpPr txBox="1"/>
          <p:nvPr/>
        </p:nvSpPr>
        <p:spPr>
          <a:xfrm>
            <a:off x="107504" y="260648"/>
            <a:ext cx="8136904" cy="830997"/>
          </a:xfrm>
          <a:prstGeom prst="rect">
            <a:avLst/>
          </a:prstGeom>
          <a:noFill/>
        </p:spPr>
        <p:txBody>
          <a:bodyPr wrap="square" rtlCol="0">
            <a:spAutoFit/>
          </a:bodyPr>
          <a:lstStyle/>
          <a:p>
            <a:r>
              <a:rPr lang="ru-RU" sz="2400" b="1" dirty="0" smtClean="0">
                <a:solidFill>
                  <a:srgbClr val="003300"/>
                </a:solidFill>
                <a:latin typeface="Times New Roman" pitchFamily="18" charset="0"/>
                <a:cs typeface="Times New Roman" pitchFamily="18" charset="0"/>
              </a:rPr>
              <a:t>Можно ли рисовать с помощью соли </a:t>
            </a:r>
          </a:p>
          <a:p>
            <a:r>
              <a:rPr lang="ru-RU" sz="2400" b="1" dirty="0" smtClean="0">
                <a:solidFill>
                  <a:srgbClr val="003300"/>
                </a:solidFill>
                <a:latin typeface="Times New Roman" pitchFamily="18" charset="0"/>
                <a:cs typeface="Times New Roman" pitchFamily="18" charset="0"/>
              </a:rPr>
              <a:t>или манной крупы</a:t>
            </a:r>
            <a:r>
              <a:rPr lang="ru-RU" sz="2000" b="1" dirty="0" smtClean="0">
                <a:solidFill>
                  <a:srgbClr val="003300"/>
                </a:solidFill>
                <a:latin typeface="Times New Roman" pitchFamily="18" charset="0"/>
                <a:cs typeface="Times New Roman" pitchFamily="18" charset="0"/>
              </a:rPr>
              <a:t>?</a:t>
            </a:r>
            <a:endParaRPr lang="ru-RU" sz="2000" b="1" dirty="0">
              <a:solidFill>
                <a:srgbClr val="003300"/>
              </a:solidFill>
              <a:latin typeface="Times New Roman" pitchFamily="18" charset="0"/>
              <a:cs typeface="Times New Roman" pitchFamily="18" charset="0"/>
            </a:endParaRPr>
          </a:p>
        </p:txBody>
      </p:sp>
      <p:sp>
        <p:nvSpPr>
          <p:cNvPr id="7" name="Да">
            <a:hlinkClick r:id="rId5" action="ppaction://hlinksldjump"/>
          </p:cNvPr>
          <p:cNvSpPr/>
          <p:nvPr/>
        </p:nvSpPr>
        <p:spPr>
          <a:xfrm>
            <a:off x="611560" y="1400533"/>
            <a:ext cx="792088" cy="756771"/>
          </a:xfrm>
          <a:prstGeom prst="ellipse">
            <a:avLst/>
          </a:prstGeom>
          <a:solidFill>
            <a:srgbClr val="0033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a:t>Д</a:t>
            </a:r>
            <a:r>
              <a:rPr lang="ru-RU" dirty="0" smtClean="0"/>
              <a:t>а</a:t>
            </a:r>
            <a:endParaRPr lang="ru-RU" dirty="0"/>
          </a:p>
        </p:txBody>
      </p:sp>
      <p:sp>
        <p:nvSpPr>
          <p:cNvPr id="8" name="Нет"/>
          <p:cNvSpPr/>
          <p:nvPr/>
        </p:nvSpPr>
        <p:spPr>
          <a:xfrm>
            <a:off x="1907704" y="1361706"/>
            <a:ext cx="792088" cy="764766"/>
          </a:xfrm>
          <a:prstGeom prst="ellipse">
            <a:avLst/>
          </a:prstGeom>
          <a:solidFill>
            <a:srgbClr val="0033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a:t>Н</a:t>
            </a:r>
            <a:r>
              <a:rPr lang="ru-RU" dirty="0" smtClean="0"/>
              <a:t>ет</a:t>
            </a:r>
            <a:endParaRPr lang="ru-RU" dirty="0"/>
          </a:p>
        </p:txBody>
      </p:sp>
      <p:sp>
        <p:nvSpPr>
          <p:cNvPr id="9" name="TextBox 8"/>
          <p:cNvSpPr txBox="1"/>
          <p:nvPr/>
        </p:nvSpPr>
        <p:spPr>
          <a:xfrm>
            <a:off x="215008" y="4513004"/>
            <a:ext cx="8136904" cy="523220"/>
          </a:xfrm>
          <a:prstGeom prst="rect">
            <a:avLst/>
          </a:prstGeom>
          <a:noFill/>
        </p:spPr>
        <p:txBody>
          <a:bodyPr wrap="square" rtlCol="0">
            <a:spAutoFit/>
          </a:bodyPr>
          <a:lstStyle/>
          <a:p>
            <a:r>
              <a:rPr lang="ru-RU" sz="2800" b="1" dirty="0" smtClean="0">
                <a:solidFill>
                  <a:srgbClr val="003300"/>
                </a:solidFill>
                <a:latin typeface="Times New Roman" pitchFamily="18" charset="0"/>
                <a:cs typeface="Times New Roman" pitchFamily="18" charset="0"/>
              </a:rPr>
              <a:t>Можно ли рисовать с помощью кофе</a:t>
            </a:r>
            <a:r>
              <a:rPr lang="ru-RU" sz="2400" b="1" dirty="0" smtClean="0">
                <a:solidFill>
                  <a:srgbClr val="003300"/>
                </a:solidFill>
                <a:latin typeface="Times New Roman" pitchFamily="18" charset="0"/>
                <a:cs typeface="Times New Roman" pitchFamily="18" charset="0"/>
              </a:rPr>
              <a:t>?</a:t>
            </a:r>
            <a:endParaRPr lang="ru-RU" sz="2400" b="1" dirty="0">
              <a:solidFill>
                <a:srgbClr val="003300"/>
              </a:solidFill>
              <a:latin typeface="Times New Roman" pitchFamily="18" charset="0"/>
              <a:cs typeface="Times New Roman" pitchFamily="18" charset="0"/>
            </a:endParaRPr>
          </a:p>
        </p:txBody>
      </p:sp>
      <p:sp>
        <p:nvSpPr>
          <p:cNvPr id="10" name="TextBox 9"/>
          <p:cNvSpPr txBox="1"/>
          <p:nvPr/>
        </p:nvSpPr>
        <p:spPr>
          <a:xfrm>
            <a:off x="215008" y="2537643"/>
            <a:ext cx="8136904" cy="954107"/>
          </a:xfrm>
          <a:prstGeom prst="rect">
            <a:avLst/>
          </a:prstGeom>
          <a:noFill/>
        </p:spPr>
        <p:txBody>
          <a:bodyPr wrap="square" rtlCol="0">
            <a:spAutoFit/>
          </a:bodyPr>
          <a:lstStyle/>
          <a:p>
            <a:r>
              <a:rPr lang="ru-RU" sz="2800" b="1" dirty="0" smtClean="0">
                <a:solidFill>
                  <a:schemeClr val="tx2">
                    <a:lumMod val="50000"/>
                  </a:schemeClr>
                </a:solidFill>
                <a:latin typeface="Times New Roman" pitchFamily="18" charset="0"/>
                <a:cs typeface="Times New Roman" pitchFamily="18" charset="0"/>
              </a:rPr>
              <a:t>Можно ли рисовать с помощью </a:t>
            </a:r>
          </a:p>
          <a:p>
            <a:r>
              <a:rPr lang="ru-RU" sz="2800" b="1" dirty="0" smtClean="0">
                <a:solidFill>
                  <a:schemeClr val="tx2">
                    <a:lumMod val="50000"/>
                  </a:schemeClr>
                </a:solidFill>
                <a:latin typeface="Times New Roman" pitchFamily="18" charset="0"/>
                <a:cs typeface="Times New Roman" pitchFamily="18" charset="0"/>
              </a:rPr>
              <a:t>песка</a:t>
            </a:r>
            <a:r>
              <a:rPr lang="ru-RU" sz="2400" b="1" dirty="0" smtClean="0">
                <a:solidFill>
                  <a:schemeClr val="tx2">
                    <a:lumMod val="50000"/>
                  </a:schemeClr>
                </a:solidFill>
                <a:latin typeface="Times New Roman" pitchFamily="18" charset="0"/>
                <a:cs typeface="Times New Roman" pitchFamily="18" charset="0"/>
              </a:rPr>
              <a:t>?</a:t>
            </a:r>
            <a:endParaRPr lang="ru-RU" sz="2400" b="1" dirty="0">
              <a:solidFill>
                <a:schemeClr val="tx2">
                  <a:lumMod val="50000"/>
                </a:schemeClr>
              </a:solidFill>
              <a:latin typeface="Times New Roman" pitchFamily="18" charset="0"/>
              <a:cs typeface="Times New Roman" pitchFamily="18" charset="0"/>
            </a:endParaRPr>
          </a:p>
        </p:txBody>
      </p:sp>
      <p:sp>
        <p:nvSpPr>
          <p:cNvPr id="13" name="2 да">
            <a:hlinkClick r:id="rId6" action="ppaction://hlinksldjump"/>
          </p:cNvPr>
          <p:cNvSpPr/>
          <p:nvPr/>
        </p:nvSpPr>
        <p:spPr>
          <a:xfrm>
            <a:off x="827584" y="3573016"/>
            <a:ext cx="792088" cy="725366"/>
          </a:xfrm>
          <a:prstGeom prst="ellipse">
            <a:avLst/>
          </a:prstGeom>
          <a:solidFill>
            <a:srgbClr val="000066"/>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t>Да </a:t>
            </a:r>
            <a:endParaRPr lang="ru-RU" dirty="0"/>
          </a:p>
        </p:txBody>
      </p:sp>
      <p:sp>
        <p:nvSpPr>
          <p:cNvPr id="14" name="3 да">
            <a:hlinkClick r:id="rId7" action="ppaction://hlinksldjump"/>
          </p:cNvPr>
          <p:cNvSpPr/>
          <p:nvPr/>
        </p:nvSpPr>
        <p:spPr>
          <a:xfrm>
            <a:off x="827584" y="5267875"/>
            <a:ext cx="792088" cy="693970"/>
          </a:xfrm>
          <a:prstGeom prst="ellipse">
            <a:avLst/>
          </a:prstGeom>
          <a:solidFill>
            <a:srgbClr val="0033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a:t>Д</a:t>
            </a:r>
            <a:r>
              <a:rPr lang="ru-RU" dirty="0" smtClean="0"/>
              <a:t>а</a:t>
            </a:r>
            <a:endParaRPr lang="ru-RU" dirty="0"/>
          </a:p>
        </p:txBody>
      </p:sp>
      <p:sp>
        <p:nvSpPr>
          <p:cNvPr id="15" name="2 нет"/>
          <p:cNvSpPr/>
          <p:nvPr/>
        </p:nvSpPr>
        <p:spPr>
          <a:xfrm>
            <a:off x="1915825" y="3573016"/>
            <a:ext cx="792088" cy="725366"/>
          </a:xfrm>
          <a:prstGeom prst="ellipse">
            <a:avLst/>
          </a:prstGeom>
          <a:solidFill>
            <a:srgbClr val="00006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ru-RU" dirty="0"/>
              <a:t>Н</a:t>
            </a:r>
            <a:r>
              <a:rPr lang="ru-RU" dirty="0" smtClean="0"/>
              <a:t>ет</a:t>
            </a:r>
            <a:endParaRPr lang="ru-RU" dirty="0"/>
          </a:p>
        </p:txBody>
      </p:sp>
      <p:sp>
        <p:nvSpPr>
          <p:cNvPr id="16" name="3 нет"/>
          <p:cNvSpPr/>
          <p:nvPr/>
        </p:nvSpPr>
        <p:spPr>
          <a:xfrm>
            <a:off x="1907704" y="5313773"/>
            <a:ext cx="792088" cy="648072"/>
          </a:xfrm>
          <a:prstGeom prst="ellipse">
            <a:avLst/>
          </a:prstGeom>
          <a:solidFill>
            <a:srgbClr val="0033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a:t>Н</a:t>
            </a:r>
            <a:r>
              <a:rPr lang="ru-RU" dirty="0" smtClean="0"/>
              <a:t>ет</a:t>
            </a:r>
            <a:endParaRPr lang="ru-RU" dirty="0"/>
          </a:p>
        </p:txBody>
      </p:sp>
      <p:pic>
        <p:nvPicPr>
          <p:cNvPr id="1028" name="Picture 4" descr="https://img2.freepng.ru/20180402/ouw/kisspng-beach-sand-clip-art-beach-sand-5ac254247ef707.0259883315226849645201.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66669" y="2368466"/>
            <a:ext cx="2757264" cy="2144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https://img0.liveinternet.ru/images/attach/d/2/145/437/145437498_salthdpngsaltshakerpngtransparentimage14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81490" y="28569"/>
            <a:ext cx="1744894" cy="23398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food-tips.ru/wp-content/uploads/2017/12/ExternalLink_shutterstock_405001186.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8400" t="6415" r="2799" b="3773"/>
          <a:stretch/>
        </p:blipFill>
        <p:spPr bwMode="auto">
          <a:xfrm>
            <a:off x="6156368" y="-38811"/>
            <a:ext cx="2987632" cy="2260911"/>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pic>
        <p:nvPicPr>
          <p:cNvPr id="1026" name="Picture 2" descr="https://www.freepngimg.com/thumb/coffee/3-2-coffee-png-fil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62237" y="4513004"/>
            <a:ext cx="2434326" cy="2203713"/>
          </a:xfrm>
          <a:prstGeom prst="rect">
            <a:avLst/>
          </a:prstGeom>
          <a:noFill/>
          <a:extLst>
            <a:ext uri="{909E8E84-426E-40DD-AFC4-6F175D3DCCD1}">
              <a14:hiddenFill xmlns:a14="http://schemas.microsoft.com/office/drawing/2010/main">
                <a:solidFill>
                  <a:srgbClr val="FFFFFF"/>
                </a:solidFill>
              </a14:hiddenFill>
            </a:ext>
          </a:extLst>
        </p:spPr>
      </p:pic>
      <p:sp>
        <p:nvSpPr>
          <p:cNvPr id="17" name="Управляющая кнопка: далее 16">
            <a:hlinkClick r:id="" action="ppaction://hlinkshowjump?jump=nextslide" highlightClick="1">
              <a:snd r:embed="rId14" name="click.wav"/>
            </a:hlinkClick>
          </p:cNvPr>
          <p:cNvSpPr/>
          <p:nvPr/>
        </p:nvSpPr>
        <p:spPr>
          <a:xfrm>
            <a:off x="1034793" y="6201308"/>
            <a:ext cx="576064" cy="36004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
        <p:nvSpPr>
          <p:cNvPr id="18" name="Управляющая кнопка: назад 17">
            <a:hlinkClick r:id="" action="ppaction://hlinkshowjump?jump=previousslide" highlightClick="1">
              <a:snd r:embed="rId14" name="click.wav"/>
            </a:hlinkClick>
          </p:cNvPr>
          <p:cNvSpPr/>
          <p:nvPr/>
        </p:nvSpPr>
        <p:spPr>
          <a:xfrm>
            <a:off x="394737" y="6201308"/>
            <a:ext cx="535361" cy="360040"/>
          </a:xfrm>
          <a:prstGeom prst="actionButtonBackPrevio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08628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4" presetClass="emph" presetSubtype="0" fill="hold" grpId="0" nodeType="clickEffect">
                                  <p:stCondLst>
                                    <p:cond delay="0"/>
                                  </p:stCondLst>
                                  <p:iterate type="lt">
                                    <p:tmPct val="0"/>
                                  </p:iterate>
                                  <p:childTnLst>
                                    <p:animMotion origin="layout" path="M 0.0 0.0 L 0.0 -0.07213" pathEditMode="relative" ptsTypes="">
                                      <p:cBhvr>
                                        <p:cTn id="6" dur="1000" accel="50000" decel="50000" autoRev="1" fill="hold">
                                          <p:stCondLst>
                                            <p:cond delay="0"/>
                                          </p:stCondLst>
                                        </p:cTn>
                                        <p:tgtEl>
                                          <p:spTgt spid="7"/>
                                        </p:tgtEl>
                                        <p:attrNameLst>
                                          <p:attrName>ppt_x</p:attrName>
                                          <p:attrName>ppt_y</p:attrName>
                                        </p:attrNameLst>
                                      </p:cBhvr>
                                    </p:animMotion>
                                    <p:animRot by="1500000">
                                      <p:cBhvr>
                                        <p:cTn id="7" dur="500" fill="hold">
                                          <p:stCondLst>
                                            <p:cond delay="0"/>
                                          </p:stCondLst>
                                        </p:cTn>
                                        <p:tgtEl>
                                          <p:spTgt spid="7"/>
                                        </p:tgtEl>
                                        <p:attrNameLst>
                                          <p:attrName>r</p:attrName>
                                        </p:attrNameLst>
                                      </p:cBhvr>
                                    </p:animRot>
                                    <p:animRot by="-1500000">
                                      <p:cBhvr>
                                        <p:cTn id="8" dur="500" fill="hold">
                                          <p:stCondLst>
                                            <p:cond delay="500"/>
                                          </p:stCondLst>
                                        </p:cTn>
                                        <p:tgtEl>
                                          <p:spTgt spid="7"/>
                                        </p:tgtEl>
                                        <p:attrNameLst>
                                          <p:attrName>r</p:attrName>
                                        </p:attrNameLst>
                                      </p:cBhvr>
                                    </p:animRot>
                                    <p:animRot by="-1500000">
                                      <p:cBhvr>
                                        <p:cTn id="9" dur="500" fill="hold">
                                          <p:stCondLst>
                                            <p:cond delay="1000"/>
                                          </p:stCondLst>
                                        </p:cTn>
                                        <p:tgtEl>
                                          <p:spTgt spid="7"/>
                                        </p:tgtEl>
                                        <p:attrNameLst>
                                          <p:attrName>r</p:attrName>
                                        </p:attrNameLst>
                                      </p:cBhvr>
                                    </p:animRot>
                                    <p:animRot by="1500000">
                                      <p:cBhvr>
                                        <p:cTn id="10" dur="500" fill="hold">
                                          <p:stCondLst>
                                            <p:cond delay="15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42" presetClass="exit" presetSubtype="0" fill="hold" grpId="0" nodeType="clickEffect">
                                  <p:stCondLst>
                                    <p:cond delay="0"/>
                                  </p:stCondLst>
                                  <p:childTnLst>
                                    <p:animEffect transition="out" filter="fade">
                                      <p:cBhvr>
                                        <p:cTn id="15" dur="2000"/>
                                        <p:tgtEl>
                                          <p:spTgt spid="8"/>
                                        </p:tgtEl>
                                      </p:cBhvr>
                                    </p:animEffect>
                                    <p:anim calcmode="lin" valueType="num">
                                      <p:cBhvr>
                                        <p:cTn id="16" dur="2000"/>
                                        <p:tgtEl>
                                          <p:spTgt spid="8"/>
                                        </p:tgtEl>
                                        <p:attrNameLst>
                                          <p:attrName>ppt_x</p:attrName>
                                        </p:attrNameLst>
                                      </p:cBhvr>
                                      <p:tavLst>
                                        <p:tav tm="0">
                                          <p:val>
                                            <p:strVal val="ppt_x"/>
                                          </p:val>
                                        </p:tav>
                                        <p:tav tm="100000">
                                          <p:val>
                                            <p:strVal val="ppt_x"/>
                                          </p:val>
                                        </p:tav>
                                      </p:tavLst>
                                    </p:anim>
                                    <p:anim calcmode="lin" valueType="num">
                                      <p:cBhvr>
                                        <p:cTn id="17" dur="2000"/>
                                        <p:tgtEl>
                                          <p:spTgt spid="8"/>
                                        </p:tgtEl>
                                        <p:attrNameLst>
                                          <p:attrName>ppt_y</p:attrName>
                                        </p:attrNameLst>
                                      </p:cBhvr>
                                      <p:tavLst>
                                        <p:tav tm="0">
                                          <p:val>
                                            <p:strVal val="ppt_y"/>
                                          </p:val>
                                        </p:tav>
                                        <p:tav tm="100000">
                                          <p:val>
                                            <p:strVal val="ppt_y+.1"/>
                                          </p:val>
                                        </p:tav>
                                      </p:tavLst>
                                    </p:anim>
                                    <p:set>
                                      <p:cBhvr>
                                        <p:cTn id="18" dur="1" fill="hold">
                                          <p:stCondLst>
                                            <p:cond delay="1999"/>
                                          </p:stCondLst>
                                        </p:cTn>
                                        <p:tgtEl>
                                          <p:spTgt spid="8"/>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34" presetClass="emph" presetSubtype="0" fill="hold" grpId="0" nodeType="clickEffect">
                                  <p:stCondLst>
                                    <p:cond delay="0"/>
                                  </p:stCondLst>
                                  <p:iterate type="lt">
                                    <p:tmPct val="0"/>
                                  </p:iterate>
                                  <p:childTnLst>
                                    <p:animMotion origin="layout" path="M 0.0 0.0 L 0.0 -0.07213" pathEditMode="relative" ptsTypes="">
                                      <p:cBhvr>
                                        <p:cTn id="23" dur="1000" accel="50000" decel="50000" autoRev="1" fill="hold">
                                          <p:stCondLst>
                                            <p:cond delay="0"/>
                                          </p:stCondLst>
                                        </p:cTn>
                                        <p:tgtEl>
                                          <p:spTgt spid="13"/>
                                        </p:tgtEl>
                                        <p:attrNameLst>
                                          <p:attrName>ppt_x</p:attrName>
                                          <p:attrName>ppt_y</p:attrName>
                                        </p:attrNameLst>
                                      </p:cBhvr>
                                    </p:animMotion>
                                    <p:animRot by="1500000">
                                      <p:cBhvr>
                                        <p:cTn id="24" dur="500" fill="hold">
                                          <p:stCondLst>
                                            <p:cond delay="0"/>
                                          </p:stCondLst>
                                        </p:cTn>
                                        <p:tgtEl>
                                          <p:spTgt spid="13"/>
                                        </p:tgtEl>
                                        <p:attrNameLst>
                                          <p:attrName>r</p:attrName>
                                        </p:attrNameLst>
                                      </p:cBhvr>
                                    </p:animRot>
                                    <p:animRot by="-1500000">
                                      <p:cBhvr>
                                        <p:cTn id="25" dur="500" fill="hold">
                                          <p:stCondLst>
                                            <p:cond delay="500"/>
                                          </p:stCondLst>
                                        </p:cTn>
                                        <p:tgtEl>
                                          <p:spTgt spid="13"/>
                                        </p:tgtEl>
                                        <p:attrNameLst>
                                          <p:attrName>r</p:attrName>
                                        </p:attrNameLst>
                                      </p:cBhvr>
                                    </p:animRot>
                                    <p:animRot by="-1500000">
                                      <p:cBhvr>
                                        <p:cTn id="26" dur="500" fill="hold">
                                          <p:stCondLst>
                                            <p:cond delay="1000"/>
                                          </p:stCondLst>
                                        </p:cTn>
                                        <p:tgtEl>
                                          <p:spTgt spid="13"/>
                                        </p:tgtEl>
                                        <p:attrNameLst>
                                          <p:attrName>r</p:attrName>
                                        </p:attrNameLst>
                                      </p:cBhvr>
                                    </p:animRot>
                                    <p:animRot by="1500000">
                                      <p:cBhvr>
                                        <p:cTn id="27" dur="500" fill="hold">
                                          <p:stCondLst>
                                            <p:cond delay="1500"/>
                                          </p:stCondLst>
                                        </p:cTn>
                                        <p:tgtEl>
                                          <p:spTgt spid="13"/>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2000"/>
                                        <p:tgtEl>
                                          <p:spTgt spid="15"/>
                                        </p:tgtEl>
                                      </p:cBhvr>
                                    </p:animEffect>
                                    <p:anim calcmode="lin" valueType="num">
                                      <p:cBhvr>
                                        <p:cTn id="33" dur="2000"/>
                                        <p:tgtEl>
                                          <p:spTgt spid="15"/>
                                        </p:tgtEl>
                                        <p:attrNameLst>
                                          <p:attrName>ppt_x</p:attrName>
                                        </p:attrNameLst>
                                      </p:cBhvr>
                                      <p:tavLst>
                                        <p:tav tm="0">
                                          <p:val>
                                            <p:strVal val="ppt_x"/>
                                          </p:val>
                                        </p:tav>
                                        <p:tav tm="100000">
                                          <p:val>
                                            <p:strVal val="ppt_x"/>
                                          </p:val>
                                        </p:tav>
                                      </p:tavLst>
                                    </p:anim>
                                    <p:anim calcmode="lin" valueType="num">
                                      <p:cBhvr>
                                        <p:cTn id="34" dur="2000"/>
                                        <p:tgtEl>
                                          <p:spTgt spid="15"/>
                                        </p:tgtEl>
                                        <p:attrNameLst>
                                          <p:attrName>ppt_y</p:attrName>
                                        </p:attrNameLst>
                                      </p:cBhvr>
                                      <p:tavLst>
                                        <p:tav tm="0">
                                          <p:val>
                                            <p:strVal val="ppt_y"/>
                                          </p:val>
                                        </p:tav>
                                        <p:tav tm="100000">
                                          <p:val>
                                            <p:strVal val="ppt_y+.1"/>
                                          </p:val>
                                        </p:tav>
                                      </p:tavLst>
                                    </p:anim>
                                    <p:set>
                                      <p:cBhvr>
                                        <p:cTn id="35" dur="1" fill="hold">
                                          <p:stCondLst>
                                            <p:cond delay="1999"/>
                                          </p:stCondLst>
                                        </p:cTn>
                                        <p:tgtEl>
                                          <p:spTgt spid="1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34" presetClass="emph" presetSubtype="0" fill="hold" grpId="0" nodeType="clickEffect">
                                  <p:stCondLst>
                                    <p:cond delay="0"/>
                                  </p:stCondLst>
                                  <p:iterate type="lt">
                                    <p:tmPct val="0"/>
                                  </p:iterate>
                                  <p:childTnLst>
                                    <p:animMotion origin="layout" path="M 0.0 0.0 L 0.0 -0.07213" pathEditMode="relative" ptsTypes="">
                                      <p:cBhvr>
                                        <p:cTn id="40" dur="1000" accel="50000" decel="50000" autoRev="1" fill="hold">
                                          <p:stCondLst>
                                            <p:cond delay="0"/>
                                          </p:stCondLst>
                                        </p:cTn>
                                        <p:tgtEl>
                                          <p:spTgt spid="14"/>
                                        </p:tgtEl>
                                        <p:attrNameLst>
                                          <p:attrName>ppt_x</p:attrName>
                                          <p:attrName>ppt_y</p:attrName>
                                        </p:attrNameLst>
                                      </p:cBhvr>
                                    </p:animMotion>
                                    <p:animRot by="1500000">
                                      <p:cBhvr>
                                        <p:cTn id="41" dur="500" fill="hold">
                                          <p:stCondLst>
                                            <p:cond delay="0"/>
                                          </p:stCondLst>
                                        </p:cTn>
                                        <p:tgtEl>
                                          <p:spTgt spid="14"/>
                                        </p:tgtEl>
                                        <p:attrNameLst>
                                          <p:attrName>r</p:attrName>
                                        </p:attrNameLst>
                                      </p:cBhvr>
                                    </p:animRot>
                                    <p:animRot by="-1500000">
                                      <p:cBhvr>
                                        <p:cTn id="42" dur="500" fill="hold">
                                          <p:stCondLst>
                                            <p:cond delay="500"/>
                                          </p:stCondLst>
                                        </p:cTn>
                                        <p:tgtEl>
                                          <p:spTgt spid="14"/>
                                        </p:tgtEl>
                                        <p:attrNameLst>
                                          <p:attrName>r</p:attrName>
                                        </p:attrNameLst>
                                      </p:cBhvr>
                                    </p:animRot>
                                    <p:animRot by="-1500000">
                                      <p:cBhvr>
                                        <p:cTn id="43" dur="500" fill="hold">
                                          <p:stCondLst>
                                            <p:cond delay="1000"/>
                                          </p:stCondLst>
                                        </p:cTn>
                                        <p:tgtEl>
                                          <p:spTgt spid="14"/>
                                        </p:tgtEl>
                                        <p:attrNameLst>
                                          <p:attrName>r</p:attrName>
                                        </p:attrNameLst>
                                      </p:cBhvr>
                                    </p:animRot>
                                    <p:animRot by="1500000">
                                      <p:cBhvr>
                                        <p:cTn id="44" dur="500" fill="hold">
                                          <p:stCondLst>
                                            <p:cond delay="1500"/>
                                          </p:stCondLst>
                                        </p:cTn>
                                        <p:tgtEl>
                                          <p:spTgt spid="14"/>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0" nodeType="clickEffect">
                                  <p:stCondLst>
                                    <p:cond delay="0"/>
                                  </p:stCondLst>
                                  <p:childTnLst>
                                    <p:animEffect transition="out" filter="fade">
                                      <p:cBhvr>
                                        <p:cTn id="49" dur="2000"/>
                                        <p:tgtEl>
                                          <p:spTgt spid="16"/>
                                        </p:tgtEl>
                                      </p:cBhvr>
                                    </p:animEffect>
                                    <p:anim calcmode="lin" valueType="num">
                                      <p:cBhvr>
                                        <p:cTn id="50" dur="2000"/>
                                        <p:tgtEl>
                                          <p:spTgt spid="16"/>
                                        </p:tgtEl>
                                        <p:attrNameLst>
                                          <p:attrName>ppt_x</p:attrName>
                                        </p:attrNameLst>
                                      </p:cBhvr>
                                      <p:tavLst>
                                        <p:tav tm="0">
                                          <p:val>
                                            <p:strVal val="ppt_x"/>
                                          </p:val>
                                        </p:tav>
                                        <p:tav tm="100000">
                                          <p:val>
                                            <p:strVal val="ppt_x"/>
                                          </p:val>
                                        </p:tav>
                                      </p:tavLst>
                                    </p:anim>
                                    <p:anim calcmode="lin" valueType="num">
                                      <p:cBhvr>
                                        <p:cTn id="51" dur="2000"/>
                                        <p:tgtEl>
                                          <p:spTgt spid="16"/>
                                        </p:tgtEl>
                                        <p:attrNameLst>
                                          <p:attrName>ppt_y</p:attrName>
                                        </p:attrNameLst>
                                      </p:cBhvr>
                                      <p:tavLst>
                                        <p:tav tm="0">
                                          <p:val>
                                            <p:strVal val="ppt_y"/>
                                          </p:val>
                                        </p:tav>
                                        <p:tav tm="100000">
                                          <p:val>
                                            <p:strVal val="ppt_y+.1"/>
                                          </p:val>
                                        </p:tav>
                                      </p:tavLst>
                                    </p:anim>
                                    <p:set>
                                      <p:cBhvr>
                                        <p:cTn id="52" dur="1" fill="hold">
                                          <p:stCondLst>
                                            <p:cond delay="1999"/>
                                          </p:stCondLst>
                                        </p:cTn>
                                        <p:tgtEl>
                                          <p:spTgt spid="1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6"/>
                  </p:tgtEl>
                </p:cond>
              </p:nextCondLst>
            </p:seq>
          </p:childTnLst>
        </p:cTn>
      </p:par>
    </p:tnLst>
    <p:bldLst>
      <p:bldP spid="7" grpId="0" animBg="1"/>
      <p:bldP spid="8"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900igr.net/datai/doshkolnoe-obrazovanie/Podvizhnye-igry-detej/0009-009-Zajka-seryj-umyvaetsja.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3554" name="Picture 2" descr="http://www.playcast.ru/uploads/2017/11/09/23849353.png"/>
          <p:cNvPicPr>
            <a:picLocks noChangeAspect="1" noChangeArrowheads="1"/>
          </p:cNvPicPr>
          <p:nvPr/>
        </p:nvPicPr>
        <p:blipFill>
          <a:blip r:embed="rId5" cstate="print">
            <a:lum bright="-10000" contrast="10000"/>
          </a:blip>
          <a:srcRect/>
          <a:stretch>
            <a:fillRect/>
          </a:stretch>
        </p:blipFill>
        <p:spPr bwMode="auto">
          <a:xfrm>
            <a:off x="6475023" y="3537638"/>
            <a:ext cx="2434866" cy="2156234"/>
          </a:xfrm>
          <a:prstGeom prst="rect">
            <a:avLst/>
          </a:prstGeom>
          <a:noFill/>
        </p:spPr>
      </p:pic>
      <p:pic>
        <p:nvPicPr>
          <p:cNvPr id="4" name="Picture 6" descr="http://www.playcast.ru/uploads/2015/08/30/14880972.png"/>
          <p:cNvPicPr>
            <a:picLocks noChangeAspect="1" noChangeArrowheads="1"/>
          </p:cNvPicPr>
          <p:nvPr/>
        </p:nvPicPr>
        <p:blipFill>
          <a:blip r:embed="rId6" cstate="print"/>
          <a:srcRect/>
          <a:stretch>
            <a:fillRect/>
          </a:stretch>
        </p:blipFill>
        <p:spPr bwMode="auto">
          <a:xfrm rot="18697886">
            <a:off x="6710619" y="5375458"/>
            <a:ext cx="2235965" cy="1674180"/>
          </a:xfrm>
          <a:prstGeom prst="rect">
            <a:avLst/>
          </a:prstGeom>
          <a:noFill/>
        </p:spPr>
      </p:pic>
      <p:pic>
        <p:nvPicPr>
          <p:cNvPr id="6" name="Picture 2" descr="https://uz.all.biz/img/uz/catalog/70329.jpeg"/>
          <p:cNvPicPr>
            <a:picLocks noChangeAspect="1" noChangeArrowheads="1"/>
          </p:cNvPicPr>
          <p:nvPr/>
        </p:nvPicPr>
        <p:blipFill>
          <a:blip r:embed="rId7" cstate="print"/>
          <a:srcRect/>
          <a:stretch>
            <a:fillRect/>
          </a:stretch>
        </p:blipFill>
        <p:spPr bwMode="auto">
          <a:xfrm>
            <a:off x="5836979" y="287729"/>
            <a:ext cx="3228028" cy="1852888"/>
          </a:xfrm>
          <a:prstGeom prst="rect">
            <a:avLst/>
          </a:prstGeom>
          <a:ln>
            <a:noFill/>
          </a:ln>
          <a:effectLst>
            <a:softEdge rad="112500"/>
          </a:effectLst>
        </p:spPr>
      </p:pic>
      <p:sp>
        <p:nvSpPr>
          <p:cNvPr id="2" name="TextBox 1"/>
          <p:cNvSpPr txBox="1"/>
          <p:nvPr/>
        </p:nvSpPr>
        <p:spPr>
          <a:xfrm>
            <a:off x="1691680" y="332656"/>
            <a:ext cx="4320480" cy="1200329"/>
          </a:xfrm>
          <a:prstGeom prst="rect">
            <a:avLst/>
          </a:prstGeom>
          <a:noFill/>
        </p:spPr>
        <p:txBody>
          <a:bodyPr wrap="square" rtlCol="0">
            <a:spAutoFit/>
          </a:bodyPr>
          <a:lstStyle/>
          <a:p>
            <a:pPr algn="ctr"/>
            <a:r>
              <a:rPr lang="ru-RU" sz="2400" b="1" dirty="0" smtClean="0">
                <a:solidFill>
                  <a:srgbClr val="002060"/>
                </a:solidFill>
                <a:latin typeface="Times New Roman" pitchFamily="18" charset="0"/>
                <a:cs typeface="Times New Roman" pitchFamily="18" charset="0"/>
              </a:rPr>
              <a:t>1. Пакеты, упаковочный материал художнику нужны для того, чтобы:</a:t>
            </a:r>
            <a:endParaRPr lang="ru-RU" sz="2400" b="1" dirty="0">
              <a:solidFill>
                <a:srgbClr val="002060"/>
              </a:solidFill>
              <a:latin typeface="Times New Roman" pitchFamily="18" charset="0"/>
              <a:cs typeface="Times New Roman" pitchFamily="18" charset="0"/>
            </a:endParaRPr>
          </a:p>
        </p:txBody>
      </p:sp>
      <p:sp>
        <p:nvSpPr>
          <p:cNvPr id="5" name="ответ 1"/>
          <p:cNvSpPr/>
          <p:nvPr/>
        </p:nvSpPr>
        <p:spPr>
          <a:xfrm>
            <a:off x="1872208" y="1807033"/>
            <a:ext cx="3964771" cy="57606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b="1" dirty="0" smtClean="0">
                <a:solidFill>
                  <a:schemeClr val="tx1">
                    <a:lumMod val="95000"/>
                    <a:lumOff val="5000"/>
                  </a:schemeClr>
                </a:solidFill>
              </a:rPr>
              <a:t>1. Носить с собой художественные принадлежности</a:t>
            </a:r>
            <a:endParaRPr lang="ru-RU" b="1" dirty="0">
              <a:solidFill>
                <a:schemeClr val="tx1">
                  <a:lumMod val="95000"/>
                  <a:lumOff val="5000"/>
                </a:schemeClr>
              </a:solidFill>
            </a:endParaRPr>
          </a:p>
        </p:txBody>
      </p:sp>
      <p:sp>
        <p:nvSpPr>
          <p:cNvPr id="8" name="ответ 2"/>
          <p:cNvSpPr/>
          <p:nvPr/>
        </p:nvSpPr>
        <p:spPr>
          <a:xfrm>
            <a:off x="179512" y="2573194"/>
            <a:ext cx="4572000" cy="57606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b="1" dirty="0" smtClean="0">
                <a:solidFill>
                  <a:schemeClr val="tx1">
                    <a:lumMod val="95000"/>
                    <a:lumOff val="5000"/>
                  </a:schemeClr>
                </a:solidFill>
              </a:rPr>
              <a:t>2. Сходить в магазин, чтобы купить фрукты для рисования натюрморта с  натуры</a:t>
            </a:r>
            <a:endParaRPr lang="ru-RU" b="1" dirty="0">
              <a:solidFill>
                <a:schemeClr val="tx1">
                  <a:lumMod val="95000"/>
                  <a:lumOff val="5000"/>
                </a:schemeClr>
              </a:solidFill>
            </a:endParaRPr>
          </a:p>
        </p:txBody>
      </p:sp>
      <p:sp>
        <p:nvSpPr>
          <p:cNvPr id="9" name="ответ 3"/>
          <p:cNvSpPr/>
          <p:nvPr/>
        </p:nvSpPr>
        <p:spPr>
          <a:xfrm>
            <a:off x="5004048" y="2573194"/>
            <a:ext cx="4062286" cy="57606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b="1" dirty="0" smtClean="0">
                <a:solidFill>
                  <a:schemeClr val="tx1">
                    <a:lumMod val="95000"/>
                    <a:lumOff val="5000"/>
                  </a:schemeClr>
                </a:solidFill>
              </a:rPr>
              <a:t>3. Использовать в рисовании</a:t>
            </a:r>
            <a:endParaRPr lang="ru-RU" b="1" dirty="0">
              <a:solidFill>
                <a:schemeClr val="tx1">
                  <a:lumMod val="95000"/>
                  <a:lumOff val="5000"/>
                </a:schemeClr>
              </a:solidFill>
            </a:endParaRPr>
          </a:p>
        </p:txBody>
      </p:sp>
      <p:sp>
        <p:nvSpPr>
          <p:cNvPr id="10" name="2. это интересно знать">
            <a:hlinkClick r:id="rId8" action="ppaction://hlinksldjump"/>
          </p:cNvPr>
          <p:cNvSpPr/>
          <p:nvPr/>
        </p:nvSpPr>
        <p:spPr>
          <a:xfrm>
            <a:off x="29313" y="3633805"/>
            <a:ext cx="1872208" cy="1872208"/>
          </a:xfrm>
          <a:prstGeom prst="verticalScroll">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smtClean="0">
                <a:solidFill>
                  <a:srgbClr val="000066"/>
                </a:solidFill>
              </a:rPr>
              <a:t>Это </a:t>
            </a:r>
          </a:p>
          <a:p>
            <a:pPr algn="ctr"/>
            <a:r>
              <a:rPr lang="ru-RU" sz="2000" b="1" dirty="0" smtClean="0">
                <a:solidFill>
                  <a:srgbClr val="000066"/>
                </a:solidFill>
              </a:rPr>
              <a:t>интересно </a:t>
            </a:r>
          </a:p>
          <a:p>
            <a:pPr algn="ctr"/>
            <a:r>
              <a:rPr lang="ru-RU" sz="2000" b="1" dirty="0" smtClean="0">
                <a:solidFill>
                  <a:srgbClr val="000066"/>
                </a:solidFill>
              </a:rPr>
              <a:t>знать</a:t>
            </a:r>
            <a:endParaRPr lang="ru-RU" sz="2000" b="1" dirty="0">
              <a:solidFill>
                <a:srgbClr val="000066"/>
              </a:solidFill>
            </a:endParaRPr>
          </a:p>
        </p:txBody>
      </p:sp>
      <p:sp>
        <p:nvSpPr>
          <p:cNvPr id="11" name="TextBox 10"/>
          <p:cNvSpPr txBox="1"/>
          <p:nvPr/>
        </p:nvSpPr>
        <p:spPr>
          <a:xfrm>
            <a:off x="1846343" y="3633805"/>
            <a:ext cx="4320480" cy="830997"/>
          </a:xfrm>
          <a:prstGeom prst="rect">
            <a:avLst/>
          </a:prstGeom>
          <a:noFill/>
        </p:spPr>
        <p:txBody>
          <a:bodyPr wrap="square" rtlCol="0">
            <a:spAutoFit/>
          </a:bodyPr>
          <a:lstStyle/>
          <a:p>
            <a:pPr algn="ctr"/>
            <a:r>
              <a:rPr lang="ru-RU" sz="2400" b="1" dirty="0" smtClean="0">
                <a:solidFill>
                  <a:srgbClr val="000066"/>
                </a:solidFill>
                <a:latin typeface="Times New Roman" pitchFamily="18" charset="0"/>
                <a:cs typeface="Times New Roman" pitchFamily="18" charset="0"/>
              </a:rPr>
              <a:t>2. Нитки художнику нужны для того, чтобы:</a:t>
            </a:r>
            <a:endParaRPr lang="ru-RU" sz="2400" b="1" dirty="0">
              <a:solidFill>
                <a:srgbClr val="000066"/>
              </a:solidFill>
              <a:latin typeface="Times New Roman" pitchFamily="18" charset="0"/>
              <a:cs typeface="Times New Roman" pitchFamily="18" charset="0"/>
            </a:endParaRPr>
          </a:p>
        </p:txBody>
      </p:sp>
      <p:sp>
        <p:nvSpPr>
          <p:cNvPr id="12" name="2 ответ1"/>
          <p:cNvSpPr/>
          <p:nvPr/>
        </p:nvSpPr>
        <p:spPr>
          <a:xfrm>
            <a:off x="2189878" y="4532788"/>
            <a:ext cx="3964771" cy="57606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b="1" dirty="0" smtClean="0">
                <a:solidFill>
                  <a:schemeClr val="tx1">
                    <a:lumMod val="95000"/>
                    <a:lumOff val="5000"/>
                  </a:schemeClr>
                </a:solidFill>
              </a:rPr>
              <a:t>1. Учиться вязать </a:t>
            </a:r>
            <a:endParaRPr lang="ru-RU" b="1" dirty="0">
              <a:solidFill>
                <a:schemeClr val="tx1">
                  <a:lumMod val="95000"/>
                  <a:lumOff val="5000"/>
                </a:schemeClr>
              </a:solidFill>
            </a:endParaRPr>
          </a:p>
        </p:txBody>
      </p:sp>
      <p:sp>
        <p:nvSpPr>
          <p:cNvPr id="13" name="2 ответ 3"/>
          <p:cNvSpPr/>
          <p:nvPr/>
        </p:nvSpPr>
        <p:spPr>
          <a:xfrm>
            <a:off x="2202052" y="6116244"/>
            <a:ext cx="3964771" cy="57606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b="1" dirty="0" smtClean="0">
                <a:solidFill>
                  <a:schemeClr val="tx1">
                    <a:lumMod val="95000"/>
                    <a:lumOff val="5000"/>
                  </a:schemeClr>
                </a:solidFill>
              </a:rPr>
              <a:t> 3. Играть с котёнком во время отдыха от творческого процесса</a:t>
            </a:r>
            <a:endParaRPr lang="ru-RU" b="1" dirty="0">
              <a:solidFill>
                <a:schemeClr val="tx1">
                  <a:lumMod val="95000"/>
                  <a:lumOff val="5000"/>
                </a:schemeClr>
              </a:solidFill>
            </a:endParaRPr>
          </a:p>
        </p:txBody>
      </p:sp>
      <p:sp>
        <p:nvSpPr>
          <p:cNvPr id="14" name="2 ответ 2"/>
          <p:cNvSpPr/>
          <p:nvPr/>
        </p:nvSpPr>
        <p:spPr>
          <a:xfrm>
            <a:off x="2202052" y="5381172"/>
            <a:ext cx="3964771" cy="57606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b="1" dirty="0" smtClean="0">
                <a:solidFill>
                  <a:schemeClr val="tx1">
                    <a:lumMod val="95000"/>
                    <a:lumOff val="5000"/>
                  </a:schemeClr>
                </a:solidFill>
              </a:rPr>
              <a:t>   2. Использовать в рисовании</a:t>
            </a:r>
            <a:endParaRPr lang="ru-RU" b="1" dirty="0">
              <a:solidFill>
                <a:schemeClr val="tx1">
                  <a:lumMod val="95000"/>
                  <a:lumOff val="5000"/>
                </a:schemeClr>
              </a:solidFill>
            </a:endParaRPr>
          </a:p>
        </p:txBody>
      </p:sp>
      <p:sp>
        <p:nvSpPr>
          <p:cNvPr id="16" name="1 это интересно знать">
            <a:hlinkClick r:id="rId9" action="ppaction://hlinksldjump"/>
          </p:cNvPr>
          <p:cNvSpPr/>
          <p:nvPr/>
        </p:nvSpPr>
        <p:spPr>
          <a:xfrm>
            <a:off x="13079" y="278069"/>
            <a:ext cx="1872208" cy="1872208"/>
          </a:xfrm>
          <a:prstGeom prst="verticalScroll">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smtClean="0">
                <a:solidFill>
                  <a:srgbClr val="002060"/>
                </a:solidFill>
              </a:rPr>
              <a:t>Это </a:t>
            </a:r>
          </a:p>
          <a:p>
            <a:pPr algn="ctr"/>
            <a:r>
              <a:rPr lang="ru-RU" sz="2000" b="1" dirty="0" err="1" smtClean="0">
                <a:solidFill>
                  <a:srgbClr val="002060"/>
                </a:solidFill>
              </a:rPr>
              <a:t>интереснознать</a:t>
            </a:r>
            <a:endParaRPr lang="ru-RU" sz="2000" b="1" dirty="0">
              <a:solidFill>
                <a:srgbClr val="002060"/>
              </a:solidFill>
            </a:endParaRPr>
          </a:p>
        </p:txBody>
      </p:sp>
      <p:sp>
        <p:nvSpPr>
          <p:cNvPr id="17" name="Управляющая кнопка: назад 16">
            <a:hlinkClick r:id="" action="ppaction://hlinkshowjump?jump=previousslide" highlightClick="1">
              <a:snd r:embed="rId10" name="click.wav"/>
            </a:hlinkClick>
          </p:cNvPr>
          <p:cNvSpPr/>
          <p:nvPr/>
        </p:nvSpPr>
        <p:spPr>
          <a:xfrm>
            <a:off x="299104" y="6119720"/>
            <a:ext cx="535361" cy="360040"/>
          </a:xfrm>
          <a:prstGeom prst="actionButtonBackPrevious">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18" name="Управляющая кнопка: далее 17">
            <a:hlinkClick r:id="" action="ppaction://hlinkshowjump?jump=nextslide" highlightClick="1">
              <a:snd r:embed="rId10" name="click.wav"/>
            </a:hlinkClick>
          </p:cNvPr>
          <p:cNvSpPr/>
          <p:nvPr/>
        </p:nvSpPr>
        <p:spPr>
          <a:xfrm>
            <a:off x="948442" y="6116244"/>
            <a:ext cx="576064" cy="360040"/>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6032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2000"/>
                                        <p:tgtEl>
                                          <p:spTgt spid="12"/>
                                        </p:tgtEl>
                                      </p:cBhvr>
                                    </p:animEffect>
                                    <p:anim calcmode="lin" valueType="num">
                                      <p:cBhvr>
                                        <p:cTn id="7" dur="2000"/>
                                        <p:tgtEl>
                                          <p:spTgt spid="12"/>
                                        </p:tgtEl>
                                        <p:attrNameLst>
                                          <p:attrName>ppt_x</p:attrName>
                                        </p:attrNameLst>
                                      </p:cBhvr>
                                      <p:tavLst>
                                        <p:tav tm="0">
                                          <p:val>
                                            <p:strVal val="ppt_x"/>
                                          </p:val>
                                        </p:tav>
                                        <p:tav tm="100000">
                                          <p:val>
                                            <p:strVal val="ppt_x"/>
                                          </p:val>
                                        </p:tav>
                                      </p:tavLst>
                                    </p:anim>
                                    <p:anim calcmode="lin" valueType="num">
                                      <p:cBhvr>
                                        <p:cTn id="8" dur="2000"/>
                                        <p:tgtEl>
                                          <p:spTgt spid="12"/>
                                        </p:tgtEl>
                                        <p:attrNameLst>
                                          <p:attrName>ppt_y</p:attrName>
                                        </p:attrNameLst>
                                      </p:cBhvr>
                                      <p:tavLst>
                                        <p:tav tm="0">
                                          <p:val>
                                            <p:strVal val="ppt_y"/>
                                          </p:val>
                                        </p:tav>
                                        <p:tav tm="100000">
                                          <p:val>
                                            <p:strVal val="ppt_y+.1"/>
                                          </p:val>
                                        </p:tav>
                                      </p:tavLst>
                                    </p:anim>
                                    <p:set>
                                      <p:cBhvr>
                                        <p:cTn id="9" dur="1" fill="hold">
                                          <p:stCondLst>
                                            <p:cond delay="19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12"/>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34" presetClass="emph" presetSubtype="0" fill="hold" grpId="0" nodeType="clickEffect">
                                  <p:stCondLst>
                                    <p:cond delay="0"/>
                                  </p:stCondLst>
                                  <p:iterate type="lt">
                                    <p:tmPct val="0"/>
                                  </p:iterate>
                                  <p:childTnLst>
                                    <p:animMotion origin="layout" path="M 0.0 0.0 L 0.0 -0.07213" pathEditMode="relative" ptsTypes="">
                                      <p:cBhvr>
                                        <p:cTn id="14" dur="1000" accel="50000" decel="50000" autoRev="1" fill="hold">
                                          <p:stCondLst>
                                            <p:cond delay="0"/>
                                          </p:stCondLst>
                                        </p:cTn>
                                        <p:tgtEl>
                                          <p:spTgt spid="14"/>
                                        </p:tgtEl>
                                        <p:attrNameLst>
                                          <p:attrName>ppt_x</p:attrName>
                                          <p:attrName>ppt_y</p:attrName>
                                        </p:attrNameLst>
                                      </p:cBhvr>
                                    </p:animMotion>
                                    <p:animRot by="1500000">
                                      <p:cBhvr>
                                        <p:cTn id="15" dur="500" fill="hold">
                                          <p:stCondLst>
                                            <p:cond delay="0"/>
                                          </p:stCondLst>
                                        </p:cTn>
                                        <p:tgtEl>
                                          <p:spTgt spid="14"/>
                                        </p:tgtEl>
                                        <p:attrNameLst>
                                          <p:attrName>r</p:attrName>
                                        </p:attrNameLst>
                                      </p:cBhvr>
                                    </p:animRot>
                                    <p:animRot by="-1500000">
                                      <p:cBhvr>
                                        <p:cTn id="16" dur="500" fill="hold">
                                          <p:stCondLst>
                                            <p:cond delay="500"/>
                                          </p:stCondLst>
                                        </p:cTn>
                                        <p:tgtEl>
                                          <p:spTgt spid="14"/>
                                        </p:tgtEl>
                                        <p:attrNameLst>
                                          <p:attrName>r</p:attrName>
                                        </p:attrNameLst>
                                      </p:cBhvr>
                                    </p:animRot>
                                    <p:animRot by="-1500000">
                                      <p:cBhvr>
                                        <p:cTn id="17" dur="500" fill="hold">
                                          <p:stCondLst>
                                            <p:cond delay="1000"/>
                                          </p:stCondLst>
                                        </p:cTn>
                                        <p:tgtEl>
                                          <p:spTgt spid="14"/>
                                        </p:tgtEl>
                                        <p:attrNameLst>
                                          <p:attrName>r</p:attrName>
                                        </p:attrNameLst>
                                      </p:cBhvr>
                                    </p:animRot>
                                    <p:animRot by="1500000">
                                      <p:cBhvr>
                                        <p:cTn id="18" dur="500" fill="hold">
                                          <p:stCondLst>
                                            <p:cond delay="1500"/>
                                          </p:stCondLst>
                                        </p:cTn>
                                        <p:tgtEl>
                                          <p:spTgt spid="14"/>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42" presetClass="exit" presetSubtype="0" fill="hold" grpId="0" nodeType="clickEffect">
                                  <p:stCondLst>
                                    <p:cond delay="0"/>
                                  </p:stCondLst>
                                  <p:childTnLst>
                                    <p:animEffect transition="out" filter="fade">
                                      <p:cBhvr>
                                        <p:cTn id="23" dur="2000"/>
                                        <p:tgtEl>
                                          <p:spTgt spid="13"/>
                                        </p:tgtEl>
                                      </p:cBhvr>
                                    </p:animEffect>
                                    <p:anim calcmode="lin" valueType="num">
                                      <p:cBhvr>
                                        <p:cTn id="24" dur="2000"/>
                                        <p:tgtEl>
                                          <p:spTgt spid="13"/>
                                        </p:tgtEl>
                                        <p:attrNameLst>
                                          <p:attrName>ppt_x</p:attrName>
                                        </p:attrNameLst>
                                      </p:cBhvr>
                                      <p:tavLst>
                                        <p:tav tm="0">
                                          <p:val>
                                            <p:strVal val="ppt_x"/>
                                          </p:val>
                                        </p:tav>
                                        <p:tav tm="100000">
                                          <p:val>
                                            <p:strVal val="ppt_x"/>
                                          </p:val>
                                        </p:tav>
                                      </p:tavLst>
                                    </p:anim>
                                    <p:anim calcmode="lin" valueType="num">
                                      <p:cBhvr>
                                        <p:cTn id="25" dur="2000"/>
                                        <p:tgtEl>
                                          <p:spTgt spid="13"/>
                                        </p:tgtEl>
                                        <p:attrNameLst>
                                          <p:attrName>ppt_y</p:attrName>
                                        </p:attrNameLst>
                                      </p:cBhvr>
                                      <p:tavLst>
                                        <p:tav tm="0">
                                          <p:val>
                                            <p:strVal val="ppt_y"/>
                                          </p:val>
                                        </p:tav>
                                        <p:tav tm="100000">
                                          <p:val>
                                            <p:strVal val="ppt_y+.1"/>
                                          </p:val>
                                        </p:tav>
                                      </p:tavLst>
                                    </p:anim>
                                    <p:set>
                                      <p:cBhvr>
                                        <p:cTn id="26" dur="1" fill="hold">
                                          <p:stCondLst>
                                            <p:cond delay="1999"/>
                                          </p:stCondLst>
                                        </p:cTn>
                                        <p:tgtEl>
                                          <p:spTgt spid="1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2000"/>
                                        <p:tgtEl>
                                          <p:spTgt spid="5"/>
                                        </p:tgtEl>
                                      </p:cBhvr>
                                    </p:animEffect>
                                    <p:anim calcmode="lin" valueType="num">
                                      <p:cBhvr>
                                        <p:cTn id="32" dur="2000"/>
                                        <p:tgtEl>
                                          <p:spTgt spid="5"/>
                                        </p:tgtEl>
                                        <p:attrNameLst>
                                          <p:attrName>ppt_x</p:attrName>
                                        </p:attrNameLst>
                                      </p:cBhvr>
                                      <p:tavLst>
                                        <p:tav tm="0">
                                          <p:val>
                                            <p:strVal val="ppt_x"/>
                                          </p:val>
                                        </p:tav>
                                        <p:tav tm="100000">
                                          <p:val>
                                            <p:strVal val="ppt_x"/>
                                          </p:val>
                                        </p:tav>
                                      </p:tavLst>
                                    </p:anim>
                                    <p:anim calcmode="lin" valueType="num">
                                      <p:cBhvr>
                                        <p:cTn id="33" dur="2000"/>
                                        <p:tgtEl>
                                          <p:spTgt spid="5"/>
                                        </p:tgtEl>
                                        <p:attrNameLst>
                                          <p:attrName>ppt_y</p:attrName>
                                        </p:attrNameLst>
                                      </p:cBhvr>
                                      <p:tavLst>
                                        <p:tav tm="0">
                                          <p:val>
                                            <p:strVal val="ppt_y"/>
                                          </p:val>
                                        </p:tav>
                                        <p:tav tm="100000">
                                          <p:val>
                                            <p:strVal val="ppt_y+.1"/>
                                          </p:val>
                                        </p:tav>
                                      </p:tavLst>
                                    </p:anim>
                                    <p:set>
                                      <p:cBhvr>
                                        <p:cTn id="34" dur="1" fill="hold">
                                          <p:stCondLst>
                                            <p:cond delay="1999"/>
                                          </p:stCondLst>
                                        </p:cTn>
                                        <p:tgtEl>
                                          <p:spTgt spid="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grpId="0" nodeType="clickEffect">
                                  <p:stCondLst>
                                    <p:cond delay="0"/>
                                  </p:stCondLst>
                                  <p:childTnLst>
                                    <p:animEffect transition="out" filter="fade">
                                      <p:cBhvr>
                                        <p:cTn id="39" dur="2000"/>
                                        <p:tgtEl>
                                          <p:spTgt spid="8"/>
                                        </p:tgtEl>
                                      </p:cBhvr>
                                    </p:animEffect>
                                    <p:anim calcmode="lin" valueType="num">
                                      <p:cBhvr>
                                        <p:cTn id="40" dur="2000"/>
                                        <p:tgtEl>
                                          <p:spTgt spid="8"/>
                                        </p:tgtEl>
                                        <p:attrNameLst>
                                          <p:attrName>ppt_x</p:attrName>
                                        </p:attrNameLst>
                                      </p:cBhvr>
                                      <p:tavLst>
                                        <p:tav tm="0">
                                          <p:val>
                                            <p:strVal val="ppt_x"/>
                                          </p:val>
                                        </p:tav>
                                        <p:tav tm="100000">
                                          <p:val>
                                            <p:strVal val="ppt_x"/>
                                          </p:val>
                                        </p:tav>
                                      </p:tavLst>
                                    </p:anim>
                                    <p:anim calcmode="lin" valueType="num">
                                      <p:cBhvr>
                                        <p:cTn id="41" dur="2000"/>
                                        <p:tgtEl>
                                          <p:spTgt spid="8"/>
                                        </p:tgtEl>
                                        <p:attrNameLst>
                                          <p:attrName>ppt_y</p:attrName>
                                        </p:attrNameLst>
                                      </p:cBhvr>
                                      <p:tavLst>
                                        <p:tav tm="0">
                                          <p:val>
                                            <p:strVal val="ppt_y"/>
                                          </p:val>
                                        </p:tav>
                                        <p:tav tm="100000">
                                          <p:val>
                                            <p:strVal val="ppt_y+.1"/>
                                          </p:val>
                                        </p:tav>
                                      </p:tavLst>
                                    </p:anim>
                                    <p:set>
                                      <p:cBhvr>
                                        <p:cTn id="42" dur="1" fill="hold">
                                          <p:stCondLst>
                                            <p:cond delay="1999"/>
                                          </p:stCondLst>
                                        </p:cTn>
                                        <p:tgtEl>
                                          <p:spTgt spid="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34" presetClass="emph" presetSubtype="0" fill="hold" grpId="0" nodeType="clickEffect">
                                  <p:stCondLst>
                                    <p:cond delay="0"/>
                                  </p:stCondLst>
                                  <p:iterate type="lt">
                                    <p:tmPct val="0"/>
                                  </p:iterate>
                                  <p:childTnLst>
                                    <p:animMotion origin="layout" path="M 0.0 0.0 L 0.0 -0.07213" pathEditMode="relative" ptsTypes="">
                                      <p:cBhvr>
                                        <p:cTn id="47" dur="1000" accel="50000" decel="50000" autoRev="1" fill="hold">
                                          <p:stCondLst>
                                            <p:cond delay="0"/>
                                          </p:stCondLst>
                                        </p:cTn>
                                        <p:tgtEl>
                                          <p:spTgt spid="9"/>
                                        </p:tgtEl>
                                        <p:attrNameLst>
                                          <p:attrName>ppt_x</p:attrName>
                                          <p:attrName>ppt_y</p:attrName>
                                        </p:attrNameLst>
                                      </p:cBhvr>
                                    </p:animMotion>
                                    <p:animRot by="1500000">
                                      <p:cBhvr>
                                        <p:cTn id="48" dur="500" fill="hold">
                                          <p:stCondLst>
                                            <p:cond delay="0"/>
                                          </p:stCondLst>
                                        </p:cTn>
                                        <p:tgtEl>
                                          <p:spTgt spid="9"/>
                                        </p:tgtEl>
                                        <p:attrNameLst>
                                          <p:attrName>r</p:attrName>
                                        </p:attrNameLst>
                                      </p:cBhvr>
                                    </p:animRot>
                                    <p:animRot by="-1500000">
                                      <p:cBhvr>
                                        <p:cTn id="49" dur="500" fill="hold">
                                          <p:stCondLst>
                                            <p:cond delay="500"/>
                                          </p:stCondLst>
                                        </p:cTn>
                                        <p:tgtEl>
                                          <p:spTgt spid="9"/>
                                        </p:tgtEl>
                                        <p:attrNameLst>
                                          <p:attrName>r</p:attrName>
                                        </p:attrNameLst>
                                      </p:cBhvr>
                                    </p:animRot>
                                    <p:animRot by="-1500000">
                                      <p:cBhvr>
                                        <p:cTn id="50" dur="500" fill="hold">
                                          <p:stCondLst>
                                            <p:cond delay="1000"/>
                                          </p:stCondLst>
                                        </p:cTn>
                                        <p:tgtEl>
                                          <p:spTgt spid="9"/>
                                        </p:tgtEl>
                                        <p:attrNameLst>
                                          <p:attrName>r</p:attrName>
                                        </p:attrNameLst>
                                      </p:cBhvr>
                                    </p:animRot>
                                    <p:animRot by="1500000">
                                      <p:cBhvr>
                                        <p:cTn id="51" dur="500" fill="hold">
                                          <p:stCondLst>
                                            <p:cond delay="1500"/>
                                          </p:stCondLst>
                                        </p:cTn>
                                        <p:tgtEl>
                                          <p:spTgt spid="9"/>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bldLst>
      <p:bldP spid="5" grpId="0" animBg="1"/>
      <p:bldP spid="8" grpId="0" animBg="1"/>
      <p:bldP spid="9" grpId="0" animBg="1"/>
      <p:bldP spid="12" grpId="0" animBg="1"/>
      <p:bldP spid="13" grpId="0" animBg="1"/>
      <p:bldP spid="14"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1586</TotalTime>
  <Words>1300</Words>
  <Application>Microsoft Office PowerPoint</Application>
  <PresentationFormat>Экран (4:3)</PresentationFormat>
  <Paragraphs>163</Paragraphs>
  <Slides>34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Интернет-ресурсы</vt:lpstr>
      <vt:lpstr>Рисование зубной  пастой  По свойствам зубная паста очень густая, поэтому изображение получится объемным,  а также она имеет приятный запах.  Рисуйте, придумывайте интересные истории и сказочные приключения. Для работы необходимо приготовить яркий цветной фон или цветную бумагу. Зубную пасту развести в небольшом количестве воды и толстым слоем наносить на бумагу. Прорисовать мелкие детали обычной краской. При высыхании зубной пасты цвет становится белоснежным, поэтому темы для рисования могут быть  зимние пейзажи или берёзки .  Если добавить  в зубную пасту цветные краски, то темы могут быть самые разнообразные.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Таня-ПК</dc:creator>
  <cp:lastModifiedBy>Таня-ПК</cp:lastModifiedBy>
  <cp:revision>128</cp:revision>
  <dcterms:created xsi:type="dcterms:W3CDTF">2020-01-03T13:10:13Z</dcterms:created>
  <dcterms:modified xsi:type="dcterms:W3CDTF">2020-01-21T16:51:51Z</dcterms:modified>
</cp:coreProperties>
</file>