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76" r:id="rId8"/>
    <p:sldId id="275" r:id="rId9"/>
    <p:sldId id="274" r:id="rId10"/>
    <p:sldId id="277" r:id="rId11"/>
    <p:sldId id="278" r:id="rId12"/>
    <p:sldId id="280" r:id="rId13"/>
    <p:sldId id="267" r:id="rId14"/>
    <p:sldId id="269" r:id="rId15"/>
    <p:sldId id="270" r:id="rId16"/>
    <p:sldId id="271" r:id="rId17"/>
    <p:sldId id="281" r:id="rId18"/>
    <p:sldId id="28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90" y="-6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16" name="Номер слайда 15"/>
          <p:cNvSpPr>
            <a:spLocks noGrp="1"/>
          </p:cNvSpPr>
          <p:nvPr>
            <p:ph type="sldNum" sz="quarter" idx="11"/>
          </p:nvPr>
        </p:nvSpPr>
        <p:spPr/>
        <p:txBody>
          <a:bodyPr/>
          <a:lstStyle/>
          <a:p>
            <a:fld id="{FDAA7FE8-814E-4FBF-AAA8-F9A6C47169F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A7FE8-814E-4FBF-AAA8-F9A6C47169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A7FE8-814E-4FBF-AAA8-F9A6C47169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B8B2F23-6F8F-4377-8A58-3ECDF3A5825F}" type="datetimeFigureOut">
              <a:rPr lang="ru-RU" smtClean="0"/>
              <a:pPr/>
              <a:t>02.02.2016</a:t>
            </a:fld>
            <a:endParaRPr lang="ru-RU"/>
          </a:p>
        </p:txBody>
      </p:sp>
      <p:sp>
        <p:nvSpPr>
          <p:cNvPr id="15" name="Номер слайда 14"/>
          <p:cNvSpPr>
            <a:spLocks noGrp="1"/>
          </p:cNvSpPr>
          <p:nvPr>
            <p:ph type="sldNum" sz="quarter" idx="15"/>
          </p:nvPr>
        </p:nvSpPr>
        <p:spPr/>
        <p:txBody>
          <a:bodyPr/>
          <a:lstStyle>
            <a:lvl1pPr algn="ctr">
              <a:defRPr/>
            </a:lvl1pPr>
          </a:lstStyle>
          <a:p>
            <a:fld id="{FDAA7FE8-814E-4FBF-AAA8-F9A6C47169F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A7FE8-814E-4FBF-AAA8-F9A6C47169F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A7FE8-814E-4FBF-AAA8-F9A6C47169F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DAA7FE8-814E-4FBF-AAA8-F9A6C47169F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AA7FE8-814E-4FBF-AAA8-F9A6C47169F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AA7FE8-814E-4FBF-AAA8-F9A6C47169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B8B2F23-6F8F-4377-8A58-3ECDF3A5825F}" type="datetimeFigureOut">
              <a:rPr lang="ru-RU" smtClean="0"/>
              <a:pPr/>
              <a:t>02.02.2016</a:t>
            </a:fld>
            <a:endParaRPr lang="ru-RU"/>
          </a:p>
        </p:txBody>
      </p:sp>
      <p:sp>
        <p:nvSpPr>
          <p:cNvPr id="9" name="Номер слайда 8"/>
          <p:cNvSpPr>
            <a:spLocks noGrp="1"/>
          </p:cNvSpPr>
          <p:nvPr>
            <p:ph type="sldNum" sz="quarter" idx="15"/>
          </p:nvPr>
        </p:nvSpPr>
        <p:spPr/>
        <p:txBody>
          <a:bodyPr/>
          <a:lstStyle/>
          <a:p>
            <a:fld id="{FDAA7FE8-814E-4FBF-AAA8-F9A6C47169F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B8B2F23-6F8F-4377-8A58-3ECDF3A5825F}" type="datetimeFigureOut">
              <a:rPr lang="ru-RU" smtClean="0"/>
              <a:pPr/>
              <a:t>02.02.2016</a:t>
            </a:fld>
            <a:endParaRPr lang="ru-RU"/>
          </a:p>
        </p:txBody>
      </p:sp>
      <p:sp>
        <p:nvSpPr>
          <p:cNvPr id="9" name="Номер слайда 8"/>
          <p:cNvSpPr>
            <a:spLocks noGrp="1"/>
          </p:cNvSpPr>
          <p:nvPr>
            <p:ph type="sldNum" sz="quarter" idx="11"/>
          </p:nvPr>
        </p:nvSpPr>
        <p:spPr/>
        <p:txBody>
          <a:bodyPr/>
          <a:lstStyle/>
          <a:p>
            <a:fld id="{FDAA7FE8-814E-4FBF-AAA8-F9A6C47169F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B8B2F23-6F8F-4377-8A58-3ECDF3A5825F}" type="datetimeFigureOut">
              <a:rPr lang="ru-RU" smtClean="0"/>
              <a:pPr/>
              <a:t>02.02.2016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DAA7FE8-814E-4FBF-AAA8-F9A6C47169F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ubscribe.ru/group/nash-soyuz/6415941/" TargetMode="External"/><Relationship Id="rId7" Type="http://schemas.openxmlformats.org/officeDocument/2006/relationships/image" Target="../media/image8.jpeg"/><Relationship Id="rId2" Type="http://schemas.openxmlformats.org/officeDocument/2006/relationships/hyperlink" Target="mailto:Elizabeth***@***" TargetMode="Externa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ubscribe.ru/author/20700566" TargetMode="External"/><Relationship Id="rId4" Type="http://schemas.openxmlformats.org/officeDocument/2006/relationships/hyperlink" Target="http://www.liveinternet.ru/users/3596969/profi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57200" y="357166"/>
            <a:ext cx="8305800" cy="1571636"/>
          </a:xfrm>
        </p:spPr>
        <p:txBody>
          <a:bodyPr/>
          <a:lstStyle/>
          <a:p>
            <a:r>
              <a:rPr lang="ru-RU" sz="3200" dirty="0" smtClean="0">
                <a:solidFill>
                  <a:srgbClr val="FF0000"/>
                </a:solidFill>
              </a:rPr>
              <a:t>Урал - кладезь </a:t>
            </a:r>
            <a:r>
              <a:rPr lang="ru-RU" sz="3200" dirty="0" smtClean="0">
                <a:solidFill>
                  <a:srgbClr val="FF0000"/>
                </a:solidFill>
              </a:rPr>
              <a:t>самоцветов</a:t>
            </a:r>
            <a:r>
              <a:rPr lang="ru-RU" sz="2400" dirty="0" smtClean="0"/>
              <a:t>.</a:t>
            </a:r>
            <a:br>
              <a:rPr lang="ru-RU" sz="2400" dirty="0" smtClean="0"/>
            </a:br>
            <a:r>
              <a:rPr lang="ru-RU" sz="1600" dirty="0" smtClean="0"/>
              <a:t>Учитель  географии </a:t>
            </a:r>
            <a:br>
              <a:rPr lang="ru-RU" sz="1600" dirty="0" smtClean="0"/>
            </a:br>
            <a:r>
              <a:rPr lang="ru-RU" sz="1600" dirty="0" smtClean="0"/>
              <a:t> </a:t>
            </a:r>
            <a:r>
              <a:rPr lang="ru-RU" sz="1600" dirty="0" err="1" smtClean="0"/>
              <a:t>Повстань</a:t>
            </a:r>
            <a:r>
              <a:rPr lang="ru-RU" sz="1600" dirty="0" smtClean="0"/>
              <a:t>  Алексей Павлович</a:t>
            </a:r>
            <a:r>
              <a:rPr lang="ru-RU" sz="1600" dirty="0" smtClean="0"/>
              <a:t>.</a:t>
            </a:r>
            <a:br>
              <a:rPr lang="ru-RU" sz="1600" dirty="0" smtClean="0"/>
            </a:br>
            <a:r>
              <a:rPr lang="ru-RU" sz="1600" dirty="0" smtClean="0"/>
              <a:t>Презентация  к </a:t>
            </a:r>
            <a:r>
              <a:rPr lang="ru-RU" sz="1600" dirty="0" smtClean="0"/>
              <a:t> теме  по географии 8 класса </a:t>
            </a:r>
            <a:br>
              <a:rPr lang="ru-RU" sz="1600" dirty="0" smtClean="0"/>
            </a:br>
            <a:r>
              <a:rPr lang="ru-RU" sz="1600" dirty="0" smtClean="0"/>
              <a:t> «Природные уникумы Урала».</a:t>
            </a:r>
            <a:endParaRPr lang="ru-RU" sz="1600" dirty="0"/>
          </a:p>
        </p:txBody>
      </p:sp>
      <p:pic>
        <p:nvPicPr>
          <p:cNvPr id="18434" name="Picture 2"/>
          <p:cNvPicPr>
            <a:picLocks noChangeAspect="1" noChangeArrowheads="1"/>
          </p:cNvPicPr>
          <p:nvPr/>
        </p:nvPicPr>
        <p:blipFill>
          <a:blip r:embed="rId2"/>
          <a:srcRect/>
          <a:stretch>
            <a:fillRect/>
          </a:stretch>
        </p:blipFill>
        <p:spPr bwMode="auto">
          <a:xfrm>
            <a:off x="1928794" y="3571876"/>
            <a:ext cx="5000660"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pPr algn="ctr"/>
            <a:r>
              <a:rPr lang="ru-RU" dirty="0" smtClean="0">
                <a:solidFill>
                  <a:srgbClr val="0070C0"/>
                </a:solidFill>
              </a:rPr>
              <a:t>ЛАЗУРИТ</a:t>
            </a:r>
            <a:endParaRPr lang="ru-RU" dirty="0">
              <a:solidFill>
                <a:srgbClr val="0070C0"/>
              </a:solidFill>
            </a:endParaRPr>
          </a:p>
        </p:txBody>
      </p:sp>
      <p:pic>
        <p:nvPicPr>
          <p:cNvPr id="21506" name="Picture 2" descr="C:\Users\Alex\Desktop\imgs112.jpg"/>
          <p:cNvPicPr>
            <a:picLocks noChangeAspect="1" noChangeArrowheads="1"/>
          </p:cNvPicPr>
          <p:nvPr/>
        </p:nvPicPr>
        <p:blipFill>
          <a:blip r:embed="rId2"/>
          <a:srcRect/>
          <a:stretch>
            <a:fillRect/>
          </a:stretch>
        </p:blipFill>
        <p:spPr bwMode="auto">
          <a:xfrm>
            <a:off x="500034" y="1500174"/>
            <a:ext cx="8143932" cy="4572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2">
                    <a:lumMod val="50000"/>
                  </a:schemeClr>
                </a:solidFill>
              </a:rPr>
              <a:t>Кулоны</a:t>
            </a:r>
            <a:endParaRPr lang="ru-RU" dirty="0">
              <a:solidFill>
                <a:schemeClr val="accent2">
                  <a:lumMod val="50000"/>
                </a:schemeClr>
              </a:solidFill>
            </a:endParaRPr>
          </a:p>
        </p:txBody>
      </p:sp>
      <p:sp>
        <p:nvSpPr>
          <p:cNvPr id="3" name="Содержимое 2"/>
          <p:cNvSpPr>
            <a:spLocks noGrp="1"/>
          </p:cNvSpPr>
          <p:nvPr>
            <p:ph sz="half" idx="1"/>
          </p:nvPr>
        </p:nvSpPr>
        <p:spPr/>
        <p:txBody>
          <a:bodyPr/>
          <a:lstStyle/>
          <a:p>
            <a:r>
              <a:rPr lang="ru-RU" dirty="0" smtClean="0"/>
              <a:t>Горный хрусталь.</a:t>
            </a:r>
            <a:endParaRPr lang="ru-RU" dirty="0"/>
          </a:p>
        </p:txBody>
      </p:sp>
      <p:sp>
        <p:nvSpPr>
          <p:cNvPr id="4" name="Содержимое 3"/>
          <p:cNvSpPr>
            <a:spLocks noGrp="1"/>
          </p:cNvSpPr>
          <p:nvPr>
            <p:ph sz="half" idx="2"/>
          </p:nvPr>
        </p:nvSpPr>
        <p:spPr/>
        <p:txBody>
          <a:bodyPr/>
          <a:lstStyle/>
          <a:p>
            <a:r>
              <a:rPr lang="ru-RU" dirty="0" smtClean="0"/>
              <a:t>Дымчатый кварц.</a:t>
            </a:r>
            <a:endParaRPr lang="ru-RU" dirty="0"/>
          </a:p>
        </p:txBody>
      </p:sp>
      <p:pic>
        <p:nvPicPr>
          <p:cNvPr id="22530" name="Picture 2" descr="C:\Users\Alex\Desktop\3502398_f496.jpg"/>
          <p:cNvPicPr>
            <a:picLocks noChangeAspect="1" noChangeArrowheads="1"/>
          </p:cNvPicPr>
          <p:nvPr/>
        </p:nvPicPr>
        <p:blipFill>
          <a:blip r:embed="rId2"/>
          <a:srcRect/>
          <a:stretch>
            <a:fillRect/>
          </a:stretch>
        </p:blipFill>
        <p:spPr bwMode="auto">
          <a:xfrm>
            <a:off x="4643438" y="2214554"/>
            <a:ext cx="3857652" cy="3429024"/>
          </a:xfrm>
          <a:prstGeom prst="rect">
            <a:avLst/>
          </a:prstGeom>
          <a:noFill/>
        </p:spPr>
      </p:pic>
      <p:pic>
        <p:nvPicPr>
          <p:cNvPr id="22531" name="Picture 3" descr="C:\Users\Alex\Desktop\69627836_stone13.jpg"/>
          <p:cNvPicPr>
            <a:picLocks noChangeAspect="1" noChangeArrowheads="1"/>
          </p:cNvPicPr>
          <p:nvPr/>
        </p:nvPicPr>
        <p:blipFill>
          <a:blip r:embed="rId3"/>
          <a:srcRect/>
          <a:stretch>
            <a:fillRect/>
          </a:stretch>
        </p:blipFill>
        <p:spPr bwMode="auto">
          <a:xfrm>
            <a:off x="500034" y="2214555"/>
            <a:ext cx="4071966" cy="33575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rgbClr val="00B050"/>
                </a:solidFill>
              </a:rPr>
              <a:t>Моя коллекция.</a:t>
            </a:r>
            <a:endParaRPr lang="ru-RU" dirty="0">
              <a:solidFill>
                <a:srgbClr val="00B05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3357555" y="1524000"/>
            <a:ext cx="250032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0070C0"/>
                </a:solidFill>
              </a:rPr>
              <a:t>Шкатулка.</a:t>
            </a:r>
            <a:br>
              <a:rPr lang="ru-RU" dirty="0" smtClean="0">
                <a:solidFill>
                  <a:srgbClr val="0070C0"/>
                </a:solidFill>
              </a:rPr>
            </a:br>
            <a:r>
              <a:rPr lang="ru-RU" dirty="0" smtClean="0">
                <a:solidFill>
                  <a:srgbClr val="0070C0"/>
                </a:solidFill>
              </a:rPr>
              <a:t>(</a:t>
            </a:r>
            <a:r>
              <a:rPr lang="ru-RU" sz="4400" i="1" dirty="0" smtClean="0">
                <a:solidFill>
                  <a:srgbClr val="0070C0"/>
                </a:solidFill>
              </a:rPr>
              <a:t>змеевик и напыление из камней).</a:t>
            </a:r>
            <a:endParaRPr lang="ru-RU" dirty="0"/>
          </a:p>
        </p:txBody>
      </p:sp>
      <p:pic>
        <p:nvPicPr>
          <p:cNvPr id="11266" name="Picture 2" descr="F:\DCIM\101MSDCF\DSC04771.JPG"/>
          <p:cNvPicPr>
            <a:picLocks noGrp="1" noChangeAspect="1" noChangeArrowheads="1"/>
          </p:cNvPicPr>
          <p:nvPr>
            <p:ph sz="half" idx="1"/>
          </p:nvPr>
        </p:nvPicPr>
        <p:blipFill>
          <a:blip r:embed="rId2" cstate="print"/>
          <a:srcRect/>
          <a:stretch>
            <a:fillRect/>
          </a:stretch>
        </p:blipFill>
        <p:spPr bwMode="auto">
          <a:xfrm>
            <a:off x="500034" y="2285992"/>
            <a:ext cx="4059238" cy="3044429"/>
          </a:xfrm>
          <a:prstGeom prst="rect">
            <a:avLst/>
          </a:prstGeom>
          <a:noFill/>
        </p:spPr>
      </p:pic>
      <p:pic>
        <p:nvPicPr>
          <p:cNvPr id="11267" name="Picture 3" descr="F:\DCIM\101MSDCF\DSC04769.JPG"/>
          <p:cNvPicPr>
            <a:picLocks noGrp="1" noChangeAspect="1" noChangeArrowheads="1"/>
          </p:cNvPicPr>
          <p:nvPr>
            <p:ph sz="half" idx="2"/>
          </p:nvPr>
        </p:nvPicPr>
        <p:blipFill>
          <a:blip r:embed="rId3" cstate="print"/>
          <a:srcRect/>
          <a:stretch>
            <a:fillRect/>
          </a:stretch>
        </p:blipFill>
        <p:spPr bwMode="auto">
          <a:xfrm>
            <a:off x="4648200" y="2287785"/>
            <a:ext cx="4059238" cy="30444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0070C0"/>
                </a:solidFill>
              </a:rPr>
              <a:t>Шкатулка.</a:t>
            </a:r>
            <a:br>
              <a:rPr lang="ru-RU" dirty="0" smtClean="0">
                <a:solidFill>
                  <a:srgbClr val="0070C0"/>
                </a:solidFill>
              </a:rPr>
            </a:br>
            <a:r>
              <a:rPr lang="ru-RU" dirty="0" smtClean="0">
                <a:solidFill>
                  <a:srgbClr val="0070C0"/>
                </a:solidFill>
              </a:rPr>
              <a:t>(</a:t>
            </a:r>
            <a:r>
              <a:rPr lang="ru-RU" sz="4000" i="1" dirty="0" smtClean="0">
                <a:solidFill>
                  <a:srgbClr val="0070C0"/>
                </a:solidFill>
              </a:rPr>
              <a:t>змеевик и напыление из камней)</a:t>
            </a:r>
            <a:endParaRPr lang="ru-RU" sz="4000" i="1" dirty="0">
              <a:solidFill>
                <a:srgbClr val="0070C0"/>
              </a:solidFill>
            </a:endParaRPr>
          </a:p>
        </p:txBody>
      </p:sp>
      <p:pic>
        <p:nvPicPr>
          <p:cNvPr id="12290" name="Picture 2" descr="F:\DCIM\101MSDCF\DSC04767.JPG"/>
          <p:cNvPicPr>
            <a:picLocks noGrp="1" noChangeAspect="1" noChangeArrowheads="1"/>
          </p:cNvPicPr>
          <p:nvPr>
            <p:ph sz="half" idx="1"/>
          </p:nvPr>
        </p:nvPicPr>
        <p:blipFill>
          <a:blip r:embed="rId2" cstate="print"/>
          <a:srcRect/>
          <a:stretch>
            <a:fillRect/>
          </a:stretch>
        </p:blipFill>
        <p:spPr bwMode="auto">
          <a:xfrm>
            <a:off x="457200" y="2287785"/>
            <a:ext cx="4059238" cy="3044429"/>
          </a:xfrm>
          <a:prstGeom prst="rect">
            <a:avLst/>
          </a:prstGeom>
          <a:noFill/>
        </p:spPr>
      </p:pic>
      <p:pic>
        <p:nvPicPr>
          <p:cNvPr id="12291" name="Picture 3" descr="F:\DCIM\101MSDCF\DSC04769.JPG"/>
          <p:cNvPicPr>
            <a:picLocks noGrp="1" noChangeAspect="1" noChangeArrowheads="1"/>
          </p:cNvPicPr>
          <p:nvPr>
            <p:ph sz="half" idx="2"/>
          </p:nvPr>
        </p:nvPicPr>
        <p:blipFill>
          <a:blip r:embed="rId3" cstate="print"/>
          <a:srcRect/>
          <a:stretch>
            <a:fillRect/>
          </a:stretch>
        </p:blipFill>
        <p:spPr bwMode="auto">
          <a:xfrm>
            <a:off x="4648200" y="2287785"/>
            <a:ext cx="4059238" cy="304442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C000"/>
                </a:solidFill>
              </a:rPr>
              <a:t>Картины из камня на срезах стволов деревьев.</a:t>
            </a:r>
            <a:endParaRPr lang="ru-RU" dirty="0">
              <a:solidFill>
                <a:srgbClr val="FFC000"/>
              </a:solidFill>
            </a:endParaRPr>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1220442" y="1524000"/>
            <a:ext cx="2532753" cy="4572000"/>
          </a:xfrm>
          <a:prstGeom prst="rect">
            <a:avLst/>
          </a:prstGeom>
          <a:noFill/>
          <a:ln w="9525">
            <a:noFill/>
            <a:miter lim="800000"/>
            <a:headEnd/>
            <a:tailEnd/>
          </a:ln>
          <a:effectLst/>
        </p:spPr>
      </p:pic>
      <p:pic>
        <p:nvPicPr>
          <p:cNvPr id="14339" name="Picture 3"/>
          <p:cNvPicPr>
            <a:picLocks noGrp="1" noChangeAspect="1" noChangeArrowheads="1"/>
          </p:cNvPicPr>
          <p:nvPr>
            <p:ph sz="half" idx="2"/>
          </p:nvPr>
        </p:nvPicPr>
        <p:blipFill>
          <a:blip r:embed="rId3" cstate="print"/>
          <a:srcRect/>
          <a:stretch>
            <a:fillRect/>
          </a:stretch>
        </p:blipFill>
        <p:spPr bwMode="auto">
          <a:xfrm>
            <a:off x="5547682" y="1524000"/>
            <a:ext cx="226027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FF00"/>
                </a:solidFill>
              </a:rPr>
              <a:t>Картины из различных камней на мраморе в обрамлении змеевика.</a:t>
            </a:r>
            <a:endParaRPr lang="ru-RU" dirty="0">
              <a:solidFill>
                <a:srgbClr val="FFFF00"/>
              </a:solidFill>
            </a:endParaRPr>
          </a:p>
        </p:txBody>
      </p:sp>
      <p:pic>
        <p:nvPicPr>
          <p:cNvPr id="15362" name="Picture 2"/>
          <p:cNvPicPr>
            <a:picLocks noGrp="1" noChangeAspect="1" noChangeArrowheads="1"/>
          </p:cNvPicPr>
          <p:nvPr>
            <p:ph sz="half" idx="1"/>
          </p:nvPr>
        </p:nvPicPr>
        <p:blipFill>
          <a:blip r:embed="rId2" cstate="print"/>
          <a:srcRect/>
          <a:stretch>
            <a:fillRect/>
          </a:stretch>
        </p:blipFill>
        <p:spPr bwMode="auto">
          <a:xfrm>
            <a:off x="635825" y="1524000"/>
            <a:ext cx="3701988" cy="4572000"/>
          </a:xfrm>
          <a:prstGeom prst="rect">
            <a:avLst/>
          </a:prstGeom>
          <a:noFill/>
          <a:ln w="9525">
            <a:noFill/>
            <a:miter lim="800000"/>
            <a:headEnd/>
            <a:tailEnd/>
          </a:ln>
          <a:effectLst/>
        </p:spPr>
      </p:pic>
      <p:pic>
        <p:nvPicPr>
          <p:cNvPr id="15363" name="Picture 3"/>
          <p:cNvPicPr>
            <a:picLocks noGrp="1" noChangeAspect="1" noChangeArrowheads="1"/>
          </p:cNvPicPr>
          <p:nvPr>
            <p:ph sz="half" idx="2"/>
          </p:nvPr>
        </p:nvPicPr>
        <p:blipFill>
          <a:blip r:embed="rId3" cstate="print"/>
          <a:srcRect/>
          <a:stretch>
            <a:fillRect/>
          </a:stretch>
        </p:blipFill>
        <p:spPr bwMode="auto">
          <a:xfrm>
            <a:off x="4914362" y="1524000"/>
            <a:ext cx="352691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43050"/>
            <a:ext cx="8229600" cy="4643470"/>
          </a:xfrm>
        </p:spPr>
        <p:txBody>
          <a:bodyPr/>
          <a:lstStyle/>
          <a:p>
            <a:endParaRPr lang="ru-RU" dirty="0"/>
          </a:p>
        </p:txBody>
      </p:sp>
      <p:sp>
        <p:nvSpPr>
          <p:cNvPr id="3" name="Заголовок 2"/>
          <p:cNvSpPr>
            <a:spLocks noGrp="1"/>
          </p:cNvSpPr>
          <p:nvPr>
            <p:ph type="title"/>
          </p:nvPr>
        </p:nvSpPr>
        <p:spPr>
          <a:xfrm>
            <a:off x="457200" y="152400"/>
            <a:ext cx="8229600" cy="1419212"/>
          </a:xfrm>
        </p:spPr>
        <p:txBody>
          <a:bodyPr>
            <a:noAutofit/>
          </a:bodyPr>
          <a:lstStyle/>
          <a:p>
            <a:pPr algn="ctr"/>
            <a:r>
              <a:rPr lang="ru-RU" sz="2400" dirty="0" smtClean="0">
                <a:solidFill>
                  <a:srgbClr val="7030A0"/>
                </a:solidFill>
              </a:rPr>
              <a:t>Павел Петрович Бажов. </a:t>
            </a:r>
            <a:br>
              <a:rPr lang="ru-RU" sz="2400" dirty="0" smtClean="0">
                <a:solidFill>
                  <a:srgbClr val="7030A0"/>
                </a:solidFill>
              </a:rPr>
            </a:br>
            <a:r>
              <a:rPr lang="ru-RU" sz="2400" dirty="0" smtClean="0">
                <a:solidFill>
                  <a:srgbClr val="7030A0"/>
                </a:solidFill>
              </a:rPr>
              <a:t>Создатель совершенно нового стиля сказок.</a:t>
            </a:r>
            <a:br>
              <a:rPr lang="ru-RU" sz="2400" dirty="0" smtClean="0">
                <a:solidFill>
                  <a:srgbClr val="7030A0"/>
                </a:solidFill>
              </a:rPr>
            </a:br>
            <a:r>
              <a:rPr lang="ru-RU" sz="2400" dirty="0" smtClean="0">
                <a:solidFill>
                  <a:srgbClr val="7030A0"/>
                </a:solidFill>
              </a:rPr>
              <a:t> Тонкий ценитель и знаток творчества уральских мастеров.</a:t>
            </a:r>
            <a:endParaRPr lang="ru-RU" sz="2400" dirty="0">
              <a:solidFill>
                <a:srgbClr val="7030A0"/>
              </a:solidFill>
            </a:endParaRPr>
          </a:p>
        </p:txBody>
      </p:sp>
      <p:pic>
        <p:nvPicPr>
          <p:cNvPr id="23554" name="Picture 2" descr="C:\Users\Alex\Desktop\image011.jpg"/>
          <p:cNvPicPr>
            <a:picLocks noChangeAspect="1" noChangeArrowheads="1"/>
          </p:cNvPicPr>
          <p:nvPr/>
        </p:nvPicPr>
        <p:blipFill>
          <a:blip r:embed="rId2"/>
          <a:srcRect/>
          <a:stretch>
            <a:fillRect/>
          </a:stretch>
        </p:blipFill>
        <p:spPr bwMode="auto">
          <a:xfrm>
            <a:off x="2143108" y="1643050"/>
            <a:ext cx="4714908" cy="46434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pPr algn="ctr"/>
            <a:r>
              <a:rPr lang="ru-RU" sz="3200" dirty="0" smtClean="0">
                <a:solidFill>
                  <a:srgbClr val="FFFF00"/>
                </a:solidFill>
              </a:rPr>
              <a:t>Яркие обложки книг П. П.  Бажова.</a:t>
            </a:r>
            <a:br>
              <a:rPr lang="ru-RU" sz="3200" dirty="0" smtClean="0">
                <a:solidFill>
                  <a:srgbClr val="FFFF00"/>
                </a:solidFill>
              </a:rPr>
            </a:br>
            <a:r>
              <a:rPr lang="ru-RU" sz="3200" dirty="0" smtClean="0">
                <a:solidFill>
                  <a:srgbClr val="FFFF00"/>
                </a:solidFill>
              </a:rPr>
              <a:t>Яркие, как  и его  герои.</a:t>
            </a:r>
            <a:endParaRPr lang="ru-RU" sz="3200" dirty="0">
              <a:solidFill>
                <a:srgbClr val="FFFF00"/>
              </a:solidFill>
            </a:endParaRPr>
          </a:p>
        </p:txBody>
      </p:sp>
      <p:pic>
        <p:nvPicPr>
          <p:cNvPr id="1026" name="Picture 2" descr="C:\Users\Alex\Desktop\img329_3.jpg"/>
          <p:cNvPicPr>
            <a:picLocks noChangeAspect="1" noChangeArrowheads="1"/>
          </p:cNvPicPr>
          <p:nvPr/>
        </p:nvPicPr>
        <p:blipFill>
          <a:blip r:embed="rId2"/>
          <a:srcRect/>
          <a:stretch>
            <a:fillRect/>
          </a:stretch>
        </p:blipFill>
        <p:spPr bwMode="auto">
          <a:xfrm>
            <a:off x="4643438" y="1500174"/>
            <a:ext cx="3786214" cy="4572033"/>
          </a:xfrm>
          <a:prstGeom prst="rect">
            <a:avLst/>
          </a:prstGeom>
          <a:noFill/>
        </p:spPr>
      </p:pic>
      <p:pic>
        <p:nvPicPr>
          <p:cNvPr id="1027" name="Picture 3" descr="C:\Users\Alex\Desktop\de069db3cccaa2f05b23bea416525378.jpg"/>
          <p:cNvPicPr>
            <a:picLocks noChangeAspect="1" noChangeArrowheads="1"/>
          </p:cNvPicPr>
          <p:nvPr/>
        </p:nvPicPr>
        <p:blipFill>
          <a:blip r:embed="rId3"/>
          <a:srcRect/>
          <a:stretch>
            <a:fillRect/>
          </a:stretch>
        </p:blipFill>
        <p:spPr bwMode="auto">
          <a:xfrm>
            <a:off x="500034" y="1500174"/>
            <a:ext cx="3643338" cy="46434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fontScale="90000"/>
          </a:bodyPr>
          <a:lstStyle/>
          <a:p>
            <a:pPr algn="ctr"/>
            <a:r>
              <a:rPr lang="ru-RU" dirty="0" smtClean="0">
                <a:solidFill>
                  <a:srgbClr val="FF0000"/>
                </a:solidFill>
              </a:rPr>
              <a:t>     </a:t>
            </a:r>
            <a:r>
              <a:rPr lang="ru-RU" sz="2000" dirty="0" smtClean="0">
                <a:solidFill>
                  <a:srgbClr val="FF0000"/>
                </a:solidFill>
              </a:rPr>
              <a:t>Вот  из  таких  невзрачных  обломков, россыпями  лежащих  на  Уральских  горах , талантливые  мастера  создают  шедевры. </a:t>
            </a:r>
            <a:br>
              <a:rPr lang="ru-RU" sz="2000" dirty="0" smtClean="0">
                <a:solidFill>
                  <a:srgbClr val="FF0000"/>
                </a:solidFill>
              </a:rPr>
            </a:br>
            <a:r>
              <a:rPr lang="ru-RU" sz="2000" dirty="0" smtClean="0">
                <a:solidFill>
                  <a:srgbClr val="FF0000"/>
                </a:solidFill>
              </a:rPr>
              <a:t>И  камни оживают. </a:t>
            </a:r>
            <a:br>
              <a:rPr lang="ru-RU" sz="2000" dirty="0" smtClean="0">
                <a:solidFill>
                  <a:srgbClr val="FF0000"/>
                </a:solidFill>
              </a:rPr>
            </a:br>
            <a:r>
              <a:rPr lang="ru-RU" sz="2000" dirty="0" smtClean="0">
                <a:solidFill>
                  <a:srgbClr val="FF0000"/>
                </a:solidFill>
              </a:rPr>
              <a:t>(змеевик в природе)</a:t>
            </a:r>
            <a:endParaRPr lang="ru-RU" sz="2000" dirty="0">
              <a:solidFill>
                <a:srgbClr val="FF0000"/>
              </a:solidFill>
            </a:endParaRPr>
          </a:p>
        </p:txBody>
      </p:sp>
      <p:pic>
        <p:nvPicPr>
          <p:cNvPr id="5122" name="Picture 2" descr="C:\Users\Alex\Desktop\38.jpg"/>
          <p:cNvPicPr>
            <a:picLocks noChangeAspect="1" noChangeArrowheads="1"/>
          </p:cNvPicPr>
          <p:nvPr/>
        </p:nvPicPr>
        <p:blipFill>
          <a:blip r:embed="rId2"/>
          <a:srcRect/>
          <a:stretch>
            <a:fillRect/>
          </a:stretch>
        </p:blipFill>
        <p:spPr bwMode="auto">
          <a:xfrm>
            <a:off x="428596" y="1571612"/>
            <a:ext cx="8215370" cy="45005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219200"/>
          </a:xfrm>
        </p:spPr>
        <p:txBody>
          <a:bodyPr/>
          <a:lstStyle/>
          <a:p>
            <a:r>
              <a:rPr lang="ru-RU" dirty="0" smtClean="0">
                <a:solidFill>
                  <a:srgbClr val="FF0000"/>
                </a:solidFill>
              </a:rPr>
              <a:t>      лазурит                     малахит</a:t>
            </a:r>
            <a:endParaRPr lang="ru-RU" dirty="0">
              <a:solidFill>
                <a:srgbClr val="FF0000"/>
              </a:solidFill>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026" name="Picture 2" descr="C:\Users\Alex\Desktop\14.jpg"/>
          <p:cNvPicPr>
            <a:picLocks noChangeAspect="1" noChangeArrowheads="1"/>
          </p:cNvPicPr>
          <p:nvPr/>
        </p:nvPicPr>
        <p:blipFill>
          <a:blip r:embed="rId2"/>
          <a:srcRect/>
          <a:stretch>
            <a:fillRect/>
          </a:stretch>
        </p:blipFill>
        <p:spPr bwMode="auto">
          <a:xfrm>
            <a:off x="4714876" y="1571612"/>
            <a:ext cx="4000528" cy="4429156"/>
          </a:xfrm>
          <a:prstGeom prst="rect">
            <a:avLst/>
          </a:prstGeom>
          <a:noFill/>
        </p:spPr>
      </p:pic>
      <p:pic>
        <p:nvPicPr>
          <p:cNvPr id="1027" name="Picture 3" descr="C:\Users\Alex\Desktop\33.jpg"/>
          <p:cNvPicPr>
            <a:picLocks noChangeAspect="1" noChangeArrowheads="1"/>
          </p:cNvPicPr>
          <p:nvPr/>
        </p:nvPicPr>
        <p:blipFill>
          <a:blip r:embed="rId3"/>
          <a:srcRect/>
          <a:stretch>
            <a:fillRect/>
          </a:stretch>
        </p:blipFill>
        <p:spPr bwMode="auto">
          <a:xfrm>
            <a:off x="500034" y="1571612"/>
            <a:ext cx="4143404" cy="45005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71600"/>
          </a:xfrm>
        </p:spPr>
        <p:txBody>
          <a:bodyPr>
            <a:normAutofit fontScale="90000"/>
          </a:bodyPr>
          <a:lstStyle/>
          <a:p>
            <a:r>
              <a:rPr lang="ru-RU" dirty="0" err="1" smtClean="0">
                <a:hlinkClick r:id="rId2"/>
              </a:rPr>
              <a:t>Elizabeth</a:t>
            </a:r>
            <a:r>
              <a:rPr lang="ru-RU" dirty="0" smtClean="0">
                <a:hlinkClick r:id="rId2"/>
              </a:rPr>
              <a:t>***@***</a:t>
            </a:r>
            <a:r>
              <a:rPr lang="ru-RU" dirty="0" smtClean="0"/>
              <a:t/>
            </a:r>
            <a:br>
              <a:rPr lang="ru-RU" dirty="0" smtClean="0"/>
            </a:br>
            <a:r>
              <a:rPr lang="ru-RU" dirty="0" smtClean="0"/>
              <a:t> модератор пишет:</a:t>
            </a:r>
            <a:br>
              <a:rPr lang="ru-RU" dirty="0" smtClean="0"/>
            </a:br>
            <a:r>
              <a:rPr lang="ru-RU" dirty="0" smtClean="0">
                <a:hlinkClick r:id="rId3"/>
              </a:rPr>
              <a:t>САМОЦВЕТЫ УРАЛА....-</a:t>
            </a:r>
            <a:r>
              <a:rPr lang="ru-RU" dirty="0" smtClean="0"/>
              <a:t/>
            </a:r>
            <a:br>
              <a:rPr lang="ru-RU" dirty="0" smtClean="0"/>
            </a:br>
            <a:r>
              <a:rPr lang="ru-RU" i="1" dirty="0" smtClean="0"/>
              <a:t>              </a:t>
            </a:r>
            <a:r>
              <a:rPr lang="ru-RU" b="1" i="1" dirty="0" smtClean="0"/>
              <a:t>    CАМОЦВЕТЫ УРАЛА.</a:t>
            </a:r>
            <a:r>
              <a:rPr lang="ru-RU" dirty="0" smtClean="0"/>
              <a:t> </a:t>
            </a:r>
            <a:r>
              <a:rPr lang="ru-RU" i="1" dirty="0" smtClean="0"/>
              <a:t> </a:t>
            </a:r>
            <a:br>
              <a:rPr lang="ru-RU" i="1" dirty="0" smtClean="0"/>
            </a:br>
            <a:r>
              <a:rPr lang="ru-RU" b="1" dirty="0" smtClean="0"/>
              <a:t>Цитата сообщения </a:t>
            </a:r>
            <a:r>
              <a:rPr lang="ru-RU" b="1" dirty="0" err="1" smtClean="0">
                <a:hlinkClick r:id="rId4"/>
              </a:rPr>
              <a:t>Оксана_Лютова</a:t>
            </a:r>
            <a:r>
              <a:rPr lang="ru-RU" dirty="0" smtClean="0"/>
              <a:t/>
            </a:r>
            <a:br>
              <a:rPr lang="ru-RU" dirty="0" smtClean="0"/>
            </a:br>
            <a:r>
              <a:rPr lang="ru-RU" dirty="0" smtClean="0"/>
              <a:t/>
            </a:r>
            <a:br>
              <a:rPr lang="ru-RU" dirty="0" smtClean="0"/>
            </a:br>
            <a:r>
              <a:rPr lang="ru-RU" b="1" dirty="0" smtClean="0"/>
              <a:t>Самоцветы Урала</a:t>
            </a:r>
            <a:r>
              <a:rPr lang="ru-RU" dirty="0" smtClean="0"/>
              <a:t/>
            </a:r>
            <a:br>
              <a:rPr lang="ru-RU" dirty="0" smtClean="0"/>
            </a:br>
            <a:r>
              <a:rPr lang="ru-RU" dirty="0" smtClean="0"/>
              <a:t/>
            </a:r>
            <a:br>
              <a:rPr lang="ru-RU" dirty="0" smtClean="0"/>
            </a:br>
            <a:r>
              <a:rPr lang="ru-RU" dirty="0" smtClean="0"/>
              <a:t/>
            </a:r>
            <a:br>
              <a:rPr lang="ru-RU" dirty="0" smtClean="0"/>
            </a:br>
            <a:r>
              <a:rPr lang="ru-RU" dirty="0" smtClean="0"/>
              <a:t>Изначально богатство «Уральских самоцветов» было выявлено отнюдь не промышленностью и геологией, а мелкими кустарями — самоучками или как их называют еще — «</a:t>
            </a:r>
            <a:r>
              <a:rPr lang="ru-RU" dirty="0" err="1" smtClean="0"/>
              <a:t>горщиками</a:t>
            </a:r>
            <a:r>
              <a:rPr lang="ru-RU" dirty="0" smtClean="0"/>
              <a:t>». Именно они первыми увидели красоту и неповторимость самоцветов Урала, научились эти красивые камни обрабатывать и подарили нам прекрасный, сверкающий мир уральских самоцветов…</a:t>
            </a:r>
            <a:br>
              <a:rPr lang="ru-RU" dirty="0" smtClean="0"/>
            </a:br>
            <a:r>
              <a:rPr lang="ru-RU" dirty="0" smtClean="0"/>
              <a:t/>
            </a:r>
            <a:br>
              <a:rPr lang="ru-RU" dirty="0" smtClean="0"/>
            </a:br>
            <a:r>
              <a:rPr lang="ru-RU" dirty="0" smtClean="0"/>
              <a:t>В глухих деревнях, затерянных в уральской тайге, в глубоких шахтах и копях, зарождалось величие и знаменитость самоцветов Урала…</a:t>
            </a:r>
            <a:br>
              <a:rPr lang="ru-RU" dirty="0" smtClean="0"/>
            </a:br>
            <a:r>
              <a:rPr lang="ru-RU" dirty="0" smtClean="0"/>
              <a:t/>
            </a:r>
            <a:br>
              <a:rPr lang="ru-RU" dirty="0" smtClean="0"/>
            </a:br>
            <a:r>
              <a:rPr lang="ru-RU" dirty="0" smtClean="0"/>
              <a:t>Золотистые бериллы, темные аметисты, которые приобретают при искусственном освещении кровавый оттенок, синеватые и бесцветные топазы, добывались в шахтах, глубиной до 70 метров… Представьте, как в чуть ли не первобытных деревнях </a:t>
            </a:r>
            <a:r>
              <a:rPr lang="ru-RU" dirty="0" err="1" smtClean="0"/>
              <a:t>Мурзинского</a:t>
            </a:r>
            <a:r>
              <a:rPr lang="ru-RU" dirty="0" smtClean="0"/>
              <a:t> района строились такие шахты…</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История добычи самоцветов на Урале, близ деревни </a:t>
            </a:r>
            <a:r>
              <a:rPr lang="ru-RU" dirty="0" err="1" smtClean="0"/>
              <a:t>Мурзинка</a:t>
            </a:r>
            <a:r>
              <a:rPr lang="ru-RU" dirty="0" smtClean="0"/>
              <a:t>. Удивительные камни, которые до сих пор можно найти на отвалах заброшенных шахт и копей. </a:t>
            </a:r>
            <a:r>
              <a:rPr lang="ru-RU" dirty="0" err="1" smtClean="0"/>
              <a:t>Мурзинский</a:t>
            </a:r>
            <a:r>
              <a:rPr lang="ru-RU" dirty="0" smtClean="0"/>
              <a:t> музей камня. Труд </a:t>
            </a:r>
            <a:r>
              <a:rPr lang="ru-RU" dirty="0" err="1" smtClean="0"/>
              <a:t>горщиков</a:t>
            </a:r>
            <a:r>
              <a:rPr lang="ru-RU" dirty="0" smtClean="0"/>
              <a:t>, рудознатцев и гранильщиков. Данила Зверев - прообраз Данилы-мастера из сказа Бажова.</a:t>
            </a:r>
            <a:br>
              <a:rPr lang="ru-RU" dirty="0" smtClean="0"/>
            </a:br>
            <a:r>
              <a:rPr lang="ru-RU" dirty="0" smtClean="0"/>
              <a:t/>
            </a:r>
            <a:br>
              <a:rPr lang="ru-RU" dirty="0" smtClean="0"/>
            </a:br>
            <a:r>
              <a:rPr lang="ru-RU" dirty="0" smtClean="0"/>
              <a:t>Много прекрасных камней дала </a:t>
            </a:r>
            <a:r>
              <a:rPr lang="ru-RU" dirty="0" err="1" smtClean="0"/>
              <a:t>Мурзинка</a:t>
            </a:r>
            <a:r>
              <a:rPr lang="ru-RU" dirty="0" smtClean="0"/>
              <a:t> больше чем за 200 лет ее существования. Здесь попадались </a:t>
            </a:r>
            <a:r>
              <a:rPr lang="ru-RU" dirty="0" err="1" smtClean="0"/>
              <a:t>голубые</a:t>
            </a:r>
            <a:r>
              <a:rPr lang="ru-RU" dirty="0" smtClean="0"/>
              <a:t> топазы весом более 25 кг, кристаллы берилла большой чистоты достигали в длину 25 см; бывали годы (например, 1900), когда из одной копи на </a:t>
            </a:r>
            <a:r>
              <a:rPr lang="ru-RU" dirty="0" err="1" smtClean="0"/>
              <a:t>Адуе</a:t>
            </a:r>
            <a:r>
              <a:rPr lang="ru-RU" dirty="0" smtClean="0"/>
              <a:t> удавалось вывезти свыше 450 кг </a:t>
            </a:r>
            <a:r>
              <a:rPr lang="ru-RU" dirty="0" err="1" smtClean="0"/>
              <a:t>ограночного</a:t>
            </a:r>
            <a:r>
              <a:rPr lang="ru-RU" dirty="0" smtClean="0"/>
              <a:t> аквамарина. Встречался здесь и прекрасный </a:t>
            </a:r>
            <a:r>
              <a:rPr lang="ru-RU" dirty="0" err="1" smtClean="0"/>
              <a:t>вишнево-розовый</a:t>
            </a:r>
            <a:r>
              <a:rPr lang="ru-RU" dirty="0" smtClean="0"/>
              <a:t> турмалин, с которым по чистоте и приятности тона не может конкурировать ни один турмалин мира и который французы прозвали в XVIII в. </a:t>
            </a:r>
            <a:r>
              <a:rPr lang="ru-RU" dirty="0" err="1" smtClean="0"/>
              <a:t>сиберитом</a:t>
            </a:r>
            <a:r>
              <a:rPr lang="ru-RU" dirty="0" smtClean="0"/>
              <a:t>.</a:t>
            </a:r>
            <a:br>
              <a:rPr lang="ru-RU" dirty="0" smtClean="0"/>
            </a:br>
            <a:r>
              <a:rPr lang="ru-RU" dirty="0" smtClean="0"/>
              <a:t/>
            </a:r>
            <a:br>
              <a:rPr lang="ru-RU" dirty="0" smtClean="0"/>
            </a:br>
            <a:r>
              <a:rPr lang="ru-RU" dirty="0" smtClean="0"/>
              <a:t>Все эти камни добывались крестьянами и частью гранились ими у себя в деревнях, на примитивных станках, частью увозились в Екатеринбург, где была сосредоточена главная </a:t>
            </a:r>
            <a:r>
              <a:rPr lang="ru-RU" dirty="0" err="1" smtClean="0"/>
              <a:t>ограночная</a:t>
            </a:r>
            <a:r>
              <a:rPr lang="ru-RU" dirty="0" smtClean="0"/>
              <a:t> промышленность.</a:t>
            </a:r>
            <a:br>
              <a:rPr lang="ru-RU" dirty="0" smtClean="0"/>
            </a:br>
            <a:r>
              <a:rPr lang="ru-RU" dirty="0" smtClean="0"/>
              <a:t/>
            </a:r>
            <a:br>
              <a:rPr lang="ru-RU" dirty="0" smtClean="0"/>
            </a:br>
            <a:r>
              <a:rPr lang="ru-RU" dirty="0" smtClean="0"/>
              <a:t>Самым излюбленным (и в настоящее время тоже…) был «золотисто — зеленый хризолит», на самом деле это разновидность граната, научное название которого - демантоид (в переводе на русский — «</a:t>
            </a:r>
            <a:r>
              <a:rPr lang="ru-RU" dirty="0" err="1" smtClean="0"/>
              <a:t>алмазоподобный</a:t>
            </a:r>
            <a:r>
              <a:rPr lang="ru-RU" dirty="0" smtClean="0"/>
              <a:t>»). После огранки демантоид или как его сейчас часто называют «</a:t>
            </a:r>
            <a:r>
              <a:rPr lang="ru-RU" dirty="0" err="1" smtClean="0"/>
              <a:t>дёмик</a:t>
            </a:r>
            <a:r>
              <a:rPr lang="ru-RU" dirty="0" smtClean="0"/>
              <a:t>» смотрится красивее изумруда…</a:t>
            </a:r>
            <a:br>
              <a:rPr lang="ru-RU" dirty="0" smtClean="0"/>
            </a:br>
            <a:r>
              <a:rPr lang="ru-RU" dirty="0" smtClean="0"/>
              <a:t/>
            </a:r>
            <a:br>
              <a:rPr lang="ru-RU" dirty="0" smtClean="0"/>
            </a:br>
            <a:r>
              <a:rPr lang="ru-RU" dirty="0" smtClean="0"/>
              <a:t>Но славой и гордостью Урала в то время был изумруд. Этот «уральский самоцвет» был открыт в 1831 году совершенно случайно в корнях вывороченного бурей дерева… С тех пор изумруды добывали в огромных копях. Сейчас знаменит на весь мир «умирающий» Малышевский рудник.</a:t>
            </a:r>
            <a:br>
              <a:rPr lang="ru-RU" dirty="0" smtClean="0"/>
            </a:br>
            <a:r>
              <a:rPr lang="ru-RU" dirty="0" smtClean="0"/>
              <a:t/>
            </a:r>
            <a:br>
              <a:rPr lang="ru-RU" dirty="0" smtClean="0"/>
            </a:br>
            <a:r>
              <a:rPr lang="ru-RU" dirty="0" smtClean="0"/>
              <a:t>Изделия из необыкновенных уральских самоцветов почти не коснулась ни мода, ни время, ни различные направления художественного стиля. Из уральских минералов изготовлялись и раньше, и сейчас разные шкатулочки, вазочки, бусы, кулоны, брошки, пепельницы, и т.п. Один мой знакомый «каменщик — </a:t>
            </a:r>
            <a:r>
              <a:rPr lang="ru-RU" dirty="0" err="1" smtClean="0"/>
              <a:t>горщик</a:t>
            </a:r>
            <a:r>
              <a:rPr lang="ru-RU" dirty="0" smtClean="0"/>
              <a:t>» (Михей) специализируется сегодня на изготовлении из уральских самоцветных камней горок. Надо сказать, что горки у него получаются неповторимо-прекрасные…</a:t>
            </a:r>
            <a:br>
              <a:rPr lang="ru-RU" dirty="0" smtClean="0"/>
            </a:br>
            <a:r>
              <a:rPr lang="ru-RU" dirty="0" smtClean="0"/>
              <a:t/>
            </a:r>
            <a:br>
              <a:rPr lang="ru-RU" dirty="0" smtClean="0"/>
            </a:br>
            <a:r>
              <a:rPr lang="ru-RU" dirty="0" smtClean="0"/>
              <a:t>Сначала только казна добывала прекрасные изумруды и встречавшиеся раньше вместе с ними фенакит цвета мадеры, быстро выцветавший на солнце, и знаменитый александрит, зеленая окраска которого при искусственном свете сменяется </a:t>
            </a:r>
            <a:r>
              <a:rPr lang="ru-RU" dirty="0" err="1" smtClean="0"/>
              <a:t>фиолетово-розовой</a:t>
            </a:r>
            <a:r>
              <a:rPr lang="ru-RU" dirty="0" smtClean="0"/>
              <a:t>.</a:t>
            </a:r>
            <a:br>
              <a:rPr lang="ru-RU" dirty="0" smtClean="0"/>
            </a:br>
            <a:r>
              <a:rPr lang="ru-RU" dirty="0" smtClean="0"/>
              <a:t> </a:t>
            </a:r>
            <a:br>
              <a:rPr lang="ru-RU" dirty="0" smtClean="0"/>
            </a:br>
            <a:r>
              <a:rPr lang="ru-RU" dirty="0" smtClean="0"/>
              <a:t>Кустарная промышленность Урала занималась не только огранкой прозрачного камня: еще с XVIII в. вокруг Екатеринбургской гранильной фабрики появились кустарные мастерские по обработке малахита, яшм, орлеца, змеевика и селенита.</a:t>
            </a:r>
            <a:br>
              <a:rPr lang="ru-RU" dirty="0" smtClean="0"/>
            </a:br>
            <a:r>
              <a:rPr lang="ru-RU" dirty="0" smtClean="0"/>
              <a:t/>
            </a:r>
            <a:br>
              <a:rPr lang="ru-RU" dirty="0" smtClean="0"/>
            </a:br>
            <a:r>
              <a:rPr lang="ru-RU" dirty="0" smtClean="0"/>
              <a:t>С 1905 г. к этим камням в небольших количествах стал присоединяться зеленый полупрозрачный мелкозернистый везувиан Южного Урала, а также привозимые с берегов Байкала лазурит и густо-зеленый нефрит.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Из мягкого золотистого гипса, называемого селенитом, делали слоников, которых выделывали на одном Урале ежегодно до 400 тыс. штук. Ведь слонов "на счастье" надо было покупать целыми табунами, не менее семи штук.</a:t>
            </a:r>
            <a:br>
              <a:rPr lang="ru-RU" dirty="0" smtClean="0"/>
            </a:br>
            <a:r>
              <a:rPr lang="ru-RU" dirty="0" smtClean="0"/>
              <a:t/>
            </a:r>
            <a:br>
              <a:rPr lang="ru-RU" dirty="0" smtClean="0"/>
            </a:br>
            <a:r>
              <a:rPr lang="ru-RU" dirty="0" smtClean="0"/>
              <a:t>Кроме этих более простых изделий екатеринбургские кустари выделывали из разных твердых пород листья, ягоды, плоды и целые корзиночки, которыми они обычно украшали более ценные шкатулки, пресс-папье, блюда и т. д.</a:t>
            </a:r>
            <a:br>
              <a:rPr lang="ru-RU" dirty="0" smtClean="0"/>
            </a:br>
            <a:r>
              <a:rPr lang="ru-RU" dirty="0" smtClean="0"/>
              <a:t/>
            </a:r>
            <a:br>
              <a:rPr lang="ru-RU" dirty="0" smtClean="0"/>
            </a:br>
            <a:r>
              <a:rPr lang="ru-RU" dirty="0" smtClean="0"/>
              <a:t>на фото: Декор старинного пресс-папье уральскими аметистами и нефритами</a:t>
            </a:r>
            <a:br>
              <a:rPr lang="ru-RU" dirty="0" smtClean="0"/>
            </a:br>
            <a:r>
              <a:rPr lang="ru-RU" dirty="0" smtClean="0"/>
              <a:t> </a:t>
            </a:r>
            <a:br>
              <a:rPr lang="ru-RU" dirty="0" smtClean="0"/>
            </a:br>
            <a:r>
              <a:rPr lang="ru-RU" dirty="0" smtClean="0"/>
              <a:t/>
            </a:r>
            <a:br>
              <a:rPr lang="ru-RU" dirty="0" smtClean="0"/>
            </a:br>
            <a:r>
              <a:rPr lang="ru-RU" dirty="0" smtClean="0"/>
              <a:t>Кроме этих простых в изготовлении изделий уральские кустари на допотопных станках делали цветы (помните «каменный цветок»?), листья, ягоды, плоды, которыми украшали шкатулки, пресс-папье и другие белее крупные изделия.</a:t>
            </a:r>
            <a:br>
              <a:rPr lang="ru-RU" dirty="0" smtClean="0"/>
            </a:br>
            <a:r>
              <a:rPr lang="ru-RU" dirty="0" smtClean="0"/>
              <a:t/>
            </a:r>
            <a:br>
              <a:rPr lang="ru-RU" dirty="0" smtClean="0"/>
            </a:br>
            <a:r>
              <a:rPr lang="ru-RU" dirty="0" smtClean="0"/>
              <a:t> </a:t>
            </a:r>
            <a:br>
              <a:rPr lang="ru-RU" dirty="0" smtClean="0"/>
            </a:br>
            <a:r>
              <a:rPr lang="ru-RU" dirty="0" smtClean="0"/>
              <a:t>Самым знаменитым и характерным для Урала (хотя сейчас более </a:t>
            </a:r>
            <a:r>
              <a:rPr lang="ru-RU" dirty="0" err="1" smtClean="0"/>
              <a:t>распостранен</a:t>
            </a:r>
            <a:r>
              <a:rPr lang="ru-RU" dirty="0" smtClean="0"/>
              <a:t> Заирский) является малахит, который начали добывать в медных рудниках. Было время, когда малахита, добывалось несколько тысяч пудов в год. В 1835 году была найдена глыба в 250 тонн.</a:t>
            </a:r>
            <a:br>
              <a:rPr lang="ru-RU" dirty="0" smtClean="0"/>
            </a:br>
            <a:r>
              <a:rPr lang="ru-RU" dirty="0" smtClean="0"/>
              <a:t>Позднее, в 1913 г., при рытье колодца в огороде совершенно неожиданно открыли скопления прекрасного малахита весом свыше 100 тонн.</a:t>
            </a:r>
            <a:br>
              <a:rPr lang="ru-RU" dirty="0" smtClean="0"/>
            </a:br>
            <a:r>
              <a:rPr lang="ru-RU" dirty="0" smtClean="0"/>
              <a:t/>
            </a:r>
            <a:br>
              <a:rPr lang="ru-RU" dirty="0" smtClean="0"/>
            </a:br>
            <a:r>
              <a:rPr lang="ru-RU" dirty="0" smtClean="0"/>
              <a:t>Второй знаменитый уральский минерал, на западе малоизвестный — родонит, старое название орлец. Родонит в таких количествах и такого качества встречается только на Урале. Родонит (орлец)</a:t>
            </a:r>
            <a:br>
              <a:rPr lang="ru-RU" dirty="0" smtClean="0"/>
            </a:br>
            <a:r>
              <a:rPr lang="ru-RU" dirty="0" smtClean="0"/>
              <a:t/>
            </a:r>
            <a:br>
              <a:rPr lang="ru-RU" dirty="0" smtClean="0"/>
            </a:br>
            <a:r>
              <a:rPr lang="ru-RU" dirty="0" smtClean="0"/>
              <a:t>Этот минерал </a:t>
            </a:r>
            <a:r>
              <a:rPr lang="ru-RU" dirty="0" err="1" smtClean="0"/>
              <a:t>окращен</a:t>
            </a:r>
            <a:r>
              <a:rPr lang="ru-RU" dirty="0" smtClean="0"/>
              <a:t> в </a:t>
            </a:r>
            <a:r>
              <a:rPr lang="ru-RU" dirty="0" err="1" smtClean="0"/>
              <a:t>малиново-розовый</a:t>
            </a:r>
            <a:r>
              <a:rPr lang="ru-RU" dirty="0" smtClean="0"/>
              <a:t> цвет, с темными прожилками и разного цвета пятнами, особенно красив и легок в обработке. Крупное месторождение родонита на Урале находится недалеко от деревни </a:t>
            </a:r>
            <a:r>
              <a:rPr lang="ru-RU" dirty="0" err="1" smtClean="0"/>
              <a:t>Сидельниковой</a:t>
            </a:r>
            <a:r>
              <a:rPr lang="ru-RU" dirty="0" smtClean="0"/>
              <a:t>. Этот уральский минерал идет на более крупные изделия — вазы, канделябры, чаши, шкатулки…</a:t>
            </a:r>
            <a:br>
              <a:rPr lang="ru-RU" dirty="0" smtClean="0"/>
            </a:br>
            <a:r>
              <a:rPr lang="ru-RU" dirty="0" smtClean="0"/>
              <a:t/>
            </a:r>
            <a:br>
              <a:rPr lang="ru-RU" dirty="0" smtClean="0"/>
            </a:br>
            <a:r>
              <a:rPr lang="ru-RU" dirty="0" smtClean="0"/>
              <a:t> </a:t>
            </a:r>
            <a:br>
              <a:rPr lang="ru-RU" dirty="0" smtClean="0"/>
            </a:br>
            <a:r>
              <a:rPr lang="ru-RU" dirty="0" smtClean="0"/>
              <a:t>И третья группа поделочных камней — яшма. С этим уральским минералом не могут соперничать яшмы ни одной страны. Красивые яшмы разных цветов и оттенков серо-зеленые, красные, вишневые, </a:t>
            </a:r>
            <a:r>
              <a:rPr lang="ru-RU" dirty="0" err="1" smtClean="0"/>
              <a:t>распостранены</a:t>
            </a:r>
            <a:r>
              <a:rPr lang="ru-RU" dirty="0" smtClean="0"/>
              <a:t> в основном на Южном Урале. Иногда это большие скалы, из которых куски яшмы выламывают как простой строительный материал…</a:t>
            </a:r>
            <a:br>
              <a:rPr lang="ru-RU" dirty="0" smtClean="0"/>
            </a:br>
            <a:r>
              <a:rPr lang="ru-RU" dirty="0" smtClean="0"/>
              <a:t/>
            </a:r>
            <a:br>
              <a:rPr lang="ru-RU" dirty="0" smtClean="0"/>
            </a:br>
            <a:r>
              <a:rPr lang="ru-RU" dirty="0" smtClean="0"/>
              <a:t>Самые красивые и замечательные яшмы находят недалеко от города Орска. Эти яшмы отличаются таким разнообразием рисунков, цветов, включений, что их называют художественными яшмами.</a:t>
            </a:r>
            <a:br>
              <a:rPr lang="ru-RU" dirty="0" smtClean="0"/>
            </a:br>
            <a:r>
              <a:rPr lang="ru-RU" dirty="0" smtClean="0"/>
              <a:t/>
            </a:r>
            <a:br>
              <a:rPr lang="ru-RU" dirty="0" smtClean="0"/>
            </a:br>
            <a:r>
              <a:rPr lang="ru-RU" dirty="0" smtClean="0"/>
              <a:t> </a:t>
            </a:r>
            <a:br>
              <a:rPr lang="ru-RU" dirty="0" smtClean="0"/>
            </a:br>
            <a:r>
              <a:rPr lang="ru-RU" dirty="0" smtClean="0"/>
              <a:t>Небольшие по размеру (15 — 30 см.) отполированные срезы яшмы, которые иначе, как картиной назвать просто нельзя. Сначала кажется, что это искусно выполненная из камней картина, но это простой срез обыкновенного куска яшмы… А на этих «простых» срезах — остров с пальмами и морем, березка на полянке, птичка на ветке, или как на этой картинке водопад в горах…</a:t>
            </a:r>
            <a:br>
              <a:rPr lang="ru-RU" dirty="0" smtClean="0"/>
            </a:br>
            <a:r>
              <a:rPr lang="ru-RU" dirty="0" smtClean="0"/>
              <a:t/>
            </a:r>
            <a:br>
              <a:rPr lang="ru-RU" dirty="0" smtClean="0"/>
            </a:br>
            <a:r>
              <a:rPr lang="ru-RU" dirty="0" smtClean="0"/>
              <a:t/>
            </a:r>
            <a:br>
              <a:rPr lang="ru-RU" dirty="0" smtClean="0"/>
            </a:br>
            <a:r>
              <a:rPr lang="ru-RU" dirty="0" smtClean="0"/>
              <a:t>Что происходит с месторождениями драгоценных камней на Урале сегодня. Самый большой малахит в мире, добыча малахита, малахит в отвалах, поиск камней и минералов в Нижним Тагиле, шахта </a:t>
            </a:r>
            <a:r>
              <a:rPr lang="ru-RU" dirty="0" err="1" smtClean="0"/>
              <a:t>Ватиха</a:t>
            </a:r>
            <a:r>
              <a:rPr lang="ru-RU" dirty="0" smtClean="0"/>
              <a:t>, месторождение родонита, </a:t>
            </a:r>
            <a:r>
              <a:rPr lang="ru-RU" dirty="0" err="1" smtClean="0"/>
              <a:t>Малышево</a:t>
            </a:r>
            <a:r>
              <a:rPr lang="ru-RU" dirty="0" smtClean="0"/>
              <a:t>, бериллий, изумруды, драгоценности, нелегальный рынок изумрудов, разработка недр, шахты, </a:t>
            </a:r>
            <a:r>
              <a:rPr lang="ru-RU" dirty="0" err="1" smtClean="0"/>
              <a:t>роснедра</a:t>
            </a:r>
            <a:r>
              <a:rPr lang="ru-RU" dirty="0" smtClean="0"/>
              <a:t>, </a:t>
            </a:r>
            <a:r>
              <a:rPr lang="ru-RU" dirty="0" err="1" smtClean="0"/>
              <a:t>хитники</a:t>
            </a:r>
            <a:r>
              <a:rPr lang="ru-RU" dirty="0" smtClean="0"/>
              <a:t> на </a:t>
            </a:r>
            <a:r>
              <a:rPr lang="ru-RU" dirty="0" err="1" smtClean="0"/>
              <a:t>урале</a:t>
            </a:r>
            <a:r>
              <a:rPr lang="ru-RU" dirty="0" smtClean="0"/>
              <a:t>, уральские драгоценные камни, демантоид зеленый гранат, </a:t>
            </a:r>
            <a:r>
              <a:rPr lang="ru-RU" dirty="0" err="1" smtClean="0"/>
              <a:t>гохран</a:t>
            </a:r>
            <a:r>
              <a:rPr lang="ru-RU" dirty="0" smtClean="0"/>
              <a:t>, александрит, искусственные драгоценные камни, синтетические камни, полудрагоценные камни.</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МАЛАХИТ</a:t>
            </a:r>
            <a:br>
              <a:rPr lang="ru-RU" dirty="0" smtClean="0"/>
            </a:br>
            <a:r>
              <a:rPr lang="ru-RU" dirty="0" smtClean="0"/>
              <a:t>Малахит- один из самых красивых минералов. Камень яркий, сочно окрашен в различные оттенки нежной зелени. Его отличает особый, неповторимый и бесконечно разнообразный, но только ему характерный рисунок. Достаточно легкой полировки небольшого среза камня, чтобы подчеркнуть природную красоту камня.</a:t>
            </a:r>
            <a:br>
              <a:rPr lang="ru-RU" dirty="0" smtClean="0"/>
            </a:br>
            <a:r>
              <a:rPr lang="ru-RU" dirty="0" smtClean="0"/>
              <a:t> </a:t>
            </a:r>
            <a:br>
              <a:rPr lang="ru-RU" dirty="0" smtClean="0"/>
            </a:br>
            <a:r>
              <a:rPr lang="ru-RU" dirty="0" smtClean="0"/>
              <a:t> </a:t>
            </a:r>
            <a:br>
              <a:rPr lang="ru-RU" dirty="0" smtClean="0"/>
            </a:br>
            <a:r>
              <a:rPr lang="ru-RU" dirty="0" smtClean="0"/>
              <a:t>   </a:t>
            </a:r>
            <a:br>
              <a:rPr lang="ru-RU" dirty="0" smtClean="0"/>
            </a:br>
            <a:r>
              <a:rPr lang="ru-RU" dirty="0" smtClean="0"/>
              <a:t/>
            </a:r>
            <a:br>
              <a:rPr lang="ru-RU" dirty="0" smtClean="0"/>
            </a:br>
            <a:r>
              <a:rPr lang="ru-RU" dirty="0" smtClean="0"/>
              <a:t>                                            </a:t>
            </a:r>
            <a:br>
              <a:rPr lang="ru-RU" dirty="0" smtClean="0"/>
            </a:br>
            <a:r>
              <a:rPr lang="ru-RU" dirty="0" smtClean="0"/>
              <a:t>             </a:t>
            </a:r>
            <a:r>
              <a:rPr lang="ru-RU" dirty="0" err="1" smtClean="0">
                <a:hlinkClick r:id="rId5"/>
              </a:rPr>
              <a:t>Elizabeth</a:t>
            </a:r>
            <a:r>
              <a:rPr lang="ru-RU" dirty="0" smtClean="0">
                <a:hlinkClick r:id="rId5"/>
              </a:rPr>
              <a:t>***@***</a:t>
            </a:r>
            <a:r>
              <a:rPr lang="ru-RU" dirty="0" smtClean="0"/>
              <a:t/>
            </a:r>
            <a:br>
              <a:rPr lang="ru-RU" dirty="0" smtClean="0"/>
            </a:br>
            <a:r>
              <a:rPr lang="ru-RU" dirty="0" smtClean="0"/>
              <a:t> модератор пишет:</a:t>
            </a:r>
            <a:br>
              <a:rPr lang="ru-RU" dirty="0" smtClean="0"/>
            </a:br>
            <a:r>
              <a:rPr lang="ru-RU" dirty="0" smtClean="0">
                <a:hlinkClick r:id="rId3"/>
              </a:rPr>
              <a:t>САМОЦВЕТЫ УРАЛА....-</a:t>
            </a:r>
            <a:r>
              <a:rPr lang="ru-RU" dirty="0" smtClean="0"/>
              <a:t/>
            </a:r>
            <a:br>
              <a:rPr lang="ru-RU" dirty="0" smtClean="0"/>
            </a:br>
            <a:r>
              <a:rPr lang="ru-RU" i="1" dirty="0" smtClean="0"/>
              <a:t>              </a:t>
            </a:r>
            <a:r>
              <a:rPr lang="ru-RU" b="1" i="1" dirty="0" smtClean="0"/>
              <a:t>    CАМОЦВЕТЫ УРАЛА.</a:t>
            </a:r>
            <a:r>
              <a:rPr lang="ru-RU" dirty="0" smtClean="0"/>
              <a:t> </a:t>
            </a:r>
            <a:r>
              <a:rPr lang="ru-RU" i="1" dirty="0" smtClean="0"/>
              <a:t> </a:t>
            </a:r>
            <a:br>
              <a:rPr lang="ru-RU" i="1" dirty="0" smtClean="0"/>
            </a:br>
            <a:r>
              <a:rPr lang="ru-RU" b="1" dirty="0" smtClean="0"/>
              <a:t>Цитата сообщения </a:t>
            </a:r>
            <a:r>
              <a:rPr lang="ru-RU" b="1" dirty="0" err="1" smtClean="0">
                <a:hlinkClick r:id="rId4"/>
              </a:rPr>
              <a:t>Оксана_Лютова</a:t>
            </a:r>
            <a:r>
              <a:rPr lang="ru-RU" dirty="0" smtClean="0"/>
              <a:t/>
            </a:r>
            <a:br>
              <a:rPr lang="ru-RU" dirty="0" smtClean="0"/>
            </a:br>
            <a:r>
              <a:rPr lang="ru-RU" dirty="0" smtClean="0"/>
              <a:t/>
            </a:r>
            <a:br>
              <a:rPr lang="ru-RU" dirty="0" smtClean="0"/>
            </a:br>
            <a:r>
              <a:rPr lang="ru-RU" b="1" dirty="0" smtClean="0"/>
              <a:t>Самоцветы Урала</a:t>
            </a:r>
            <a:r>
              <a:rPr lang="ru-RU" dirty="0" smtClean="0"/>
              <a:t/>
            </a:r>
            <a:br>
              <a:rPr lang="ru-RU" dirty="0" smtClean="0"/>
            </a:br>
            <a:r>
              <a:rPr lang="ru-RU" dirty="0" smtClean="0"/>
              <a:t/>
            </a:r>
            <a:br>
              <a:rPr lang="ru-RU" dirty="0" smtClean="0"/>
            </a:br>
            <a:r>
              <a:rPr lang="ru-RU" dirty="0" smtClean="0"/>
              <a:t/>
            </a:r>
            <a:br>
              <a:rPr lang="ru-RU" dirty="0" smtClean="0"/>
            </a:br>
            <a:r>
              <a:rPr lang="ru-RU" dirty="0" smtClean="0"/>
              <a:t>Изначально богатство «Уральских самоцветов» было выявлено отнюдь не промышленностью и геологией, а мелкими кустарями — самоучками или как их называют еще — «</a:t>
            </a:r>
            <a:r>
              <a:rPr lang="ru-RU" dirty="0" err="1" smtClean="0"/>
              <a:t>горщиками</a:t>
            </a:r>
            <a:r>
              <a:rPr lang="ru-RU" dirty="0" smtClean="0"/>
              <a:t>». Именно они первыми увидели красоту и неповторимость самоцветов Урала, научились эти красивые камни обрабатывать и подарили нам прекрасный, сверкающий мир уральских самоцветов…</a:t>
            </a:r>
            <a:br>
              <a:rPr lang="ru-RU" dirty="0" smtClean="0"/>
            </a:br>
            <a:r>
              <a:rPr lang="ru-RU" dirty="0" smtClean="0"/>
              <a:t/>
            </a:r>
            <a:br>
              <a:rPr lang="ru-RU" dirty="0" smtClean="0"/>
            </a:br>
            <a:r>
              <a:rPr lang="ru-RU" dirty="0" smtClean="0"/>
              <a:t>В глухих деревнях, затерянных в уральской тайге, в глубоких шахтах и копях, зарождалось величие и знаменитость самоцветов Урала…</a:t>
            </a:r>
            <a:br>
              <a:rPr lang="ru-RU" dirty="0" smtClean="0"/>
            </a:br>
            <a:r>
              <a:rPr lang="ru-RU" dirty="0" smtClean="0"/>
              <a:t/>
            </a:r>
            <a:br>
              <a:rPr lang="ru-RU" dirty="0" smtClean="0"/>
            </a:br>
            <a:r>
              <a:rPr lang="ru-RU" dirty="0" smtClean="0"/>
              <a:t>Золотистые бериллы, темные аметисты, которые приобретают при искусственном освещении кровавый оттенок, синеватые и бесцветные топазы, добывались в шахтах, глубиной до 70 метров… Представьте, как в чуть ли не первобытных деревнях </a:t>
            </a:r>
            <a:r>
              <a:rPr lang="ru-RU" dirty="0" err="1" smtClean="0"/>
              <a:t>Мурзинского</a:t>
            </a:r>
            <a:r>
              <a:rPr lang="ru-RU" dirty="0" smtClean="0"/>
              <a:t> района строились такие шахты…</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История добычи самоцветов на Урале, близ деревни </a:t>
            </a:r>
            <a:r>
              <a:rPr lang="ru-RU" dirty="0" err="1" smtClean="0"/>
              <a:t>Мурзинка</a:t>
            </a:r>
            <a:r>
              <a:rPr lang="ru-RU" dirty="0" smtClean="0"/>
              <a:t>. Удивительные камни, которые до сих пор можно найти на отвалах заброшенных шахт и копей. </a:t>
            </a:r>
            <a:r>
              <a:rPr lang="ru-RU" dirty="0" err="1" smtClean="0"/>
              <a:t>Мурзинский</a:t>
            </a:r>
            <a:r>
              <a:rPr lang="ru-RU" dirty="0" smtClean="0"/>
              <a:t> музей камня. Труд </a:t>
            </a:r>
            <a:r>
              <a:rPr lang="ru-RU" dirty="0" err="1" smtClean="0"/>
              <a:t>горщиков</a:t>
            </a:r>
            <a:r>
              <a:rPr lang="ru-RU" dirty="0" smtClean="0"/>
              <a:t>, рудознатцев и гранильщиков. Данила Зверев - прообраз Данилы-мастера из сказа Бажова.</a:t>
            </a:r>
            <a:br>
              <a:rPr lang="ru-RU" dirty="0" smtClean="0"/>
            </a:br>
            <a:r>
              <a:rPr lang="ru-RU" dirty="0" smtClean="0"/>
              <a:t/>
            </a:r>
            <a:br>
              <a:rPr lang="ru-RU" dirty="0" smtClean="0"/>
            </a:br>
            <a:r>
              <a:rPr lang="ru-RU" dirty="0" smtClean="0"/>
              <a:t>Много прекрасных камней дала </a:t>
            </a:r>
            <a:r>
              <a:rPr lang="ru-RU" dirty="0" err="1" smtClean="0"/>
              <a:t>Мурзинка</a:t>
            </a:r>
            <a:r>
              <a:rPr lang="ru-RU" dirty="0" smtClean="0"/>
              <a:t> больше чем за 200 лет ее существования. Здесь попадались </a:t>
            </a:r>
            <a:r>
              <a:rPr lang="ru-RU" dirty="0" err="1" smtClean="0"/>
              <a:t>голубые</a:t>
            </a:r>
            <a:r>
              <a:rPr lang="ru-RU" dirty="0" smtClean="0"/>
              <a:t> топазы весом более 25 кг, кристаллы берилла большой чистоты достигали в длину 25 см; бывали годы (например, 1900), когда из одной копи на </a:t>
            </a:r>
            <a:r>
              <a:rPr lang="ru-RU" dirty="0" err="1" smtClean="0"/>
              <a:t>Адуе</a:t>
            </a:r>
            <a:r>
              <a:rPr lang="ru-RU" dirty="0" smtClean="0"/>
              <a:t> удавалось вывезти свыше 450 кг </a:t>
            </a:r>
            <a:r>
              <a:rPr lang="ru-RU" dirty="0" err="1" smtClean="0"/>
              <a:t>ограночного</a:t>
            </a:r>
            <a:r>
              <a:rPr lang="ru-RU" dirty="0" smtClean="0"/>
              <a:t> аквамарина. Встречался здесь и прекрасный </a:t>
            </a:r>
            <a:r>
              <a:rPr lang="ru-RU" dirty="0" err="1" smtClean="0"/>
              <a:t>вишнево-розовый</a:t>
            </a:r>
            <a:r>
              <a:rPr lang="ru-RU" dirty="0" smtClean="0"/>
              <a:t> турмалин, с которым по чистоте и приятности тона не может конкурировать ни один турмалин мира и который французы прозвали в XVIII в. </a:t>
            </a:r>
            <a:r>
              <a:rPr lang="ru-RU" dirty="0" err="1" smtClean="0"/>
              <a:t>сиберитом</a:t>
            </a:r>
            <a:r>
              <a:rPr lang="ru-RU" dirty="0" smtClean="0"/>
              <a:t>.</a:t>
            </a:r>
            <a:br>
              <a:rPr lang="ru-RU" dirty="0" smtClean="0"/>
            </a:br>
            <a:r>
              <a:rPr lang="ru-RU" dirty="0" smtClean="0"/>
              <a:t/>
            </a:r>
            <a:br>
              <a:rPr lang="ru-RU" dirty="0" smtClean="0"/>
            </a:br>
            <a:r>
              <a:rPr lang="ru-RU" dirty="0" smtClean="0"/>
              <a:t>Все эти камни добывались крестьянами и частью гранились ими у себя в деревнях, на примитивных станках, частью увозились в Екатеринбург, где была сосредоточена главная </a:t>
            </a:r>
            <a:r>
              <a:rPr lang="ru-RU" dirty="0" err="1" smtClean="0"/>
              <a:t>ограночная</a:t>
            </a:r>
            <a:r>
              <a:rPr lang="ru-RU" dirty="0" smtClean="0"/>
              <a:t> промышленность.</a:t>
            </a:r>
            <a:br>
              <a:rPr lang="ru-RU" dirty="0" smtClean="0"/>
            </a:br>
            <a:r>
              <a:rPr lang="ru-RU" dirty="0" smtClean="0"/>
              <a:t/>
            </a:r>
            <a:br>
              <a:rPr lang="ru-RU" dirty="0" smtClean="0"/>
            </a:br>
            <a:r>
              <a:rPr lang="ru-RU" dirty="0" smtClean="0"/>
              <a:t>Самым излюбленным (и в настоящее время тоже…) был «золотисто — зеленый хризолит», на самом деле это разновидность граната, научное название которого - демантоид (в переводе на русский — «</a:t>
            </a:r>
            <a:r>
              <a:rPr lang="ru-RU" dirty="0" err="1" smtClean="0"/>
              <a:t>алмазоподобный</a:t>
            </a:r>
            <a:r>
              <a:rPr lang="ru-RU" dirty="0" smtClean="0"/>
              <a:t>»). После огранки демантоид или как его сейчас часто называют «</a:t>
            </a:r>
            <a:r>
              <a:rPr lang="ru-RU" dirty="0" err="1" smtClean="0"/>
              <a:t>дёмик</a:t>
            </a:r>
            <a:r>
              <a:rPr lang="ru-RU" dirty="0" smtClean="0"/>
              <a:t>» смотрится красивее изумруда…</a:t>
            </a:r>
            <a:br>
              <a:rPr lang="ru-RU" dirty="0" smtClean="0"/>
            </a:br>
            <a:r>
              <a:rPr lang="ru-RU" dirty="0" smtClean="0"/>
              <a:t/>
            </a:r>
            <a:br>
              <a:rPr lang="ru-RU" dirty="0" smtClean="0"/>
            </a:br>
            <a:r>
              <a:rPr lang="ru-RU" dirty="0" smtClean="0"/>
              <a:t>Но славой и гордостью Урала в то время был изумруд. Этот «уральский самоцвет» был открыт в 1831 году совершенно случайно в корнях вывороченного бурей дерева… С тех пор изумруды добывали в огромных копях. Сейчас знаменит на весь мир «умирающий» Малышевский рудник.</a:t>
            </a:r>
            <a:br>
              <a:rPr lang="ru-RU" dirty="0" smtClean="0"/>
            </a:br>
            <a:r>
              <a:rPr lang="ru-RU" dirty="0" smtClean="0"/>
              <a:t/>
            </a:r>
            <a:br>
              <a:rPr lang="ru-RU" dirty="0" smtClean="0"/>
            </a:br>
            <a:r>
              <a:rPr lang="ru-RU" dirty="0" smtClean="0"/>
              <a:t>Изделия из необыкновенных уральских самоцветов почти не коснулась ни мода, ни время, ни различные направления художественного стиля. Из уральских минералов изготовлялись и раньше, и сейчас разные шкатулочки, вазочки, бусы, кулоны, брошки, пепельницы, и т.п. Один мой знакомый «каменщик — </a:t>
            </a:r>
            <a:r>
              <a:rPr lang="ru-RU" dirty="0" err="1" smtClean="0"/>
              <a:t>горщик</a:t>
            </a:r>
            <a:r>
              <a:rPr lang="ru-RU" dirty="0" smtClean="0"/>
              <a:t>» (Михей) специализируется сегодня на изготовлении из уральских самоцветных камней горок. Надо сказать, что горки у него получаются неповторимо-прекрасные…</a:t>
            </a:r>
            <a:br>
              <a:rPr lang="ru-RU" dirty="0" smtClean="0"/>
            </a:br>
            <a:r>
              <a:rPr lang="ru-RU" dirty="0" smtClean="0"/>
              <a:t/>
            </a:r>
            <a:br>
              <a:rPr lang="ru-RU" dirty="0" smtClean="0"/>
            </a:br>
            <a:r>
              <a:rPr lang="ru-RU" dirty="0" smtClean="0"/>
              <a:t>Сначала только казна добывала прекрасные изумруды и встречавшиеся раньше вместе с ними фенакит цвета мадеры, быстро выцветавший на солнце, и знаменитый александрит, зеленая окраска которого при искусственном свете сменяется </a:t>
            </a:r>
            <a:r>
              <a:rPr lang="ru-RU" dirty="0" err="1" smtClean="0"/>
              <a:t>фиолетово-розовой</a:t>
            </a:r>
            <a:r>
              <a:rPr lang="ru-RU" dirty="0" smtClean="0"/>
              <a:t>.</a:t>
            </a:r>
            <a:br>
              <a:rPr lang="ru-RU" dirty="0" smtClean="0"/>
            </a:br>
            <a:r>
              <a:rPr lang="ru-RU" dirty="0" smtClean="0"/>
              <a:t> </a:t>
            </a:r>
            <a:br>
              <a:rPr lang="ru-RU" dirty="0" smtClean="0"/>
            </a:br>
            <a:r>
              <a:rPr lang="ru-RU" dirty="0" smtClean="0"/>
              <a:t>Кустарная промышленность Урала занималась не только огранкой прозрачного камня: еще с XVIII в. вокруг Екатеринбургской гранильной фабрики появились кустарные мастерские по обработке малахита, яшм, орлеца, змеевика и селенита.</a:t>
            </a:r>
            <a:br>
              <a:rPr lang="ru-RU" dirty="0" smtClean="0"/>
            </a:br>
            <a:r>
              <a:rPr lang="ru-RU" dirty="0" smtClean="0"/>
              <a:t/>
            </a:r>
            <a:br>
              <a:rPr lang="ru-RU" dirty="0" smtClean="0"/>
            </a:br>
            <a:r>
              <a:rPr lang="ru-RU" dirty="0" smtClean="0"/>
              <a:t>С 1905 г. к этим камням в небольших количествах стал присоединяться зеленый полупрозрачный мелкозернистый везувиан Южного Урала, а также привозимые с берегов Байкала лазурит и густо-зеленый нефрит.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Из мягкого золотистого гипса, называемого селенитом, делали слоников, которых выделывали на одном Урале ежегодно до 400 тыс. штук. Ведь слонов "на счастье" надо было покупать целыми табунами, не менее семи штук.</a:t>
            </a:r>
            <a:br>
              <a:rPr lang="ru-RU" dirty="0" smtClean="0"/>
            </a:br>
            <a:r>
              <a:rPr lang="ru-RU" dirty="0" smtClean="0"/>
              <a:t/>
            </a:r>
            <a:br>
              <a:rPr lang="ru-RU" dirty="0" smtClean="0"/>
            </a:br>
            <a:r>
              <a:rPr lang="ru-RU" dirty="0" smtClean="0"/>
              <a:t>Кроме этих более простых изделий екатеринбургские кустари выделывали из разных твердых пород листья, ягоды, плоды и целые корзиночки, которыми они обычно украшали более ценные шкатулки, пресс-папье, блюда и т. д.</a:t>
            </a:r>
            <a:br>
              <a:rPr lang="ru-RU" dirty="0" smtClean="0"/>
            </a:br>
            <a:r>
              <a:rPr lang="ru-RU" dirty="0" smtClean="0"/>
              <a:t/>
            </a:r>
            <a:br>
              <a:rPr lang="ru-RU" dirty="0" smtClean="0"/>
            </a:br>
            <a:r>
              <a:rPr lang="ru-RU" dirty="0" smtClean="0"/>
              <a:t>на фото: Декор старинного пресс-папье уральскими аметистами и нефритами</a:t>
            </a:r>
            <a:br>
              <a:rPr lang="ru-RU" dirty="0" smtClean="0"/>
            </a:br>
            <a:r>
              <a:rPr lang="ru-RU" dirty="0" smtClean="0"/>
              <a:t> </a:t>
            </a:r>
            <a:br>
              <a:rPr lang="ru-RU" dirty="0" smtClean="0"/>
            </a:br>
            <a:r>
              <a:rPr lang="ru-RU" dirty="0" smtClean="0"/>
              <a:t/>
            </a:r>
            <a:br>
              <a:rPr lang="ru-RU" dirty="0" smtClean="0"/>
            </a:br>
            <a:r>
              <a:rPr lang="ru-RU" dirty="0" smtClean="0"/>
              <a:t>Кроме этих простых в изготовлении изделий уральские кустари на допотопных станках делали цветы (помните «каменный цветок»?), листья, ягоды, плоды, которыми украшали шкатулки, пресс-папье и другие белее крупные изделия.</a:t>
            </a:r>
            <a:br>
              <a:rPr lang="ru-RU" dirty="0" smtClean="0"/>
            </a:br>
            <a:r>
              <a:rPr lang="ru-RU" dirty="0" smtClean="0"/>
              <a:t/>
            </a:r>
            <a:br>
              <a:rPr lang="ru-RU" dirty="0" smtClean="0"/>
            </a:br>
            <a:r>
              <a:rPr lang="ru-RU" dirty="0" smtClean="0"/>
              <a:t> </a:t>
            </a:r>
            <a:br>
              <a:rPr lang="ru-RU" dirty="0" smtClean="0"/>
            </a:br>
            <a:r>
              <a:rPr lang="ru-RU" dirty="0" smtClean="0"/>
              <a:t>Самым знаменитым и характерным для Урала (хотя сейчас более </a:t>
            </a:r>
            <a:r>
              <a:rPr lang="ru-RU" dirty="0" err="1" smtClean="0"/>
              <a:t>распостранен</a:t>
            </a:r>
            <a:r>
              <a:rPr lang="ru-RU" dirty="0" smtClean="0"/>
              <a:t> Заирский) является малахит, который начали добывать в медных рудниках. Было время, когда малахита, добывалось несколько тысяч пудов в год. В 1835 году была найдена глыба в 250 тонн.</a:t>
            </a:r>
            <a:br>
              <a:rPr lang="ru-RU" dirty="0" smtClean="0"/>
            </a:br>
            <a:r>
              <a:rPr lang="ru-RU" dirty="0" smtClean="0"/>
              <a:t>Позднее, в 1913 г., при рытье колодца в огороде совершенно неожиданно открыли скопления прекрасного малахита весом свыше 100 тонн.</a:t>
            </a:r>
            <a:br>
              <a:rPr lang="ru-RU" dirty="0" smtClean="0"/>
            </a:br>
            <a:r>
              <a:rPr lang="ru-RU" dirty="0" smtClean="0"/>
              <a:t/>
            </a:r>
            <a:br>
              <a:rPr lang="ru-RU" dirty="0" smtClean="0"/>
            </a:br>
            <a:r>
              <a:rPr lang="ru-RU" dirty="0" smtClean="0"/>
              <a:t>Второй знаменитый уральский минерал, на западе малоизвестный — родонит, старое название орлец. Родонит в таких количествах и такого качества встречается только на Урале. Родонит (орлец)</a:t>
            </a:r>
            <a:br>
              <a:rPr lang="ru-RU" dirty="0" smtClean="0"/>
            </a:br>
            <a:r>
              <a:rPr lang="ru-RU" dirty="0" smtClean="0"/>
              <a:t/>
            </a:r>
            <a:br>
              <a:rPr lang="ru-RU" dirty="0" smtClean="0"/>
            </a:br>
            <a:r>
              <a:rPr lang="ru-RU" dirty="0" smtClean="0"/>
              <a:t>Этот минерал </a:t>
            </a:r>
            <a:r>
              <a:rPr lang="ru-RU" dirty="0" err="1" smtClean="0"/>
              <a:t>окращен</a:t>
            </a:r>
            <a:r>
              <a:rPr lang="ru-RU" dirty="0" smtClean="0"/>
              <a:t> в </a:t>
            </a:r>
            <a:r>
              <a:rPr lang="ru-RU" dirty="0" err="1" smtClean="0"/>
              <a:t>малиново-розовый</a:t>
            </a:r>
            <a:r>
              <a:rPr lang="ru-RU" dirty="0" smtClean="0"/>
              <a:t> цвет, с темными прожилками и разного цвета пятнами, особенно красив и легок в обработке. Крупное месторождение родонита на Урале находится недалеко от деревни </a:t>
            </a:r>
            <a:r>
              <a:rPr lang="ru-RU" dirty="0" err="1" smtClean="0"/>
              <a:t>Сидельниковой</a:t>
            </a:r>
            <a:r>
              <a:rPr lang="ru-RU" dirty="0" smtClean="0"/>
              <a:t>. Этот уральский минерал идет на более крупные изделия — вазы, канделябры, чаши, шкатулки…</a:t>
            </a:r>
            <a:br>
              <a:rPr lang="ru-RU" dirty="0" smtClean="0"/>
            </a:br>
            <a:r>
              <a:rPr lang="ru-RU" dirty="0" smtClean="0"/>
              <a:t/>
            </a:r>
            <a:br>
              <a:rPr lang="ru-RU" dirty="0" smtClean="0"/>
            </a:br>
            <a:r>
              <a:rPr lang="ru-RU" dirty="0" smtClean="0"/>
              <a:t> </a:t>
            </a:r>
            <a:br>
              <a:rPr lang="ru-RU" dirty="0" smtClean="0"/>
            </a:br>
            <a:r>
              <a:rPr lang="ru-RU" dirty="0" smtClean="0"/>
              <a:t>И третья группа поделочных камней — яшма. С этим уральским минералом не могут соперничать яшмы ни одной страны. Красивые яшмы разных цветов и оттенков серо-зеленые, красные, вишневые, </a:t>
            </a:r>
            <a:r>
              <a:rPr lang="ru-RU" dirty="0" err="1" smtClean="0"/>
              <a:t>распостранены</a:t>
            </a:r>
            <a:r>
              <a:rPr lang="ru-RU" dirty="0" smtClean="0"/>
              <a:t> в основном на Южном Урале. Иногда это большие скалы, из которых куски яшмы выламывают как простой строительный материал…</a:t>
            </a:r>
            <a:br>
              <a:rPr lang="ru-RU" dirty="0" smtClean="0"/>
            </a:br>
            <a:r>
              <a:rPr lang="ru-RU" dirty="0" smtClean="0"/>
              <a:t/>
            </a:r>
            <a:br>
              <a:rPr lang="ru-RU" dirty="0" smtClean="0"/>
            </a:br>
            <a:r>
              <a:rPr lang="ru-RU" dirty="0" smtClean="0"/>
              <a:t>Самые красивые и замечательные яшмы находят недалеко от города Орска. Эти яшмы отличаются таким разнообразием рисунков, цветов, включений, что их называют художественными яшмами.</a:t>
            </a:r>
            <a:br>
              <a:rPr lang="ru-RU" dirty="0" smtClean="0"/>
            </a:br>
            <a:r>
              <a:rPr lang="ru-RU" dirty="0" smtClean="0"/>
              <a:t/>
            </a:r>
            <a:br>
              <a:rPr lang="ru-RU" dirty="0" smtClean="0"/>
            </a:br>
            <a:r>
              <a:rPr lang="ru-RU" dirty="0" smtClean="0"/>
              <a:t> </a:t>
            </a:r>
            <a:br>
              <a:rPr lang="ru-RU" dirty="0" smtClean="0"/>
            </a:br>
            <a:r>
              <a:rPr lang="ru-RU" dirty="0" smtClean="0"/>
              <a:t>Небольшие по размеру (15 — 30 см.) отполированные срезы яшмы, которые иначе, как картиной назвать просто нельзя. Сначала кажется, что это искусно выполненная из камней картина, но это простой срез обыкновенного куска яшмы… А на этих «простых» срезах — остров с пальмами и морем, березка на полянке, птичка на ветке, или как на этой картинке водопад в горах…</a:t>
            </a:r>
            <a:br>
              <a:rPr lang="ru-RU" dirty="0" smtClean="0"/>
            </a:br>
            <a:r>
              <a:rPr lang="ru-RU" dirty="0" smtClean="0"/>
              <a:t/>
            </a:r>
            <a:br>
              <a:rPr lang="ru-RU" dirty="0" smtClean="0"/>
            </a:br>
            <a:r>
              <a:rPr lang="ru-RU" dirty="0" smtClean="0"/>
              <a:t/>
            </a:r>
            <a:br>
              <a:rPr lang="ru-RU" dirty="0" smtClean="0"/>
            </a:br>
            <a:r>
              <a:rPr lang="ru-RU" dirty="0" smtClean="0"/>
              <a:t>Что происходит с месторождениями драгоценных камней на Урале сегодня. Самый большой малахит в мире, добыча малахита, малахит в отвалах, поиск камней и минералов в Нижним Тагиле, шахта </a:t>
            </a:r>
            <a:r>
              <a:rPr lang="ru-RU" dirty="0" err="1" smtClean="0"/>
              <a:t>Ватиха</a:t>
            </a:r>
            <a:r>
              <a:rPr lang="ru-RU" dirty="0" smtClean="0"/>
              <a:t>, месторождение родонита, </a:t>
            </a:r>
            <a:r>
              <a:rPr lang="ru-RU" dirty="0" err="1" smtClean="0"/>
              <a:t>Малышево</a:t>
            </a:r>
            <a:r>
              <a:rPr lang="ru-RU" dirty="0" smtClean="0"/>
              <a:t>, бериллий, изумруды, драгоценности, нелегальный рынок изумрудов, разработка недр, шахты, </a:t>
            </a:r>
            <a:r>
              <a:rPr lang="ru-RU" dirty="0" err="1" smtClean="0"/>
              <a:t>роснедра</a:t>
            </a:r>
            <a:r>
              <a:rPr lang="ru-RU" dirty="0" smtClean="0"/>
              <a:t>, </a:t>
            </a:r>
            <a:r>
              <a:rPr lang="ru-RU" dirty="0" err="1" smtClean="0"/>
              <a:t>хитники</a:t>
            </a:r>
            <a:r>
              <a:rPr lang="ru-RU" dirty="0" smtClean="0"/>
              <a:t> на </a:t>
            </a:r>
            <a:r>
              <a:rPr lang="ru-RU" dirty="0" err="1" smtClean="0"/>
              <a:t>урале</a:t>
            </a:r>
            <a:r>
              <a:rPr lang="ru-RU" dirty="0" smtClean="0"/>
              <a:t>, уральские драгоценные камни, демантоид зеленый гранат, </a:t>
            </a:r>
            <a:r>
              <a:rPr lang="ru-RU" dirty="0" err="1" smtClean="0"/>
              <a:t>гохран</a:t>
            </a:r>
            <a:r>
              <a:rPr lang="ru-RU" dirty="0" smtClean="0"/>
              <a:t>, александрит, искусственные драгоценные камни, синтетические камни, полудрагоценные камни.</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МАЛАХИТ</a:t>
            </a:r>
            <a:br>
              <a:rPr lang="ru-RU" dirty="0" smtClean="0"/>
            </a:br>
            <a:r>
              <a:rPr lang="ru-RU" dirty="0" smtClean="0"/>
              <a:t>Малахит- один из самых красивых минералов. Камень яркий, сочно окрашен в различные оттенки нежной зелени. Его отличает особый, неповторимый и бесконечно разнообразный, но только ему характерный рисунок. Достаточно легкой полировки небольшого среза камня, чтобы подчеркнуть природную красоту камня.</a:t>
            </a:r>
            <a:br>
              <a:rPr lang="ru-RU" dirty="0" smtClean="0"/>
            </a:br>
            <a:r>
              <a:rPr lang="ru-RU" dirty="0" smtClean="0"/>
              <a:t> </a:t>
            </a:r>
            <a:br>
              <a:rPr lang="ru-RU" dirty="0" smtClean="0"/>
            </a:br>
            <a:r>
              <a:rPr lang="ru-RU" dirty="0" smtClean="0"/>
              <a:t> </a:t>
            </a:r>
            <a:br>
              <a:rPr lang="ru-RU" dirty="0" smtClean="0"/>
            </a:br>
            <a:r>
              <a:rPr lang="ru-RU" dirty="0" smtClean="0"/>
              <a:t>   </a:t>
            </a:r>
            <a:br>
              <a:rPr lang="ru-RU" dirty="0" smtClean="0"/>
            </a:br>
            <a:r>
              <a:rPr lang="ru-RU" dirty="0" smtClean="0"/>
              <a:t/>
            </a:r>
            <a:br>
              <a:rPr lang="ru-RU" dirty="0" smtClean="0"/>
            </a:br>
            <a:r>
              <a:rPr lang="ru-RU" dirty="0" smtClean="0"/>
              <a:t>РОДОНИТ</a:t>
            </a:r>
            <a:br>
              <a:rPr lang="ru-RU" dirty="0" smtClean="0"/>
            </a:br>
            <a:r>
              <a:rPr lang="ru-RU" dirty="0" smtClean="0"/>
              <a:t>Родонит — камень цвета утренней зари. В камнерезном деле используется </a:t>
            </a:r>
            <a:r>
              <a:rPr lang="ru-RU" dirty="0" err="1" smtClean="0"/>
              <a:t>родонитовая</a:t>
            </a:r>
            <a:r>
              <a:rPr lang="ru-RU" dirty="0" smtClean="0"/>
              <a:t> порода — «орлец». Встречаются необычайно красивые экземпляры. Родонит — вносит гармонию в семейные отношения. Он обладает свойством воспламенять и поддерживать в человеке любовь к жизни. Камень помогает развивать скрытые способности и таланты.</a:t>
            </a:r>
            <a:br>
              <a:rPr lang="ru-RU" dirty="0" smtClean="0"/>
            </a:br>
            <a:r>
              <a:rPr lang="ru-RU" dirty="0" smtClean="0"/>
              <a:t>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solidFill>
                  <a:srgbClr val="FF0000"/>
                </a:solidFill>
              </a:rPr>
              <a:t>   </a:t>
            </a:r>
            <a:br>
              <a:rPr lang="ru-RU" dirty="0" smtClean="0">
                <a:solidFill>
                  <a:srgbClr val="FF0000"/>
                </a:solidFill>
              </a:rPr>
            </a:br>
            <a:r>
              <a:rPr lang="ru-RU" sz="2000" dirty="0" smtClean="0">
                <a:solidFill>
                  <a:srgbClr val="FF0000"/>
                </a:solidFill>
              </a:rPr>
              <a:t>                                  ЯШМА                                                           РОДОНИТ</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2050" name="Picture 2" descr="C:\Users\Alex\Desktop\23.jpg"/>
          <p:cNvPicPr>
            <a:picLocks noChangeAspect="1" noChangeArrowheads="1"/>
          </p:cNvPicPr>
          <p:nvPr/>
        </p:nvPicPr>
        <p:blipFill>
          <a:blip r:embed="rId6"/>
          <a:srcRect/>
          <a:stretch>
            <a:fillRect/>
          </a:stretch>
        </p:blipFill>
        <p:spPr bwMode="auto">
          <a:xfrm>
            <a:off x="500034" y="1428736"/>
            <a:ext cx="3929090" cy="4660914"/>
          </a:xfrm>
          <a:prstGeom prst="rect">
            <a:avLst/>
          </a:prstGeom>
          <a:noFill/>
        </p:spPr>
      </p:pic>
      <p:pic>
        <p:nvPicPr>
          <p:cNvPr id="2051" name="Picture 3" descr="C:\Users\Alex\Desktop\20.jpg"/>
          <p:cNvPicPr>
            <a:picLocks noChangeAspect="1" noChangeArrowheads="1"/>
          </p:cNvPicPr>
          <p:nvPr/>
        </p:nvPicPr>
        <p:blipFill>
          <a:blip r:embed="rId7"/>
          <a:srcRect/>
          <a:stretch>
            <a:fillRect/>
          </a:stretch>
        </p:blipFill>
        <p:spPr bwMode="auto">
          <a:xfrm>
            <a:off x="4786314" y="1676400"/>
            <a:ext cx="3902074" cy="44672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 </a:t>
            </a:r>
            <a:r>
              <a:rPr lang="ru-RU" sz="4000" dirty="0" smtClean="0">
                <a:solidFill>
                  <a:srgbClr val="FF0000"/>
                </a:solidFill>
              </a:rPr>
              <a:t>тёмный аметист    горный хрусталь</a:t>
            </a:r>
            <a:endParaRPr lang="ru-RU" sz="4000" dirty="0">
              <a:solidFill>
                <a:srgbClr val="FF0000"/>
              </a:solidFill>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4098" name="Picture 2" descr="C:\Users\Alex\Desktop\46.jpg"/>
          <p:cNvPicPr>
            <a:picLocks noChangeAspect="1" noChangeArrowheads="1"/>
          </p:cNvPicPr>
          <p:nvPr/>
        </p:nvPicPr>
        <p:blipFill>
          <a:blip r:embed="rId2"/>
          <a:srcRect/>
          <a:stretch>
            <a:fillRect/>
          </a:stretch>
        </p:blipFill>
        <p:spPr bwMode="auto">
          <a:xfrm>
            <a:off x="571472" y="1500174"/>
            <a:ext cx="4000528" cy="4643470"/>
          </a:xfrm>
          <a:prstGeom prst="rect">
            <a:avLst/>
          </a:prstGeom>
          <a:noFill/>
        </p:spPr>
      </p:pic>
      <p:pic>
        <p:nvPicPr>
          <p:cNvPr id="4099" name="Picture 3" descr="C:\Users\Alex\Desktop\28.jpg"/>
          <p:cNvPicPr>
            <a:picLocks noChangeAspect="1" noChangeArrowheads="1"/>
          </p:cNvPicPr>
          <p:nvPr/>
        </p:nvPicPr>
        <p:blipFill>
          <a:blip r:embed="rId3"/>
          <a:srcRect/>
          <a:stretch>
            <a:fillRect/>
          </a:stretch>
        </p:blipFill>
        <p:spPr bwMode="auto">
          <a:xfrm>
            <a:off x="4714876" y="1428736"/>
            <a:ext cx="4000528" cy="47149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pPr algn="ctr"/>
            <a:r>
              <a:rPr lang="ru-RU" dirty="0" smtClean="0"/>
              <a:t> </a:t>
            </a:r>
            <a:r>
              <a:rPr lang="ru-RU" sz="3100" dirty="0" smtClean="0">
                <a:solidFill>
                  <a:schemeClr val="accent2"/>
                </a:solidFill>
              </a:rPr>
              <a:t>Образное – </a:t>
            </a:r>
            <a:r>
              <a:rPr lang="ru-RU" sz="3100" dirty="0" smtClean="0">
                <a:solidFill>
                  <a:schemeClr val="accent4">
                    <a:lumMod val="75000"/>
                  </a:schemeClr>
                </a:solidFill>
              </a:rPr>
              <a:t>богатейшее </a:t>
            </a:r>
            <a:r>
              <a:rPr lang="ru-RU" sz="3100" dirty="0" smtClean="0">
                <a:solidFill>
                  <a:schemeClr val="accent2"/>
                </a:solidFill>
              </a:rPr>
              <a:t> </a:t>
            </a:r>
            <a:r>
              <a:rPr lang="ru-RU" sz="3100" dirty="0" smtClean="0">
                <a:solidFill>
                  <a:srgbClr val="92D050"/>
                </a:solidFill>
              </a:rPr>
              <a:t>разнообразие </a:t>
            </a:r>
            <a:br>
              <a:rPr lang="ru-RU" sz="3100" dirty="0" smtClean="0">
                <a:solidFill>
                  <a:srgbClr val="92D050"/>
                </a:solidFill>
              </a:rPr>
            </a:br>
            <a:r>
              <a:rPr lang="ru-RU" sz="3100" dirty="0" smtClean="0">
                <a:solidFill>
                  <a:srgbClr val="92D050"/>
                </a:solidFill>
              </a:rPr>
              <a:t>камней  Урала.</a:t>
            </a:r>
            <a:endParaRPr lang="ru-RU" sz="3100" dirty="0">
              <a:solidFill>
                <a:srgbClr val="92D050"/>
              </a:solidFill>
            </a:endParaRPr>
          </a:p>
        </p:txBody>
      </p:sp>
      <p:pic>
        <p:nvPicPr>
          <p:cNvPr id="6146" name="Picture 2" descr="C:\Users\Alex\Desktop\2.jpg"/>
          <p:cNvPicPr>
            <a:picLocks noChangeAspect="1" noChangeArrowheads="1"/>
          </p:cNvPicPr>
          <p:nvPr/>
        </p:nvPicPr>
        <p:blipFill>
          <a:blip r:embed="rId2"/>
          <a:srcRect/>
          <a:stretch>
            <a:fillRect/>
          </a:stretch>
        </p:blipFill>
        <p:spPr bwMode="auto">
          <a:xfrm>
            <a:off x="1643041" y="1571611"/>
            <a:ext cx="5786479" cy="45005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2357454"/>
          </a:xfrm>
        </p:spPr>
        <p:txBody>
          <a:bodyPr/>
          <a:lstStyle/>
          <a:p>
            <a:r>
              <a:rPr lang="ru-RU" b="1" i="1" u="sng" dirty="0" smtClean="0">
                <a:solidFill>
                  <a:srgbClr val="FF0000"/>
                </a:solidFill>
              </a:rPr>
              <a:t>    Изделия уральских мастеров.</a:t>
            </a:r>
            <a:endParaRPr lang="ru-RU" b="1" i="1" u="sng"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                Дворцовые вазы.</a:t>
            </a:r>
            <a:endParaRPr lang="ru-RU" dirty="0">
              <a:solidFill>
                <a:srgbClr val="00B0F0"/>
              </a:solidFill>
            </a:endParaRPr>
          </a:p>
        </p:txBody>
      </p:sp>
      <p:sp>
        <p:nvSpPr>
          <p:cNvPr id="4" name="Содержимое 3"/>
          <p:cNvSpPr>
            <a:spLocks noGrp="1"/>
          </p:cNvSpPr>
          <p:nvPr>
            <p:ph sz="half" idx="2"/>
          </p:nvPr>
        </p:nvSpPr>
        <p:spPr/>
        <p:txBody>
          <a:bodyPr/>
          <a:lstStyle/>
          <a:p>
            <a:endParaRPr lang="ru-RU"/>
          </a:p>
        </p:txBody>
      </p:sp>
      <p:pic>
        <p:nvPicPr>
          <p:cNvPr id="5" name="Picture 2" descr="C:\Users\Alex\Desktop\18.jpg"/>
          <p:cNvPicPr>
            <a:picLocks noGrp="1" noChangeAspect="1" noChangeArrowheads="1"/>
          </p:cNvPicPr>
          <p:nvPr>
            <p:ph sz="half" idx="1"/>
          </p:nvPr>
        </p:nvPicPr>
        <p:blipFill>
          <a:blip r:embed="rId2"/>
          <a:srcRect/>
          <a:stretch>
            <a:fillRect/>
          </a:stretch>
        </p:blipFill>
        <p:spPr bwMode="auto">
          <a:xfrm>
            <a:off x="961628" y="1524000"/>
            <a:ext cx="3050381" cy="4572000"/>
          </a:xfrm>
          <a:prstGeom prst="rect">
            <a:avLst/>
          </a:prstGeom>
          <a:noFill/>
        </p:spPr>
      </p:pic>
      <p:pic>
        <p:nvPicPr>
          <p:cNvPr id="19458" name="Picture 2" descr="C:\Users\Alex\Desktop\0_3b2e9_480b7b27_L.jpg"/>
          <p:cNvPicPr>
            <a:picLocks noChangeAspect="1" noChangeArrowheads="1"/>
          </p:cNvPicPr>
          <p:nvPr/>
        </p:nvPicPr>
        <p:blipFill>
          <a:blip r:embed="rId3"/>
          <a:srcRect/>
          <a:stretch>
            <a:fillRect/>
          </a:stretch>
        </p:blipFill>
        <p:spPr bwMode="auto">
          <a:xfrm>
            <a:off x="4714876" y="1500174"/>
            <a:ext cx="4071966"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457200" y="1524000"/>
            <a:ext cx="4043362" cy="4572000"/>
          </a:xfrm>
        </p:spPr>
        <p:txBody>
          <a:bodyPr/>
          <a:lstStyle/>
          <a:p>
            <a:r>
              <a:rPr lang="ru-RU" dirty="0" smtClean="0">
                <a:solidFill>
                  <a:srgbClr val="7030A0"/>
                </a:solidFill>
              </a:rPr>
              <a:t>Шкатулка (малахит).</a:t>
            </a:r>
            <a:endParaRPr lang="ru-RU" dirty="0">
              <a:solidFill>
                <a:srgbClr val="7030A0"/>
              </a:solidFill>
            </a:endParaRPr>
          </a:p>
        </p:txBody>
      </p:sp>
      <p:sp>
        <p:nvSpPr>
          <p:cNvPr id="4" name="Содержимое 3"/>
          <p:cNvSpPr>
            <a:spLocks noGrp="1"/>
          </p:cNvSpPr>
          <p:nvPr>
            <p:ph sz="half" idx="2"/>
          </p:nvPr>
        </p:nvSpPr>
        <p:spPr/>
        <p:txBody>
          <a:bodyPr/>
          <a:lstStyle/>
          <a:p>
            <a:pPr algn="ctr"/>
            <a:r>
              <a:rPr lang="ru-RU" dirty="0" smtClean="0">
                <a:solidFill>
                  <a:srgbClr val="FFFF00"/>
                </a:solidFill>
              </a:rPr>
              <a:t>Кольцо ( опал).</a:t>
            </a:r>
            <a:endParaRPr lang="ru-RU" dirty="0">
              <a:solidFill>
                <a:srgbClr val="FFFF00"/>
              </a:solidFill>
            </a:endParaRPr>
          </a:p>
        </p:txBody>
      </p:sp>
      <p:pic>
        <p:nvPicPr>
          <p:cNvPr id="20482" name="Picture 2" descr="C:\Users\Alex\Desktop\4372921b209a.jpg"/>
          <p:cNvPicPr>
            <a:picLocks noChangeAspect="1" noChangeArrowheads="1"/>
          </p:cNvPicPr>
          <p:nvPr/>
        </p:nvPicPr>
        <p:blipFill>
          <a:blip r:embed="rId2"/>
          <a:srcRect/>
          <a:stretch>
            <a:fillRect/>
          </a:stretch>
        </p:blipFill>
        <p:spPr bwMode="auto">
          <a:xfrm>
            <a:off x="571471" y="2643182"/>
            <a:ext cx="3929091" cy="3000396"/>
          </a:xfrm>
          <a:prstGeom prst="rect">
            <a:avLst/>
          </a:prstGeom>
          <a:noFill/>
        </p:spPr>
      </p:pic>
      <p:pic>
        <p:nvPicPr>
          <p:cNvPr id="20483" name="Picture 3" descr="C:\Users\Alex\Desktop\1294842698_0_1eb50_e060b3f8_xl1.jpg"/>
          <p:cNvPicPr>
            <a:picLocks noChangeAspect="1" noChangeArrowheads="1"/>
          </p:cNvPicPr>
          <p:nvPr/>
        </p:nvPicPr>
        <p:blipFill>
          <a:blip r:embed="rId3"/>
          <a:srcRect/>
          <a:stretch>
            <a:fillRect/>
          </a:stretch>
        </p:blipFill>
        <p:spPr bwMode="auto">
          <a:xfrm>
            <a:off x="4714876" y="2571744"/>
            <a:ext cx="3929090" cy="30003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258</TotalTime>
  <Words>101</Words>
  <Application>Microsoft Office PowerPoint</Application>
  <PresentationFormat>Экран (4:3)</PresentationFormat>
  <Paragraphs>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Урал - кладезь самоцветов. Учитель  географии   Повстань  Алексей Павлович. Презентация  к  теме  по географии 8 класса   «Природные уникумы Урала».</vt:lpstr>
      <vt:lpstr>     Вот  из  таких  невзрачных  обломков, россыпями  лежащих  на  Уральских  горах , талантливые  мастера  создают  шедевры.  И  камни оживают.  (змеевик в природе)</vt:lpstr>
      <vt:lpstr>      лазурит                     малахит</vt:lpstr>
      <vt:lpstr>Elizabeth***@***  модератор пишет: САМОЦВЕТЫ УРАЛА....-                   CАМОЦВЕТЫ УРАЛА.   Цитата сообщения Оксана_Лютова  Самоцветы Урала   Изначально богатство «Уральских самоцветов» было выявлено отнюдь не промышленностью и геологией, а мелкими кустарями — самоучками или как их называют еще — «горщиками». Именно они первыми увидели красоту и неповторимость самоцветов Урала, научились эти красивые камни обрабатывать и подарили нам прекрасный, сверкающий мир уральских самоцветов…  В глухих деревнях, затерянных в уральской тайге, в глубоких шахтах и копях, зарождалось величие и знаменитость самоцветов Урала…  Золотистые бериллы, темные аметисты, которые приобретают при искусственном освещении кровавый оттенок, синеватые и бесцветные топазы, добывались в шахтах, глубиной до 70 метров… Представьте, как в чуть ли не первобытных деревнях Мурзинского района строились такие шахты…    История добычи самоцветов на Урале, близ деревни Мурзинка. Удивительные камни, которые до сих пор можно найти на отвалах заброшенных шахт и копей. Мурзинский музей камня. Труд горщиков, рудознатцев и гранильщиков. Данила Зверев - прообраз Данилы-мастера из сказа Бажова.  Много прекрасных камней дала Мурзинка больше чем за 200 лет ее существования. Здесь попадались голубые топазы весом более 25 кг, кристаллы берилла большой чистоты достигали в длину 25 см; бывали годы (например, 1900), когда из одной копи на Адуе удавалось вывезти свыше 450 кг ограночного аквамарина. Встречался здесь и прекрасный вишнево-розовый турмалин, с которым по чистоте и приятности тона не может конкурировать ни один турмалин мира и который французы прозвали в XVIII в. сиберитом.  Все эти камни добывались крестьянами и частью гранились ими у себя в деревнях, на примитивных станках, частью увозились в Екатеринбург, где была сосредоточена главная ограночная промышленность.  Самым излюбленным (и в настоящее время тоже…) был «золотисто — зеленый хризолит», на самом деле это разновидность граната, научное название которого - демантоид (в переводе на русский — «алмазоподобный»). После огранки демантоид или как его сейчас часто называют «дёмик» смотрится красивее изумруда…  Но славой и гордостью Урала в то время был изумруд. Этот «уральский самоцвет» был открыт в 1831 году совершенно случайно в корнях вывороченного бурей дерева… С тех пор изумруды добывали в огромных копях. Сейчас знаменит на весь мир «умирающий» Малышевский рудник.  Изделия из необыкновенных уральских самоцветов почти не коснулась ни мода, ни время, ни различные направления художественного стиля. Из уральских минералов изготовлялись и раньше, и сейчас разные шкатулочки, вазочки, бусы, кулоны, брошки, пепельницы, и т.п. Один мой знакомый «каменщик — горщик» (Михей) специализируется сегодня на изготовлении из уральских самоцветных камней горок. Надо сказать, что горки у него получаются неповторимо-прекрасные…  Сначала только казна добывала прекрасные изумруды и встречавшиеся раньше вместе с ними фенакит цвета мадеры, быстро выцветавший на солнце, и знаменитый александрит, зеленая окраска которого при искусственном свете сменяется фиолетово-розовой.   Кустарная промышленность Урала занималась не только огранкой прозрачного камня: еще с XVIII в. вокруг Екатеринбургской гранильной фабрики появились кустарные мастерские по обработке малахита, яшм, орлеца, змеевика и селенита.  С 1905 г. к этим камням в небольших количествах стал присоединяться зеленый полупрозрачный мелкозернистый везувиан Южного Урала, а также привозимые с берегов Байкала лазурит и густо-зеленый нефрит.      Из мягкого золотистого гипса, называемого селенитом, делали слоников, которых выделывали на одном Урале ежегодно до 400 тыс. штук. Ведь слонов "на счастье" надо было покупать целыми табунами, не менее семи штук.  Кроме этих более простых изделий екатеринбургские кустари выделывали из разных твердых пород листья, ягоды, плоды и целые корзиночки, которыми они обычно украшали более ценные шкатулки, пресс-папье, блюда и т. д.  на фото: Декор старинного пресс-папье уральскими аметистами и нефритами    Кроме этих простых в изготовлении изделий уральские кустари на допотопных станках делали цветы (помните «каменный цветок»?), листья, ягоды, плоды, которыми украшали шкатулки, пресс-папье и другие белее крупные изделия.    Самым знаменитым и характерным для Урала (хотя сейчас более распостранен Заирский) является малахит, который начали добывать в медных рудниках. Было время, когда малахита, добывалось несколько тысяч пудов в год. В 1835 году была найдена глыба в 250 тонн. Позднее, в 1913 г., при рытье колодца в огороде совершенно неожиданно открыли скопления прекрасного малахита весом свыше 100 тонн.  Второй знаменитый уральский минерал, на западе малоизвестный — родонит, старое название орлец. Родонит в таких количествах и такого качества встречается только на Урале. Родонит (орлец)  Этот минерал окращен в малиново-розовый цвет, с темными прожилками и разного цвета пятнами, особенно красив и легок в обработке. Крупное месторождение родонита на Урале находится недалеко от деревни Сидельниковой. Этот уральский минерал идет на более крупные изделия — вазы, канделябры, чаши, шкатулки…    И третья группа поделочных камней — яшма. С этим уральским минералом не могут соперничать яшмы ни одной страны. Красивые яшмы разных цветов и оттенков серо-зеленые, красные, вишневые, распостранены в основном на Южном Урале. Иногда это большие скалы, из которых куски яшмы выламывают как простой строительный материал…  Самые красивые и замечательные яшмы находят недалеко от города Орска. Эти яшмы отличаются таким разнообразием рисунков, цветов, включений, что их называют художественными яшмами.    Небольшие по размеру (15 — 30 см.) отполированные срезы яшмы, которые иначе, как картиной назвать просто нельзя. Сначала кажется, что это искусно выполненная из камней картина, но это простой срез обыкновенного куска яшмы… А на этих «простых» срезах — остров с пальмами и морем, березка на полянке, птичка на ветке, или как на этой картинке водопад в горах…   Что происходит с месторождениями драгоценных камней на Урале сегодня. Самый большой малахит в мире, добыча малахита, малахит в отвалах, поиск камней и минералов в Нижним Тагиле, шахта Ватиха, месторождение родонита, Малышево, бериллий, изумруды, драгоценности, нелегальный рынок изумрудов, разработка недр, шахты, роснедра, хитники на урале, уральские драгоценные камни, демантоид зеленый гранат, гохран, александрит, искусственные драгоценные камни, синтетические камни, полудрагоценные камни.     МАЛАХИТ Малахит- один из самых красивых минералов. Камень яркий, сочно окрашен в различные оттенки нежной зелени. Его отличает особый, неповторимый и бесконечно разнообразный, но только ему характерный рисунок. Достаточно легкой полировки небольшого среза камня, чтобы подчеркнуть природную красоту камня.                                                                    Elizabeth***@***  модератор пишет: САМОЦВЕТЫ УРАЛА....-                   CАМОЦВЕТЫ УРАЛА.   Цитата сообщения Оксана_Лютова  Самоцветы Урала   Изначально богатство «Уральских самоцветов» было выявлено отнюдь не промышленностью и геологией, а мелкими кустарями — самоучками или как их называют еще — «горщиками». Именно они первыми увидели красоту и неповторимость самоцветов Урала, научились эти красивые камни обрабатывать и подарили нам прекрасный, сверкающий мир уральских самоцветов…  В глухих деревнях, затерянных в уральской тайге, в глубоких шахтах и копях, зарождалось величие и знаменитость самоцветов Урала…  Золотистые бериллы, темные аметисты, которые приобретают при искусственном освещении кровавый оттенок, синеватые и бесцветные топазы, добывались в шахтах, глубиной до 70 метров… Представьте, как в чуть ли не первобытных деревнях Мурзинского района строились такие шахты…    История добычи самоцветов на Урале, близ деревни Мурзинка. Удивительные камни, которые до сих пор можно найти на отвалах заброшенных шахт и копей. Мурзинский музей камня. Труд горщиков, рудознатцев и гранильщиков. Данила Зверев - прообраз Данилы-мастера из сказа Бажова.  Много прекрасных камней дала Мурзинка больше чем за 200 лет ее существования. Здесь попадались голубые топазы весом более 25 кг, кристаллы берилла большой чистоты достигали в длину 25 см; бывали годы (например, 1900), когда из одной копи на Адуе удавалось вывезти свыше 450 кг ограночного аквамарина. Встречался здесь и прекрасный вишнево-розовый турмалин, с которым по чистоте и приятности тона не может конкурировать ни один турмалин мира и который французы прозвали в XVIII в. сиберитом.  Все эти камни добывались крестьянами и частью гранились ими у себя в деревнях, на примитивных станках, частью увозились в Екатеринбург, где была сосредоточена главная ограночная промышленность.  Самым излюбленным (и в настоящее время тоже…) был «золотисто — зеленый хризолит», на самом деле это разновидность граната, научное название которого - демантоид (в переводе на русский — «алмазоподобный»). После огранки демантоид или как его сейчас часто называют «дёмик» смотрится красивее изумруда…  Но славой и гордостью Урала в то время был изумруд. Этот «уральский самоцвет» был открыт в 1831 году совершенно случайно в корнях вывороченного бурей дерева… С тех пор изумруды добывали в огромных копях. Сейчас знаменит на весь мир «умирающий» Малышевский рудник.  Изделия из необыкновенных уральских самоцветов почти не коснулась ни мода, ни время, ни различные направления художественного стиля. Из уральских минералов изготовлялись и раньше, и сейчас разные шкатулочки, вазочки, бусы, кулоны, брошки, пепельницы, и т.п. Один мой знакомый «каменщик — горщик» (Михей) специализируется сегодня на изготовлении из уральских самоцветных камней горок. Надо сказать, что горки у него получаются неповторимо-прекрасные…  Сначала только казна добывала прекрасные изумруды и встречавшиеся раньше вместе с ними фенакит цвета мадеры, быстро выцветавший на солнце, и знаменитый александрит, зеленая окраска которого при искусственном свете сменяется фиолетово-розовой.   Кустарная промышленность Урала занималась не только огранкой прозрачного камня: еще с XVIII в. вокруг Екатеринбургской гранильной фабрики появились кустарные мастерские по обработке малахита, яшм, орлеца, змеевика и селенита.  С 1905 г. к этим камням в небольших количествах стал присоединяться зеленый полупрозрачный мелкозернистый везувиан Южного Урала, а также привозимые с берегов Байкала лазурит и густо-зеленый нефрит.      Из мягкого золотистого гипса, называемого селенитом, делали слоников, которых выделывали на одном Урале ежегодно до 400 тыс. штук. Ведь слонов "на счастье" надо было покупать целыми табунами, не менее семи штук.  Кроме этих более простых изделий екатеринбургские кустари выделывали из разных твердых пород листья, ягоды, плоды и целые корзиночки, которыми они обычно украшали более ценные шкатулки, пресс-папье, блюда и т. д.  на фото: Декор старинного пресс-папье уральскими аметистами и нефритами    Кроме этих простых в изготовлении изделий уральские кустари на допотопных станках делали цветы (помните «каменный цветок»?), листья, ягоды, плоды, которыми украшали шкатулки, пресс-папье и другие белее крупные изделия.    Самым знаменитым и характерным для Урала (хотя сейчас более распостранен Заирский) является малахит, который начали добывать в медных рудниках. Было время, когда малахита, добывалось несколько тысяч пудов в год. В 1835 году была найдена глыба в 250 тонн. Позднее, в 1913 г., при рытье колодца в огороде совершенно неожиданно открыли скопления прекрасного малахита весом свыше 100 тонн.  Второй знаменитый уральский минерал, на западе малоизвестный — родонит, старое название орлец. Родонит в таких количествах и такого качества встречается только на Урале. Родонит (орлец)  Этот минерал окращен в малиново-розовый цвет, с темными прожилками и разного цвета пятнами, особенно красив и легок в обработке. Крупное месторождение родонита на Урале находится недалеко от деревни Сидельниковой. Этот уральский минерал идет на более крупные изделия — вазы, канделябры, чаши, шкатулки…    И третья группа поделочных камней — яшма. С этим уральским минералом не могут соперничать яшмы ни одной страны. Красивые яшмы разных цветов и оттенков серо-зеленые, красные, вишневые, распостранены в основном на Южном Урале. Иногда это большие скалы, из которых куски яшмы выламывают как простой строительный материал…  Самые красивые и замечательные яшмы находят недалеко от города Орска. Эти яшмы отличаются таким разнообразием рисунков, цветов, включений, что их называют художественными яшмами.    Небольшие по размеру (15 — 30 см.) отполированные срезы яшмы, которые иначе, как картиной назвать просто нельзя. Сначала кажется, что это искусно выполненная из камней картина, но это простой срез обыкновенного куска яшмы… А на этих «простых» срезах — остров с пальмами и морем, березка на полянке, птичка на ветке, или как на этой картинке водопад в горах…   Что происходит с месторождениями драгоценных камней на Урале сегодня. Самый большой малахит в мире, добыча малахита, малахит в отвалах, поиск камней и минералов в Нижним Тагиле, шахта Ватиха, месторождение родонита, Малышево, бериллий, изумруды, драгоценности, нелегальный рынок изумрудов, разработка недр, шахты, роснедра, хитники на урале, уральские драгоценные камни, демантоид зеленый гранат, гохран, александрит, искусственные драгоценные камни, синтетические камни, полудрагоценные камни.     МАЛАХИТ Малахит- один из самых красивых минералов. Камень яркий, сочно окрашен в различные оттенки нежной зелени. Его отличает особый, неповторимый и бесконечно разнообразный, но только ему характерный рисунок. Достаточно легкой полировки небольшого среза камня, чтобы подчеркнуть природную красоту камня.          РОДОНИТ Родонит — камень цвета утренней зари. В камнерезном деле используется родонитовая порода — «орлец». Встречаются необычайно красивые экземпляры. Родонит — вносит гармонию в семейные отношения. Он обладает свойством воспламенять и поддерживать в человеке любовь к жизни. Камень помогает развивать скрытые способности и таланты.                                                ЯШМА                                                           РОДОНИТ </vt:lpstr>
      <vt:lpstr> тёмный аметист    горный хрусталь</vt:lpstr>
      <vt:lpstr> Образное – богатейшее  разнообразие  камней  Урала.</vt:lpstr>
      <vt:lpstr>    Изделия уральских мастеров.</vt:lpstr>
      <vt:lpstr>                Дворцовые вазы.</vt:lpstr>
      <vt:lpstr>Слайд 9</vt:lpstr>
      <vt:lpstr>ЛАЗУРИТ</vt:lpstr>
      <vt:lpstr>Кулоны</vt:lpstr>
      <vt:lpstr>Моя коллекция.</vt:lpstr>
      <vt:lpstr>Шкатулка. (змеевик и напыление из камней).</vt:lpstr>
      <vt:lpstr>Шкатулка. (змеевик и напыление из камней)</vt:lpstr>
      <vt:lpstr>Картины из камня на срезах стволов деревьев.</vt:lpstr>
      <vt:lpstr>Картины из различных камней на мраморе в обрамлении змеевика.</vt:lpstr>
      <vt:lpstr>Павел Петрович Бажов.  Создатель совершенно нового стиля сказок.  Тонкий ценитель и знаток творчества уральских мастеров.</vt:lpstr>
      <vt:lpstr>Яркие обложки книг П. П.  Бажова. Яркие, как  и его  герои.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29</cp:revision>
  <dcterms:created xsi:type="dcterms:W3CDTF">2016-01-31T12:39:40Z</dcterms:created>
  <dcterms:modified xsi:type="dcterms:W3CDTF">2016-02-02T05:42:16Z</dcterms:modified>
</cp:coreProperties>
</file>