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7" r:id="rId4"/>
    <p:sldId id="268" r:id="rId5"/>
    <p:sldId id="317" r:id="rId6"/>
    <p:sldId id="260" r:id="rId7"/>
    <p:sldId id="316" r:id="rId8"/>
    <p:sldId id="301" r:id="rId9"/>
    <p:sldId id="318" r:id="rId10"/>
    <p:sldId id="304" r:id="rId11"/>
    <p:sldId id="303" r:id="rId12"/>
    <p:sldId id="292" r:id="rId13"/>
    <p:sldId id="291" r:id="rId14"/>
    <p:sldId id="302" r:id="rId15"/>
    <p:sldId id="305" r:id="rId16"/>
    <p:sldId id="306" r:id="rId17"/>
    <p:sldId id="308" r:id="rId18"/>
    <p:sldId id="313" r:id="rId19"/>
    <p:sldId id="299" r:id="rId20"/>
    <p:sldId id="295" r:id="rId21"/>
    <p:sldId id="322" r:id="rId22"/>
    <p:sldId id="294" r:id="rId23"/>
    <p:sldId id="296" r:id="rId24"/>
    <p:sldId id="287" r:id="rId25"/>
    <p:sldId id="321" r:id="rId26"/>
    <p:sldId id="323" r:id="rId27"/>
    <p:sldId id="312" r:id="rId28"/>
    <p:sldId id="324" r:id="rId29"/>
    <p:sldId id="320" r:id="rId30"/>
    <p:sldId id="325" r:id="rId31"/>
    <p:sldId id="326" r:id="rId32"/>
    <p:sldId id="290" r:id="rId33"/>
    <p:sldId id="27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7B5E7-E3F6-4725-8B7D-211AC8DDC6D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1954A-ED7C-4476-AFA0-A04912C89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DA6B2-C43F-43DE-BC62-3855CCF47AB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4DF7A-A963-4B4B-B614-171B1A1BA06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4DF7A-A963-4B4B-B614-171B1A1BA06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A7596-C574-42FF-AB4F-1600B736493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6D6A-AA01-483F-A46F-A2A39D9F6CD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3EB-CB18-4007-97B5-E3F1D739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E767-F40E-4D55-8347-FBC64C6A94B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AB0B-4F54-4737-849F-B79BBD69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CAB-A14E-49F1-9C19-9411292DD3D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FD60-B3A8-4FCF-B275-E5E80918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C5DC-6976-46E4-A934-745EFD8E78B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A2DC-C024-4EA0-854E-8807F07F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BEB8-6B3F-4849-BD5E-E8E78F79F4F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F20-AA22-409D-A21A-3AD4861E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A84B-1A7E-4534-8FBF-9BC5F32F890F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126-C7C6-4CB8-838D-3833C2877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7FD-B202-4C19-AA84-B0969C949B1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1AA4-F9B5-46AD-B143-633C5404F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3DA9-E7C1-4A14-ACFB-4ECB38C3AC0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0752-AC15-47A5-9F85-A7ABC9D0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83D-5CBB-43C0-A42C-EC0E31A6703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AE2D-BC44-4669-BF69-CD9C9249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BEA0-5B5A-49FC-8840-05FCA7BD5E19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1B94-29CA-4713-9182-A94D2A47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AC8-2866-4AE9-80E2-68C7A197642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FBFF-37A8-4959-9F82-0974BC4D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A6151-1676-42F7-8EB4-729486DD1DB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09C00-2672-4843-9103-EA3E82C1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6_%D0%B3%D0%BE%D0%B4" TargetMode="External"/><Relationship Id="rId2" Type="http://schemas.openxmlformats.org/officeDocument/2006/relationships/hyperlink" Target="https://ru.wikipedia.org/wiki/%D0%92%D0%B5%D0%BD%D0%B3%D0%B5%D1%80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A8%D0%B5%D1%80%D0%B1%D1%80%D1%83%D0%BA%D1%81%D0%BA%D0%B8%D0%B9_%D1%83%D0%BD%D0%B8%D0%B2%D0%B5%D1%80%D1%81%D0%B8%D1%82%D0%B5%D1%82" TargetMode="External"/><Relationship Id="rId4" Type="http://schemas.openxmlformats.org/officeDocument/2006/relationships/hyperlink" Target="https://ru.wikipedia.org/wiki/2014_%D0%B3%D0%BE%D0%B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latin typeface="Comic Sans MS" pitchFamily="66" charset="0"/>
              </a:rPr>
              <a:t/>
            </a:r>
            <a:br>
              <a:rPr lang="ru-RU" sz="4900" dirty="0" smtClean="0">
                <a:latin typeface="Comic Sans MS" pitchFamily="66" charset="0"/>
              </a:rPr>
            </a:br>
            <a:r>
              <a:rPr lang="ru-RU" sz="4900" dirty="0" smtClean="0">
                <a:latin typeface="Comic Sans MS" pitchFamily="66" charset="0"/>
              </a:rPr>
              <a:t>Нетрадиционные развивающие игры </a:t>
            </a:r>
            <a:br>
              <a:rPr lang="ru-RU" sz="49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altLang="ru-RU" sz="2200" b="1" dirty="0" smtClean="0">
                <a:solidFill>
                  <a:srgbClr val="002060"/>
                </a:solidFill>
              </a:rPr>
              <a:t> «</a:t>
            </a:r>
            <a:r>
              <a:rPr lang="ru-RU" alt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Система работы по использованию блоков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Comic Sans MS" pitchFamily="66" charset="0"/>
              </a:rPr>
              <a:t>Дьенеша</a:t>
            </a:r>
            <a:r>
              <a:rPr lang="ru-RU" alt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                 для развития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Comic Sans MS" pitchFamily="66" charset="0"/>
              </a:rPr>
              <a:t>логико</a:t>
            </a:r>
            <a:r>
              <a:rPr lang="ru-RU" alt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- математических представлений </a:t>
            </a:r>
            <a:br>
              <a:rPr lang="ru-RU" alt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у детей дошкольного возраста»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dirty="0" smtClean="0"/>
              <a:t>  </a:t>
            </a:r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sz="2700" dirty="0" smtClean="0">
                <a:latin typeface="Comic Sans MS" pitchFamily="66" charset="0"/>
              </a:rPr>
              <a:t>Подготовила: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                         воспитатель</a:t>
            </a:r>
            <a:r>
              <a:rPr lang="en-US" sz="2700" dirty="0" smtClean="0">
                <a:latin typeface="Comic Sans MS" pitchFamily="66" charset="0"/>
              </a:rPr>
              <a:t> </a:t>
            </a:r>
            <a:r>
              <a:rPr lang="ru-RU" sz="2700" dirty="0" smtClean="0">
                <a:latin typeface="Comic Sans MS" pitchFamily="66" charset="0"/>
              </a:rPr>
              <a:t>Алехина И.Е.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8581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лишний блок».</a:t>
            </a:r>
          </a:p>
        </p:txBody>
      </p:sp>
      <p:sp>
        <p:nvSpPr>
          <p:cNvPr id="57347" name="Содержимое 4"/>
          <p:cNvSpPr>
            <a:spLocks noGrp="1"/>
          </p:cNvSpPr>
          <p:nvPr>
            <p:ph idx="1"/>
          </p:nvPr>
        </p:nvSpPr>
        <p:spPr>
          <a:xfrm>
            <a:off x="179512" y="1700809"/>
            <a:ext cx="8712968" cy="23762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240" y="2492896"/>
            <a:ext cx="1428750" cy="1428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3928" y="2996952"/>
            <a:ext cx="857250" cy="857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67744" y="2564904"/>
            <a:ext cx="1428750" cy="14287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1560" y="2492896"/>
            <a:ext cx="1428750" cy="14287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932040" y="2492896"/>
            <a:ext cx="1500188" cy="142875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Picture 3" descr="C:\Users\DNS\Desktop\Мамина рабочая\Детский сад фото\Занятия с Блоками\IMG_20181204_16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2368121" cy="228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6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«Посмотри, запомни и найди изменения».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50" y="1062038"/>
            <a:ext cx="8643938" cy="516572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1                                          2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           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3                                          4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5" y="1428750"/>
            <a:ext cx="500063" cy="500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86063" y="1428750"/>
            <a:ext cx="571500" cy="571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643313" y="5286375"/>
            <a:ext cx="642937" cy="5715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1428750"/>
            <a:ext cx="928688" cy="500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72063" y="5143500"/>
            <a:ext cx="571500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75" y="2714625"/>
            <a:ext cx="500063" cy="500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813" y="5286375"/>
            <a:ext cx="500062" cy="5000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0" y="4214813"/>
            <a:ext cx="500063" cy="5000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5813" y="4143375"/>
            <a:ext cx="500062" cy="5000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00192" y="2708920"/>
            <a:ext cx="500062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43500" y="1285875"/>
            <a:ext cx="500063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1750" y="2786063"/>
            <a:ext cx="928688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72188" y="5214938"/>
            <a:ext cx="928687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4214813"/>
            <a:ext cx="928687" cy="5000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3063" y="4143375"/>
            <a:ext cx="928687" cy="5000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00625" y="2714625"/>
            <a:ext cx="928688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29313" y="1285875"/>
            <a:ext cx="928687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5400000">
            <a:off x="1600200" y="2743200"/>
            <a:ext cx="571500" cy="571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928938" y="4143375"/>
            <a:ext cx="571500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714625" y="5286375"/>
            <a:ext cx="571500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86625" y="5143500"/>
            <a:ext cx="571500" cy="571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358063" y="4143375"/>
            <a:ext cx="571500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092280" y="2636912"/>
            <a:ext cx="571500" cy="571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143750" y="1285875"/>
            <a:ext cx="571500" cy="571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643313" y="4143375"/>
            <a:ext cx="642937" cy="5715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3784600" y="2714625"/>
            <a:ext cx="642938" cy="5715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8143875" y="4071938"/>
            <a:ext cx="642938" cy="5715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8143875" y="5143500"/>
            <a:ext cx="642938" cy="5715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8001000" y="1285875"/>
            <a:ext cx="642938" cy="5715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7956376" y="2636912"/>
            <a:ext cx="642938" cy="5715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3643313" y="1428750"/>
            <a:ext cx="642937" cy="5715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>
            <a:stCxn id="8" idx="1"/>
            <a:endCxn id="8" idx="3"/>
          </p:cNvCxnSpPr>
          <p:nvPr/>
        </p:nvCxnSpPr>
        <p:spPr>
          <a:xfrm rot="10800000" flipH="1">
            <a:off x="285750" y="3644900"/>
            <a:ext cx="86439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4248944" y="1464469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8" idx="0"/>
            <a:endCxn id="8" idx="2"/>
          </p:cNvCxnSpPr>
          <p:nvPr/>
        </p:nvCxnSpPr>
        <p:spPr>
          <a:xfrm rot="16200000" flipH="1">
            <a:off x="2024062" y="3644901"/>
            <a:ext cx="516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8" idx="0"/>
            <a:endCxn id="8" idx="2"/>
          </p:cNvCxnSpPr>
          <p:nvPr/>
        </p:nvCxnSpPr>
        <p:spPr>
          <a:xfrm rot="16200000" flipH="1">
            <a:off x="2024062" y="3644901"/>
            <a:ext cx="5165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1714500" y="5214938"/>
            <a:ext cx="571500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80120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Вторая младшая группа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II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этап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Освоение умений выявлять и абстрагировать свойства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предметов.</a:t>
            </a: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755650" cy="936625"/>
        </p:xfrm>
        <a:graphic>
          <a:graphicData uri="http://schemas.openxmlformats.org/presentationml/2006/ole">
            <p:oleObj spid="_x0000_s24578" r:id="rId3" imgW="755970" imgH="938865" progId="Excel.Sheet.8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125538"/>
            <a:ext cx="42481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На втором этапе работы  закрепляем умение детей выделять одно свойство, а потом начинаем формировать умение выделять  одновременно два свойства (цвет и форму, размер и цвет, толщину и форму), сравнивать, классифицировать и обобщать предметы по каждому из этих свойств.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4585" name="Picture 9" descr="C:\Users\DNS\Desktop\Мамина рабочая\Детский сад фото\Занятия с Блоками\IMG_20181203_103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21088"/>
            <a:ext cx="2574405" cy="2284968"/>
          </a:xfrm>
          <a:prstGeom prst="rect">
            <a:avLst/>
          </a:prstGeom>
          <a:noFill/>
        </p:spPr>
      </p:pic>
      <p:pic>
        <p:nvPicPr>
          <p:cNvPr id="24586" name="Picture 10" descr="C:\Users\DNS\Desktop\Мамина рабочая\Детский сад фото\Занятия с Блоками\IMG_20181011_175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2240336" cy="2276871"/>
          </a:xfrm>
          <a:prstGeom prst="rect">
            <a:avLst/>
          </a:prstGeom>
          <a:noFill/>
        </p:spPr>
      </p:pic>
      <p:pic>
        <p:nvPicPr>
          <p:cNvPr id="2" name="Picture 3" descr="C:\Users\DNS\Desktop\Мамина рабочая\Детский сад фото\Занятия с Блоками\IMG_20181204_163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96752"/>
            <a:ext cx="3024336" cy="29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539552" y="-171400"/>
            <a:ext cx="4104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54000" algn="ctr" eaLnBrk="0" hangingPunct="0"/>
            <a:endParaRPr lang="ru-RU" b="1" dirty="0" smtClean="0">
              <a:solidFill>
                <a:srgbClr val="603B14"/>
              </a:solidFill>
              <a:latin typeface="Verdana" pitchFamily="34" charset="0"/>
              <a:cs typeface="Times New Roman" pitchFamily="18" charset="0"/>
            </a:endParaRPr>
          </a:p>
          <a:p>
            <a:pPr indent="254000" algn="ctr" eaLnBrk="0" hangingPunct="0"/>
            <a:endParaRPr lang="ru-RU" b="1" dirty="0" smtClean="0">
              <a:solidFill>
                <a:srgbClr val="603B14"/>
              </a:solidFill>
              <a:latin typeface="Verdana" pitchFamily="34" charset="0"/>
              <a:cs typeface="Times New Roman" pitchFamily="18" charset="0"/>
            </a:endParaRPr>
          </a:p>
          <a:p>
            <a:pPr indent="254000" algn="ctr" eaLnBrk="0" hangingPunct="0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Во второй младшей группе вводятся кодовые карточки, обозначающие свойства блоков</a:t>
            </a:r>
            <a:endParaRPr lang="ru-RU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3554" name="Picture 2" descr="C:\Users\DNS\Desktop\Мамина рабочая\Блоки деньеша\Блоки Дьенеша\Игры\карточки симв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404665"/>
            <a:ext cx="4032449" cy="3816424"/>
          </a:xfrm>
          <a:prstGeom prst="rect">
            <a:avLst/>
          </a:prstGeom>
          <a:noFill/>
        </p:spPr>
      </p:pic>
      <p:pic>
        <p:nvPicPr>
          <p:cNvPr id="5" name="Picture 1" descr="C:\Users\DNS\Desktop\20191105_17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520280" cy="2276872"/>
          </a:xfrm>
          <a:prstGeom prst="rect">
            <a:avLst/>
          </a:prstGeom>
          <a:noFill/>
        </p:spPr>
      </p:pic>
      <p:pic>
        <p:nvPicPr>
          <p:cNvPr id="6" name="Picture 2" descr="C:\Users\DNS\Desktop\20191105_17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17032"/>
            <a:ext cx="2304256" cy="24271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4005065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цвет</a:t>
            </a:r>
            <a:r>
              <a:rPr lang="ru-RU" dirty="0" smtClean="0">
                <a:latin typeface="Comic Sans MS" pitchFamily="66" charset="0"/>
              </a:rPr>
              <a:t> обозначается пятном;</a:t>
            </a:r>
          </a:p>
          <a:p>
            <a:r>
              <a:rPr lang="ru-RU" b="1" dirty="0" smtClean="0">
                <a:latin typeface="Comic Sans MS" pitchFamily="66" charset="0"/>
              </a:rPr>
              <a:t>форма</a:t>
            </a:r>
            <a:r>
              <a:rPr lang="ru-RU" dirty="0" smtClean="0">
                <a:latin typeface="Comic Sans MS" pitchFamily="66" charset="0"/>
              </a:rPr>
              <a:t> - контур фигур (круглый, квадратный, треугольный, прямоугольный,);</a:t>
            </a:r>
          </a:p>
          <a:p>
            <a:r>
              <a:rPr lang="ru-RU" b="1" dirty="0" smtClean="0">
                <a:latin typeface="Comic Sans MS" pitchFamily="66" charset="0"/>
              </a:rPr>
              <a:t>величина </a:t>
            </a:r>
            <a:r>
              <a:rPr lang="ru-RU" dirty="0" smtClean="0">
                <a:latin typeface="Comic Sans MS" pitchFamily="66" charset="0"/>
              </a:rPr>
              <a:t>- силуэт домика (большой, маленький);   </a:t>
            </a:r>
          </a:p>
          <a:p>
            <a:r>
              <a:rPr lang="ru-RU" b="1" dirty="0" smtClean="0">
                <a:latin typeface="Comic Sans MS" pitchFamily="66" charset="0"/>
              </a:rPr>
              <a:t>толщина</a:t>
            </a:r>
            <a:r>
              <a:rPr lang="ru-RU" dirty="0" smtClean="0">
                <a:latin typeface="Comic Sans MS" pitchFamily="66" charset="0"/>
              </a:rPr>
              <a:t> - условное изображение человеческой фигуры (толстый и тонкий).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628800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Со второго полугодия начинаем учить детей расшифровывать информацию о свойствах предметов по их знаково-символическим изображениям,  а так же устно начинаем использовать логическую операцию «не».</a:t>
            </a:r>
          </a:p>
          <a:p>
            <a:pPr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38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«Цепочки»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85750" y="908720"/>
            <a:ext cx="8401050" cy="541588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построения цепочки: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1.Чтобы рядом не было блоков одинаковых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1.1. по форме;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1.2. по цвету;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1.3. по размеру;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1.4. по толщине.</a:t>
            </a:r>
          </a:p>
        </p:txBody>
      </p:sp>
      <p:pic>
        <p:nvPicPr>
          <p:cNvPr id="5" name="Picture 2" descr="C:\Users\DNS\Desktop\20191105_17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2736304" cy="4104456"/>
          </a:xfrm>
          <a:prstGeom prst="rect">
            <a:avLst/>
          </a:prstGeom>
          <a:noFill/>
        </p:spPr>
      </p:pic>
      <p:pic>
        <p:nvPicPr>
          <p:cNvPr id="6" name="Picture 3" descr="C:\Users\DNS\Desktop\20191105_172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304256" cy="2924943"/>
          </a:xfrm>
          <a:prstGeom prst="rect">
            <a:avLst/>
          </a:prstGeom>
          <a:noFill/>
        </p:spPr>
      </p:pic>
      <p:pic>
        <p:nvPicPr>
          <p:cNvPr id="7" name="Picture 1" descr="C:\Users\DNS\Desktop\20191105_17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299858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блок» 2.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391525" cy="47164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1. Найди блоки, которые не такие, как этот по цвету.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2. Найди блоки, которые не такие, как этот по форме.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3. Найди блок, который не такой, как этот по размеру.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4. Найди блок, который не такой, как этот по  толщине.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1.                            2.                                 3.             4.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857250"/>
            <a:ext cx="2000250" cy="18573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0125" y="928688"/>
            <a:ext cx="1143000" cy="1071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75" y="5214938"/>
            <a:ext cx="571500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00375" y="4714875"/>
            <a:ext cx="1143000" cy="857250"/>
          </a:xfrm>
          <a:prstGeom prst="triangle">
            <a:avLst>
              <a:gd name="adj" fmla="val 4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63" y="2143125"/>
            <a:ext cx="1071562" cy="1428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188" y="6072188"/>
            <a:ext cx="1071562" cy="357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6250" y="4786313"/>
            <a:ext cx="857250" cy="7858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5715000"/>
            <a:ext cx="1500188" cy="785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43750" y="4786313"/>
            <a:ext cx="1143000" cy="1071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88" y="5214938"/>
            <a:ext cx="1143000" cy="10715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7188" y="5214938"/>
            <a:ext cx="1143000" cy="10715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75" y="6000750"/>
            <a:ext cx="571500" cy="1428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2937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блоки» 5.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216025"/>
            <a:ext cx="8286750" cy="50006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1.  Найди блоки, которые такие же  как этот по размеру, но не такие по цвету.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2.  Найди блоки, которые такие же  как этот по размеру, но не такие по форме.                                                        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3.  Найди блоки, которые такие же  как этот по размеру, но не такие по толщине .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1.                       2                            3.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85750"/>
            <a:ext cx="1928812" cy="17859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63" y="357188"/>
            <a:ext cx="1285875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14688" y="4071938"/>
            <a:ext cx="1071562" cy="85725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29500" y="4143375"/>
            <a:ext cx="1000125" cy="928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998788" y="5010324"/>
            <a:ext cx="1643062" cy="92868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00750" y="4071938"/>
            <a:ext cx="1071563" cy="1071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589240"/>
            <a:ext cx="981075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3000" y="1714500"/>
            <a:ext cx="1214438" cy="1428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6125" y="5214938"/>
            <a:ext cx="928688" cy="7858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57375" y="5429250"/>
            <a:ext cx="1143000" cy="10001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31640" y="4365104"/>
            <a:ext cx="1162050" cy="10715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43625" y="5286375"/>
            <a:ext cx="1000125" cy="3571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7429500" y="5286375"/>
            <a:ext cx="1000125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из блоков плоскостное изображение «Ракета»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27186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59125" y="4000500"/>
            <a:ext cx="2536825" cy="12144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3013" y="2786063"/>
            <a:ext cx="1289050" cy="12144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70350" y="1714500"/>
            <a:ext cx="714375" cy="10715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8163620">
            <a:off x="4641850" y="5549900"/>
            <a:ext cx="1114425" cy="1071563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2500313" y="4000500"/>
            <a:ext cx="661987" cy="595313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5681663" y="4033837"/>
            <a:ext cx="661988" cy="595313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8224641">
            <a:off x="4095750" y="1431925"/>
            <a:ext cx="663575" cy="595313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8142931">
            <a:off x="2714625" y="5553075"/>
            <a:ext cx="1114425" cy="1071563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«Домик»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38" y="2500313"/>
          <a:ext cx="6096000" cy="3915036"/>
        </p:xfrm>
        <a:graphic>
          <a:graphicData uri="http://schemas.openxmlformats.org/drawingml/2006/table">
            <a:tbl>
              <a:tblPr/>
              <a:tblGrid>
                <a:gridCol w="1950720"/>
                <a:gridCol w="2032000"/>
                <a:gridCol w="2113280"/>
              </a:tblGrid>
              <a:tr h="135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V="1">
            <a:off x="1214438" y="1500188"/>
            <a:ext cx="3213100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7538" y="1500188"/>
            <a:ext cx="2859087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785938" y="278606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86188" y="40005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38" y="5286375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86188" y="2786063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786438" y="2786063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86438" y="5357813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38" y="40005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82" name="Прямоугольник 13"/>
          <p:cNvSpPr>
            <a:spLocks noChangeArrowheads="1"/>
          </p:cNvSpPr>
          <p:nvPr/>
        </p:nvSpPr>
        <p:spPr bwMode="auto">
          <a:xfrm>
            <a:off x="0" y="857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Предложить  таблицу из 9 клеток с  нарисованными в ней фигурами ( не во всех клетках). Ребенку нужно подобрать недостающие блоки.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274631"/>
            <a:ext cx="8178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srgbClr val="E6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  <a:defRPr/>
            </a:pPr>
            <a:endParaRPr lang="ru-RU" sz="2000" dirty="0" smtClean="0">
              <a:solidFill>
                <a:srgbClr val="62204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7106" name="Picture 2" descr="C:\Users\DNS\Desktop\Мамина рабочая\Блоки деньеша\Блоки Дьенеша\Игры\найди фигуру с заданными пораметр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1071563"/>
            <a:ext cx="6000750" cy="4214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Золтан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ru-RU" sz="2400" dirty="0" smtClean="0">
                <a:latin typeface="Comic Sans MS" pitchFamily="66" charset="0"/>
                <a:hlinkClick r:id="rId2" tooltip="Венгерский язык"/>
              </a:rPr>
              <a:t>венг.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i="1" dirty="0" err="1" smtClean="0">
                <a:latin typeface="Comic Sans MS" pitchFamily="66" charset="0"/>
              </a:rPr>
              <a:t>Zoltán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400" i="1" dirty="0" err="1" smtClean="0">
                <a:latin typeface="Comic Sans MS" pitchFamily="66" charset="0"/>
              </a:rPr>
              <a:t>Pál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400" i="1" dirty="0" err="1" smtClean="0">
                <a:latin typeface="Comic Sans MS" pitchFamily="66" charset="0"/>
              </a:rPr>
              <a:t>Dienes</a:t>
            </a:r>
            <a:r>
              <a:rPr lang="ru-RU" sz="2400" dirty="0" smtClean="0">
                <a:latin typeface="Comic Sans MS" pitchFamily="66" charset="0"/>
              </a:rPr>
              <a:t>; </a:t>
            </a:r>
            <a:r>
              <a:rPr lang="ru-RU" sz="2400" dirty="0" smtClean="0">
                <a:latin typeface="Comic Sans MS" pitchFamily="66" charset="0"/>
                <a:hlinkClick r:id="rId3" tooltip="1916 год"/>
              </a:rPr>
              <a:t>1916</a:t>
            </a:r>
            <a:r>
              <a:rPr lang="ru-RU" sz="2400" dirty="0" smtClean="0">
                <a:latin typeface="Comic Sans MS" pitchFamily="66" charset="0"/>
              </a:rPr>
              <a:t>—</a:t>
            </a:r>
            <a:r>
              <a:rPr lang="ru-RU" sz="2400" dirty="0" smtClean="0">
                <a:latin typeface="Comic Sans MS" pitchFamily="66" charset="0"/>
                <a:hlinkClick r:id="rId4" tooltip="2014 год"/>
              </a:rPr>
              <a:t>2014</a:t>
            </a:r>
            <a:r>
              <a:rPr lang="ru-RU" sz="2400" dirty="0" smtClean="0">
                <a:latin typeface="Comic Sans MS" pitchFamily="66" charset="0"/>
              </a:rPr>
              <a:t>) — венгерский математик, психолог и педагог, профессор </a:t>
            </a:r>
            <a:r>
              <a:rPr lang="ru-RU" sz="2400" dirty="0" err="1" smtClean="0">
                <a:latin typeface="Comic Sans MS" pitchFamily="66" charset="0"/>
                <a:hlinkClick r:id="rId5" tooltip="Шербрукский университет"/>
              </a:rPr>
              <a:t>Шербрукского</a:t>
            </a:r>
            <a:r>
              <a:rPr lang="ru-RU" sz="2400" dirty="0" smtClean="0">
                <a:latin typeface="Comic Sans MS" pitchFamily="66" charset="0"/>
                <a:hlinkClick r:id="rId5" tooltip="Шербрукский университет"/>
              </a:rPr>
              <a:t> университета</a:t>
            </a:r>
            <a:r>
              <a:rPr lang="ru-RU" sz="2400" dirty="0" smtClean="0">
                <a:latin typeface="Comic Sans MS" pitchFamily="66" charset="0"/>
              </a:rPr>
              <a:t>. Автор игрового подхода к развитию детей, идея которого заключается в освоении детьми математики посредством увлекательных логических игр.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5123" name="Рисунок 2" descr="Zoltán_Pál_Diene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00" y="285750"/>
            <a:ext cx="2616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8012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Средняя группа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этап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Закрепление умений выявлять и абстрагировать свойства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предметов.</a:t>
            </a: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755650" cy="936625"/>
        </p:xfrm>
        <a:graphic>
          <a:graphicData uri="http://schemas.openxmlformats.org/presentationml/2006/ole">
            <p:oleObj spid="_x0000_s27650" r:id="rId3" imgW="755970" imgH="938865" progId="Excel.Sheet.8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125538"/>
            <a:ext cx="3095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 средней группе дети оперируют двумя, а концу года и тремя свойствами блока одновременно.  Разбивают множество по двум совместимым свойствам.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653135"/>
            <a:ext cx="5760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Когда дети свободно научатся пользоваться кодовыми карточками, вводится код, обозначающий знак отрицания «не». Работа на данном этапе по формированию понимания отрицания свойств проводится постепенно.</a:t>
            </a: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653" name="Picture 5" descr="https://womanadvice.ru/sites/default/files/bloki_denesha_svoimi_rukam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614" y="1363697"/>
            <a:ext cx="4223785" cy="314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72488" cy="6524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блок по карточкам –отрицаниям свойств».</a:t>
            </a:r>
          </a:p>
        </p:txBody>
      </p:sp>
      <p:sp>
        <p:nvSpPr>
          <p:cNvPr id="48131" name="Содержимое 5"/>
          <p:cNvSpPr>
            <a:spLocks noGrp="1"/>
          </p:cNvSpPr>
          <p:nvPr>
            <p:ph idx="1"/>
          </p:nvPr>
        </p:nvSpPr>
        <p:spPr>
          <a:xfrm>
            <a:off x="500063" y="2143125"/>
            <a:ext cx="8285162" cy="438943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желтый.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синий.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квадратный.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треугольный.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тонкий.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маленький.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1928813"/>
            <a:ext cx="1214437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500" y="1928813"/>
            <a:ext cx="1214438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3100" y="1928813"/>
            <a:ext cx="1214438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1928813"/>
            <a:ext cx="1285875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72375" y="1928813"/>
            <a:ext cx="1214438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1928813"/>
            <a:ext cx="1214437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7188" y="2071688"/>
            <a:ext cx="91440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1928813" y="207168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929188" y="2071688"/>
            <a:ext cx="714375" cy="7143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72250" y="2428875"/>
            <a:ext cx="214313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688" y="2071688"/>
            <a:ext cx="71437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с одним скругленным углом 19"/>
          <p:cNvSpPr/>
          <p:nvPr/>
        </p:nvSpPr>
        <p:spPr>
          <a:xfrm>
            <a:off x="7858125" y="2714625"/>
            <a:ext cx="642938" cy="285750"/>
          </a:xfrm>
          <a:prstGeom prst="round1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858125" y="2357438"/>
            <a:ext cx="642938" cy="3571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4929188" y="3357563"/>
            <a:ext cx="2998787" cy="1141412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85750" y="1928813"/>
            <a:ext cx="11430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14313" y="1928813"/>
            <a:ext cx="1214437" cy="1214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750219" y="1964532"/>
            <a:ext cx="1143000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714500" y="1928813"/>
            <a:ext cx="1214437" cy="1214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3214688" y="1928813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4643438" y="1928813"/>
            <a:ext cx="1214437" cy="1214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4572000" y="2000251"/>
            <a:ext cx="1285875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143625" y="2000250"/>
            <a:ext cx="1214438" cy="107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6143625" y="1928813"/>
            <a:ext cx="1214437" cy="1214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7536656" y="1964532"/>
            <a:ext cx="1214437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72375" y="1928813"/>
            <a:ext cx="1214437" cy="1214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500438" y="2143125"/>
            <a:ext cx="714375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3249613" y="1965325"/>
            <a:ext cx="1214437" cy="114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14688" y="2000250"/>
            <a:ext cx="121285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3786188" y="4714875"/>
            <a:ext cx="3714750" cy="17859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7786688" y="4714875"/>
            <a:ext cx="714375" cy="17859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274631"/>
            <a:ext cx="8178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srgbClr val="E6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  <a:defRPr/>
            </a:pPr>
            <a:endParaRPr lang="ru-RU" sz="2000" dirty="0" smtClean="0">
              <a:solidFill>
                <a:srgbClr val="62204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Picture 2" descr="http://planetadetstva.net/wp-content/uploads/2013/01/2.4-640x3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05064"/>
            <a:ext cx="3857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mirknig.com/uploads/posts/2011-01/1294410807_25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751701"/>
            <a:ext cx="3096344" cy="225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DNS\Desktop\Мамина рабочая\Блоки деньеша\Блоки Дьенеша\Игры\Игра к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4454051" cy="3106701"/>
          </a:xfrm>
          <a:prstGeom prst="rect">
            <a:avLst/>
          </a:prstGeom>
          <a:noFill/>
        </p:spPr>
      </p:pic>
      <p:pic>
        <p:nvPicPr>
          <p:cNvPr id="25603" name="Picture 3" descr="C:\Users\DNS\Desktop\Мамина рабочая\Блоки деньеша\Блоки Дьенеша\Игры\Игра Кто э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166677" cy="3104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8012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Старший дошкольный возраст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этап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Освоение слов и знаков, обозначающих отсутствие свойства.</a:t>
            </a: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755650" cy="936625"/>
        </p:xfrm>
        <a:graphic>
          <a:graphicData uri="http://schemas.openxmlformats.org/presentationml/2006/ole">
            <p:oleObj spid="_x0000_s39938" r:id="rId3" imgW="755970" imgH="938865" progId="Excel.Sheet.8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125538"/>
            <a:ext cx="30956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 старшем дошкольном возрасте игры становятся более эмоциональными и насыщенными. Дети проявляют элементы творчества, оперируют уже 3-4 свойствами, используют логические операции «не», «и», «или».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653135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Использование карточек позволяет развивать у детей способность к замещению и моделированию свойств, умение кодировать и декодировать информацию о них.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9941" name="Picture 5" descr="http://detpsy.net/_si/0/26452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414035" cy="2160240"/>
          </a:xfrm>
          <a:prstGeom prst="rect">
            <a:avLst/>
          </a:prstGeom>
          <a:noFill/>
        </p:spPr>
      </p:pic>
      <p:pic>
        <p:nvPicPr>
          <p:cNvPr id="39945" name="Picture 9" descr="https://ds03.infourok.ru/uploads/ex/0b00/0005140f-4baf039c/hello_html_55017c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340768"/>
            <a:ext cx="4410721" cy="3057109"/>
          </a:xfrm>
          <a:prstGeom prst="rect">
            <a:avLst/>
          </a:prstGeom>
          <a:noFill/>
        </p:spPr>
      </p:pic>
      <p:pic>
        <p:nvPicPr>
          <p:cNvPr id="39939" name="Picture 3" descr="C:\Users\DNS\Desktop\Мамина рабочая\Детский сад фото\IMG_20190124_171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88840"/>
            <a:ext cx="256914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latin typeface="Comic Sans MS" pitchFamily="66" charset="0"/>
              </a:rPr>
              <a:t>С детьми старшего дошкольного возраста используются более усложнённые варианты занятий:</a:t>
            </a:r>
          </a:p>
        </p:txBody>
      </p:sp>
      <p:pic>
        <p:nvPicPr>
          <p:cNvPr id="24579" name="Picture 8" descr="Вид учебно-игрового пособия Поиск затонувшего кла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052736"/>
            <a:ext cx="6286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://www.corvet-igra.ru/prod/albom_02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556792"/>
            <a:ext cx="3041446" cy="22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http://www.smartytoys.ru/images/store/2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05064"/>
            <a:ext cx="1783085" cy="25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by.prom.st/118217240_w640_h640_bloki-denesha-dly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869160"/>
            <a:ext cx="2329884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80120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755650" cy="936625"/>
        </p:xfrm>
        <a:graphic>
          <a:graphicData uri="http://schemas.openxmlformats.org/presentationml/2006/ole">
            <p:oleObj spid="_x0000_s89090" r:id="rId3" imgW="755970" imgH="938865" progId="Excel.Sheet.8">
              <p:embed/>
            </p:oleObj>
          </a:graphicData>
        </a:graphic>
      </p:graphicFrame>
      <p:pic>
        <p:nvPicPr>
          <p:cNvPr id="46083" name="Picture 3" descr="C:\Users\DNS\Desktop\Мамина рабочая\Блоки деньеша\Блоки Дьенеша\Игры\Найди заданный бл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604448" cy="641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5750" y="2928938"/>
            <a:ext cx="8356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50" y="4643438"/>
            <a:ext cx="8467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5750" y="6286500"/>
            <a:ext cx="85010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9238" y="1214438"/>
            <a:ext cx="8356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-2250281" y="3750469"/>
            <a:ext cx="5072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6143626" y="3714750"/>
            <a:ext cx="5072062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Заголовок 3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«Лесенка успеха»</a:t>
            </a:r>
          </a:p>
        </p:txBody>
      </p:sp>
      <p:sp>
        <p:nvSpPr>
          <p:cNvPr id="60425" name="Содержимое 39"/>
          <p:cNvSpPr>
            <a:spLocks noGrp="1"/>
          </p:cNvSpPr>
          <p:nvPr>
            <p:ph sz="half" idx="1"/>
          </p:nvPr>
        </p:nvSpPr>
        <p:spPr>
          <a:xfrm>
            <a:off x="285750" y="836712"/>
            <a:ext cx="8429625" cy="554461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уровень сложности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красных, сколько синих, сколько желтых фигур?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  первой строке?  В первом столбце? Во второй строке? И т. д. )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Сколько треугольных фигур, сколько круглых, квадратных, прямоугольных фигур?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  первой строке?  В первом столбце? Во второй строке? И т. д. )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 уровень сложности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красных и синих фигур в таблице (желтых и синих и т. д.).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(Считай: одна синяя, одна красная, две синих, одна красная, две синих, две красных  …)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Выложи из блоков, символы которых даны в таблице,   что хочешь. Придумай название своей работе.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Третий уровень сложности</a:t>
            </a:r>
          </a:p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красных , сколько желтых и синих фигур в таблице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(Считай: одна синяя, одна красная, две синих, одна красная, две синих, две красных,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две синих, две красных, одна желтая и т. 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«Цепочки»</a:t>
            </a:r>
            <a:endParaRPr lang="ru-RU" sz="280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построения цепочки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Чтобы рядом  были блоки: 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4.1. Одинакового цвета и размера, но разной формы.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4.2. Одинакового цвета и размера, но разной толщины.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4.3. Одинакового цвета и толщины, но разного размера.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4.4. Одинакового цвета и толщины, но разной формы.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4.5. Одинакового цвета и формы, но разной толщины.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4.6. Одинакового цвета  и формы, но разного размера.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4.7. Одинакового размера и  толщины, но разной формы.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4.8. Одинакового размера и толщины, но разного цвета.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4.9. Одинакового размера и формы, но разной толщины.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4.10. Одинакового размера и формы, но разного цвета.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4.11. Одинаковой формы и  толщины, но разного размера.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4.12. Одинаковой формы  и толщины,  но разного цвета.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7592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3568" y="570196"/>
            <a:ext cx="79208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Дидактическая игра  « На свою веточку»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Развивать умение анализировать, выделять свойства фигур, классифицировать фигуры по нескольким признакам.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3185" name="Рисунок 15" descr="didakticheskaya-igra-vyrosli-na-dereve-chudesnye-plod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32448" cy="3024336"/>
          </a:xfrm>
          <a:prstGeom prst="rect">
            <a:avLst/>
          </a:prstGeom>
          <a:noFill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2000" y="2150097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Игра «Украсим елку бусами»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708920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Развитие умения выявлять и абстрагировать свойства. Умение «читать схему». Закрепление навыков порядкового счета.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93190" name="Рисунок 21" descr="e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291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513" y="260648"/>
            <a:ext cx="856895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Comic Sans MS" pitchFamily="66" charset="0"/>
              </a:rPr>
              <a:t>Комплексные и интегрированные занятия, обеспечивающие наглядность, системность и доступность, смену видов деятельности.</a:t>
            </a:r>
          </a:p>
          <a:p>
            <a:pPr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а) в познавательном развитии для формирования элементарных математических представлений;</a:t>
            </a:r>
          </a:p>
          <a:p>
            <a:pPr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б) в речевом развитии можно использовать блоки в качестве </a:t>
            </a:r>
            <a:r>
              <a:rPr lang="ru-RU" sz="1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мнемотаблиц</a:t>
            </a:r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последовательности сказок , использовании символов для произношения </a:t>
            </a:r>
            <a:r>
              <a:rPr lang="ru-RU" sz="1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чистоговорок</a:t>
            </a:r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скороговорок (быстро- тонкая фигура, медленно-толстая, громко- большая, тихо – маленькая);</a:t>
            </a:r>
          </a:p>
          <a:p>
            <a:pPr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1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художественно-эстетическом развитии  - использование схем постройки с помощью символов блоков в конструировании, а также в моделировании постройки, декоративных узоров</a:t>
            </a:r>
          </a:p>
          <a:p>
            <a:pPr eaLnBrk="0" hangingPunct="0"/>
            <a:endParaRPr lang="ru-RU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Игровая деятельность (дидактические игры, настольно-печатные, подвижные, сюжетно-ролевые игры).</a:t>
            </a:r>
          </a:p>
          <a:p>
            <a:pPr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а) Блоки могут быть использованы в качестве ориентиров,  предметов-заместителей в подвижных играх;</a:t>
            </a:r>
          </a:p>
          <a:p>
            <a:pPr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б) в качестве предметов – заместителей в сюжетно-ролевой игре (например « Магазин», «Почта»)</a:t>
            </a:r>
          </a:p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23528" y="620688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54000" algn="ctr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>
                <a:latin typeface="Comic Sans MS" pitchFamily="66" charset="0"/>
                <a:cs typeface="Times New Roman" pitchFamily="18" charset="0"/>
              </a:rPr>
              <a:t>Дьенеша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 представляют собой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набор из 48 геометрических фигур: </a:t>
            </a:r>
          </a:p>
          <a:p>
            <a:pPr indent="254000" algn="just" eaLnBrk="0" hangingPunct="0"/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а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) четырех форм (круг, треугольник, квадрат, прямоугольник); </a:t>
            </a:r>
            <a:endParaRPr lang="ru-RU" sz="2400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б) трёх цветов (красный, синий, желтый); </a:t>
            </a:r>
            <a:endParaRPr lang="ru-RU" sz="2400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в) двух размеров (большой, маленький);</a:t>
            </a:r>
            <a:endParaRPr lang="ru-RU" sz="2400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г) двух видов толщины (толстый, тонкий). </a:t>
            </a:r>
          </a:p>
          <a:p>
            <a:pPr indent="254000" algn="just" eaLnBrk="0" hangingPunct="0"/>
            <a:endParaRPr lang="ru-RU" sz="2400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Каждая геометрическая фигура характеризуется четырьмя признаками: </a:t>
            </a:r>
          </a:p>
          <a:p>
            <a:pPr indent="254000" eaLnBrk="0" hangingPunct="0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формой, цветом, размером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 толщиной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                                                                                                 В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наборе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нет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ни одной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одинаковой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фигуры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4" descr="logicheskie-bloki-denesha_3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4653136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259632" y="548680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20688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поляне колобок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нитки сматывал в клубок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Ниток желтых алых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намотал клубков немало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пошел домой устало.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1484784"/>
            <a:ext cx="1440160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8772178">
            <a:off x="4532131" y="281306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342900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292494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331640" y="2708920"/>
            <a:ext cx="1627940" cy="671589"/>
          </a:xfrm>
          <a:custGeom>
            <a:avLst/>
            <a:gdLst>
              <a:gd name="connsiteX0" fmla="*/ 0 w 1302327"/>
              <a:gd name="connsiteY0" fmla="*/ 0 h 1011382"/>
              <a:gd name="connsiteX1" fmla="*/ 914400 w 1302327"/>
              <a:gd name="connsiteY1" fmla="*/ 748146 h 1011382"/>
              <a:gd name="connsiteX2" fmla="*/ 124691 w 1302327"/>
              <a:gd name="connsiteY2" fmla="*/ 831273 h 1011382"/>
              <a:gd name="connsiteX3" fmla="*/ 1302327 w 1302327"/>
              <a:gd name="connsiteY3" fmla="*/ 1011382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327" h="1011382">
                <a:moveTo>
                  <a:pt x="0" y="0"/>
                </a:moveTo>
                <a:cubicBezTo>
                  <a:pt x="446809" y="304800"/>
                  <a:pt x="893618" y="609600"/>
                  <a:pt x="914400" y="748146"/>
                </a:cubicBezTo>
                <a:cubicBezTo>
                  <a:pt x="935182" y="886692"/>
                  <a:pt x="60037" y="787400"/>
                  <a:pt x="124691" y="831273"/>
                </a:cubicBezTo>
                <a:cubicBezTo>
                  <a:pt x="189346" y="875146"/>
                  <a:pt x="745836" y="943264"/>
                  <a:pt x="1302327" y="1011382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3356992"/>
            <a:ext cx="864096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3347864" y="2420888"/>
            <a:ext cx="842392" cy="7703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3707904" y="3717032"/>
            <a:ext cx="698376" cy="8640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2924944"/>
            <a:ext cx="10801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092280" y="2060848"/>
            <a:ext cx="1440160" cy="86409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56176" y="3140968"/>
            <a:ext cx="1440160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3275856" y="3068960"/>
            <a:ext cx="288032" cy="28803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75856" y="3861048"/>
            <a:ext cx="432048" cy="1440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283968" y="3356992"/>
            <a:ext cx="360040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283968" y="3645024"/>
            <a:ext cx="288032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08104" y="3717032"/>
            <a:ext cx="504056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187624" y="1412776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2068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Сказка «ТЕРЕМОК»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365104"/>
            <a:ext cx="12241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0" y="3284984"/>
            <a:ext cx="1763688" cy="108012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112474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Стоял в поле теремок. Кто первый подошел к теремку?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мышка была такой: кругленькая маленькая, желтенькая ….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Кто пришел дальше? Лягушка…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Лягушка- квакушка будет какой? (маленькой, треугольной, красной) 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Зайчик – </a:t>
            </a:r>
            <a:r>
              <a:rPr lang="ru-RU" sz="1600" b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попрыгайчик</a:t>
            </a: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: треугольный, большой, синий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Лисичка – сестричка: треугольная, большая, красная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Волчок – серый бочок: квадратный, большой желтый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Медведь: прямоугольный, большой, синий.</a:t>
            </a:r>
          </a:p>
        </p:txBody>
      </p:sp>
      <p:sp>
        <p:nvSpPr>
          <p:cNvPr id="22" name="Овал 21"/>
          <p:cNvSpPr/>
          <p:nvPr/>
        </p:nvSpPr>
        <p:spPr>
          <a:xfrm>
            <a:off x="1691680" y="5157192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411760" y="5301208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275856" y="4725144"/>
            <a:ext cx="1224136" cy="122413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644008" y="4725144"/>
            <a:ext cx="1224136" cy="1224136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4797152"/>
            <a:ext cx="1152128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80312" y="3933056"/>
            <a:ext cx="12241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57188" y="-214313"/>
            <a:ext cx="7772400" cy="1470026"/>
          </a:xfrm>
        </p:spPr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857250"/>
            <a:ext cx="7600900" cy="1752600"/>
          </a:xfrm>
        </p:spPr>
        <p:txBody>
          <a:bodyPr/>
          <a:lstStyle/>
          <a:p>
            <a:pPr marL="342900" indent="-342900" algn="l">
              <a:buAutoNum type="arabicPeriod"/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А.А.Столяр «Давайте поиграем. Математические игры для детей 5-6 лет», Просвещение, 1991 г.</a:t>
            </a:r>
          </a:p>
          <a:p>
            <a:pPr marL="342900" indent="-342900" algn="l">
              <a:buAutoNum type="arabicPeriod"/>
              <a:defRPr/>
            </a:pPr>
            <a:endParaRPr lang="ru-RU" sz="1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2.  Б.Б.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Финкельштейн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«Давайте вместе поиграем»   Комплект игр с блоками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Дьенеша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. Санкт-Петербург. ООО «Корвет» 2001 г.              </a:t>
            </a: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                                                         3. Е.А.Носова, Р.Л.Непомнящая  «Логика и математика для дошкольников», СПБ, 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Акцидент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, 1997 г.</a:t>
            </a:r>
          </a:p>
          <a:p>
            <a:pPr algn="l">
              <a:defRPr/>
            </a:pPr>
            <a:endParaRPr lang="ru-RU" sz="1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4.  З.А. Михайлова, Е.А. Носова «Логико-математическое развитие дошкольников 3-7 лет  . Игры с логическими блоками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Дьенеша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и цветными палочками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Кюизенера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.» Детство-Пресс, 2019г .     </a:t>
            </a: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                                                          5. Н.И. «Играем с логическими боками 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Дьенеша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» для детей 4-5 лет. Детство-Пресс,2019г.</a:t>
            </a:r>
          </a:p>
          <a:p>
            <a:pPr algn="l">
              <a:defRPr/>
            </a:pPr>
            <a:endParaRPr lang="ru-RU" sz="1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6.  </a:t>
            </a:r>
            <a:r>
              <a:rPr lang="ru-RU" sz="1700" dirty="0" err="1" smtClean="0">
                <a:solidFill>
                  <a:schemeClr val="tx1"/>
                </a:solidFill>
                <a:latin typeface="Comic Sans MS" pitchFamily="66" charset="0"/>
              </a:rPr>
              <a:t>М.Фидлер</a:t>
            </a: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«Математика уже в детском саду»,  "Просвещение», 1991г.</a:t>
            </a:r>
          </a:p>
          <a:p>
            <a:pPr algn="l">
              <a:defRPr/>
            </a:pPr>
            <a:r>
              <a:rPr lang="ru-RU" sz="17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US" sz="1600" dirty="0" smtClean="0">
              <a:latin typeface="Comic Sans MS" pitchFamily="66" charset="0"/>
            </a:endParaRPr>
          </a:p>
          <a:p>
            <a:pPr algn="l">
              <a:defRPr/>
            </a:pPr>
            <a:r>
              <a:rPr lang="en-US" sz="1600" dirty="0" smtClean="0"/>
              <a:t>1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/>
              <a:t>.    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1600" dirty="0" smtClean="0">
                <a:latin typeface="Comic Sans MS" pitchFamily="66" charset="0"/>
              </a:rPr>
              <a:t>.</a:t>
            </a:r>
            <a:r>
              <a:rPr lang="ru-RU" sz="1600" dirty="0" smtClean="0"/>
              <a:t> .   .</a:t>
            </a:r>
          </a:p>
          <a:p>
            <a:pPr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14313"/>
            <a:ext cx="6286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143250" y="4714875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Спасибо за</a:t>
            </a:r>
            <a:r>
              <a:rPr lang="en-US" sz="3200">
                <a:latin typeface="Arial Black" pitchFamily="34" charset="0"/>
              </a:rPr>
              <a:t> </a:t>
            </a:r>
            <a:r>
              <a:rPr lang="ru-RU" sz="3200"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0000"/>
                </a:solidFill>
                <a:latin typeface="Comic Sans MS" pitchFamily="66" charset="0"/>
              </a:rPr>
              <a:t>Игры с логическими блоками </a:t>
            </a:r>
            <a:r>
              <a:rPr lang="ru-RU" sz="2000" b="1" u="sng" dirty="0" err="1">
                <a:solidFill>
                  <a:srgbClr val="FF0000"/>
                </a:solidFill>
                <a:latin typeface="Comic Sans MS" pitchFamily="66" charset="0"/>
              </a:rPr>
              <a:t>Дьенеша</a:t>
            </a:r>
            <a:r>
              <a:rPr lang="ru-RU" sz="2000" b="1" u="sng" dirty="0">
                <a:solidFill>
                  <a:srgbClr val="FF0000"/>
                </a:solidFill>
                <a:latin typeface="Comic Sans MS" pitchFamily="66" charset="0"/>
              </a:rPr>
              <a:t> позволяют:</a:t>
            </a:r>
            <a:endParaRPr lang="ru-RU" sz="20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Познакомить с формой, цветом, размером, толщиной объектов.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 Развивать пространственные представления.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Развивать логическое мышление, представление о множестве, операции над множествами (сравнение, разбиение, классификация, абстрагирование, кодирование и декодирование </a:t>
            </a:r>
            <a:r>
              <a:rPr lang="ru-RU" sz="2000" dirty="0" smtClean="0">
                <a:latin typeface="Comic Sans MS" pitchFamily="66" charset="0"/>
              </a:rPr>
              <a:t>информации</a:t>
            </a:r>
            <a:r>
              <a:rPr lang="ru-RU" sz="2000" dirty="0">
                <a:latin typeface="Comic Sans MS" pitchFamily="66" charset="0"/>
              </a:rPr>
              <a:t>).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Усвоить элементарные навыки алгоритмической культуры мышления.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 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 Развивать познавательные процессы, мыслительные операции.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Воспитывать самостоятельность, инициативу, настойчивость в достижении цели.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Развивать творческие способности, воображение, фантазию, способности к моделированию и конструированию.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Развивать речь.</a:t>
            </a:r>
          </a:p>
          <a:p>
            <a:pPr>
              <a:defRPr/>
            </a:pPr>
            <a:r>
              <a:rPr lang="ru-RU" sz="2000" dirty="0">
                <a:latin typeface="Comic Sans MS" pitchFamily="66" charset="0"/>
              </a:rPr>
              <a:t>* Успешно овладеть основами математики и информатики.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03123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Группы игр с логическими блоками </a:t>
            </a:r>
            <a:r>
              <a:rPr lang="ru-RU" sz="2000" b="1" u="sng" dirty="0" err="1" smtClean="0">
                <a:solidFill>
                  <a:srgbClr val="FF0000"/>
                </a:solidFill>
                <a:latin typeface="Comic Sans MS" pitchFamily="66" charset="0"/>
              </a:rPr>
              <a:t>Дьенеша</a:t>
            </a: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>
              <a:defRPr/>
            </a:pPr>
            <a:endParaRPr lang="ru-RU" sz="20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Игры на выявление и абстрагирование свойств - </a:t>
            </a:r>
            <a:r>
              <a:rPr lang="ru-RU" sz="2000" dirty="0" smtClean="0">
                <a:latin typeface="Comic Sans MS" pitchFamily="66" charset="0"/>
              </a:rPr>
              <a:t>игры на выявление и абстрагирование свойств.</a:t>
            </a:r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Comic Sans MS" pitchFamily="66" charset="0"/>
              </a:rPr>
              <a:t> «Найди клад», «Автотрасса», Необычные фигуры» и др.</a:t>
            </a: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Comic Sans MS" pitchFamily="66" charset="0"/>
              </a:rPr>
              <a:t>2.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Игры на классификацию, обобщение и сравнение</a:t>
            </a:r>
          </a:p>
          <a:p>
            <a:pPr marL="457200" indent="-457200">
              <a:defRPr/>
            </a:pPr>
            <a:r>
              <a:rPr lang="ru-RU" sz="2000" dirty="0" smtClean="0">
                <a:latin typeface="Comic Sans MS" pitchFamily="66" charset="0"/>
              </a:rPr>
              <a:t>«Дорожка», Найди пару», Домино», Поймай тройку», «Засели домик»</a:t>
            </a: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Comic Sans MS" pitchFamily="66" charset="0"/>
              </a:rPr>
              <a:t>3.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Игры на логические действия и мыслительные операции – </a:t>
            </a:r>
            <a:r>
              <a:rPr lang="ru-RU" sz="2000" dirty="0" smtClean="0">
                <a:latin typeface="Comic Sans MS" pitchFamily="66" charset="0"/>
              </a:rPr>
              <a:t>кодировать и декодировать информацию о свойствах предметов, производить логические операции «не», «и», «или».</a:t>
            </a:r>
          </a:p>
          <a:p>
            <a:pPr marL="457200" indent="-457200">
              <a:defRPr/>
            </a:pPr>
            <a:r>
              <a:rPr lang="ru-RU" sz="2000" dirty="0" smtClean="0">
                <a:latin typeface="Comic Sans MS" pitchFamily="66" charset="0"/>
              </a:rPr>
              <a:t>«Построй дом», «Помоги фигурам выбраться из леса», «Раздели блоки»</a:t>
            </a:r>
          </a:p>
          <a:p>
            <a:pPr marL="457200" indent="-457200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  <a:defRPr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3" name="Рисунок 2" descr="https://fsd.kopilkaurokov.ru/up/html/2017/04/15/k_58f24f6bbeb58/img_user_file_58f24f6c43970_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1244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81e/0017399d-f9121971/hello_html_ffcca3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00808"/>
            <a:ext cx="10718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.ppt-online.org/files/slide/d/dvDiEXCONshMIB2nQa4wHeFurfAPmJxk5TLqyV/slide-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13352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ou70.ru/62/images/17-18/str-ped/uglitskih/25.01.18/25.01.18_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16832"/>
            <a:ext cx="1110109" cy="8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1.bp.blogspot.com/-n2aun_vjSw0/W8qyXu0IBfI/AAAAAAAAAIc/1qCGW_hT6rM9cQwik6MPavRAYa5dMjTAwCLcBGAs/s1600/%25D0%25B1%25D0%25BB%25D0%25BE%25D0%25BA%2B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916832"/>
            <a:ext cx="1321600" cy="8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112568" cy="324036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kern="0" dirty="0" smtClean="0">
                <a:latin typeface="Comic Sans MS" pitchFamily="66" charset="0"/>
              </a:rPr>
              <a:t/>
            </a:r>
            <a:br>
              <a:rPr lang="ru-RU" sz="2000" kern="0" dirty="0" smtClean="0">
                <a:latin typeface="Comic Sans MS" pitchFamily="66" charset="0"/>
              </a:rPr>
            </a:br>
            <a:r>
              <a:rPr lang="ru-RU" sz="2000" kern="0" dirty="0" smtClean="0">
                <a:latin typeface="Comic Sans MS" pitchFamily="66" charset="0"/>
              </a:rPr>
              <a:t/>
            </a:r>
            <a:br>
              <a:rPr lang="ru-RU" sz="2000" kern="0" dirty="0" smtClean="0">
                <a:latin typeface="Comic Sans MS" pitchFamily="66" charset="0"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                              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06896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     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92696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Игровое пособие из серии «Удивляй-ка » - это развивающий материал для малышей от 2-3 лет, состоящий плоскостных геометрических фигур разной формы и цвета.   Игровые упражнения из этой серии – это базовая ступень к играм с логически-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ми блоками </a:t>
            </a:r>
            <a:r>
              <a:rPr lang="ru-RU" dirty="0" err="1" smtClean="0">
                <a:latin typeface="Comic Sans MS" pitchFamily="66" charset="0"/>
              </a:rPr>
              <a:t>Дьенеша</a:t>
            </a:r>
            <a:r>
              <a:rPr lang="ru-RU" dirty="0" smtClean="0">
                <a:latin typeface="Comic Sans MS" pitchFamily="66" charset="0"/>
              </a:rPr>
              <a:t>. Кроха познакомится с основными геометрическими фигурами.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этап – Ознакомительный этап                                        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    (второе полугодие)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s://mandarishka.ru/upload/iblock/c47/c47e7bc6878b72eb71e8f794ed9d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16696"/>
            <a:ext cx="3331531" cy="2568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88640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Младший дошкольный возраст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(ясельная группа)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этап -  Подготовительный этап (первое полугодие)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573016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Знакомство с блоками </a:t>
            </a:r>
            <a:r>
              <a:rPr lang="ru-RU" dirty="0" err="1" smtClean="0">
                <a:latin typeface="Comic Sans MS" pitchFamily="66" charset="0"/>
              </a:rPr>
              <a:t>Дьенеша</a:t>
            </a:r>
            <a:r>
              <a:rPr lang="ru-RU" dirty="0" smtClean="0">
                <a:latin typeface="Comic Sans MS" pitchFamily="66" charset="0"/>
              </a:rPr>
              <a:t> и освоение материала  дети начинают с простого манипулирования   фигурами. Для этого воспитатель выкладывает перед детьми наборы с блоками и дает им вволю наиграться с блоками: они сразу же начинают строить различные постройки и играть с ними.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" name="Picture 6" descr="https://pbs.twimg.com/media/DT0ZB_8WAAAGB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600400" cy="231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rebenok.com/img/8630_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17032"/>
            <a:ext cx="2736304" cy="19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mdou.ru/images/products/product_img_73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293096"/>
            <a:ext cx="2792735" cy="21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256584" cy="3312368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     </a:t>
            </a:r>
            <a:r>
              <a:rPr lang="ru-RU" sz="1800" dirty="0" smtClean="0">
                <a:latin typeface="Comic Sans MS" pitchFamily="66" charset="0"/>
              </a:rPr>
              <a:t>Маленьких детей в большей мере привлекают логические блоки, так как они обеспечивают выполнение более разнообразных предметных действий. В процессе  исследовательской деятельности с блоками дети установят, что они имеют различную форму, цвет, размер, толщину.   На перовом этапе дети учатся  оперировать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ОДНИМ  СВОЙСТВОМ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(цвет, форма, размер, толщина).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755650" cy="936625"/>
        </p:xfrm>
        <a:graphic>
          <a:graphicData uri="http://schemas.openxmlformats.org/presentationml/2006/ole">
            <p:oleObj spid="_x0000_s49154" r:id="rId5" imgW="755970" imgH="938865" progId="Excel.Sheet.8">
              <p:embed/>
            </p:oleObj>
          </a:graphicData>
        </a:graphic>
      </p:graphicFrame>
      <p:pic>
        <p:nvPicPr>
          <p:cNvPr id="1032" name="Picture 8" descr="https://ds04.infourok.ru/uploads/ex/11a0/00030b57-b1572263/hello_html_m59d9f1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48680"/>
            <a:ext cx="3168351" cy="25202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99992" y="328498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 дидактическому пособию Логические Блоки </a:t>
            </a:r>
            <a:r>
              <a:rPr lang="ru-RU" dirty="0" err="1" smtClean="0">
                <a:latin typeface="Comic Sans MS" pitchFamily="66" charset="0"/>
              </a:rPr>
              <a:t>Дьенеша</a:t>
            </a:r>
            <a:r>
              <a:rPr lang="ru-RU" dirty="0" smtClean="0">
                <a:latin typeface="Comic Sans MS" pitchFamily="66" charset="0"/>
              </a:rPr>
              <a:t> компания «Корвет» выпускает ряд альбомов с заданиями.                               В альбомах содержатся задания с красочными изображениями для игр с Блоками </a:t>
            </a:r>
            <a:r>
              <a:rPr lang="ru-RU" dirty="0" err="1" smtClean="0">
                <a:latin typeface="Comic Sans MS" pitchFamily="66" charset="0"/>
              </a:rPr>
              <a:t>Дьенеша</a:t>
            </a:r>
            <a:r>
              <a:rPr lang="ru-RU" dirty="0" smtClean="0">
                <a:latin typeface="Comic Sans MS" pitchFamily="66" charset="0"/>
              </a:rPr>
              <a:t>.                                 Более простые развивающие задания для детей 2-х и 3-х лет содержатся в серии альбомов «Для самых маленьких».</a:t>
            </a:r>
            <a:endParaRPr lang="ru-RU" dirty="0"/>
          </a:p>
        </p:txBody>
      </p:sp>
      <p:pic>
        <p:nvPicPr>
          <p:cNvPr id="13" name="Picture 18" descr="http://jili-bili.ru/files/small/1203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35696" y="4653136"/>
            <a:ext cx="2808312" cy="20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блок» 1.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1785938"/>
            <a:ext cx="8391525" cy="4716462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Найди блоки, которые  такие  как этот по цвету.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Найди блоки, которые такие как этот по форме.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Найди блоки, которые такие как этот по размеру.</a:t>
            </a:r>
          </a:p>
          <a:p>
            <a:pPr algn="ctr" eaLnBrk="1" hangingPunct="1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1.                            2.                    3.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857250"/>
            <a:ext cx="2000250" cy="18573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1196752"/>
            <a:ext cx="1143000" cy="1071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03848" y="5373216"/>
            <a:ext cx="642937" cy="571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5536" y="4429124"/>
            <a:ext cx="1247527" cy="872083"/>
          </a:xfrm>
          <a:prstGeom prst="triangle">
            <a:avLst>
              <a:gd name="adj" fmla="val 488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95450" y="4857750"/>
            <a:ext cx="428625" cy="4286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3888" y="5429250"/>
            <a:ext cx="1500187" cy="785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35896" y="4509120"/>
            <a:ext cx="1071563" cy="10001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588224" y="4293096"/>
            <a:ext cx="1296144" cy="100811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5445224"/>
            <a:ext cx="1500187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5936" y="5589240"/>
            <a:ext cx="642937" cy="5715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68698"/>
          </a:xfrm>
        </p:spPr>
        <p:txBody>
          <a:bodyPr/>
          <a:lstStyle/>
          <a:p>
            <a:pPr algn="l" eaLnBrk="1" hangingPunct="1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s://s1.1zoom.ru/big3/128/Teddy_bear_White_background_Sitting_517228_5400x46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2190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3884ecb88057841c4d4e3c6e0362937c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79512" y="2132856"/>
            <a:ext cx="2736304" cy="273630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1960" y="1988840"/>
            <a:ext cx="2808312" cy="2808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5616" y="2276872"/>
            <a:ext cx="569218" cy="5692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187624" y="3429000"/>
            <a:ext cx="628656" cy="55436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2996952"/>
            <a:ext cx="482352" cy="48235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2924944"/>
            <a:ext cx="792088" cy="43204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7544" y="3933056"/>
            <a:ext cx="353194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4293096"/>
            <a:ext cx="266328" cy="266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051720" y="3573016"/>
            <a:ext cx="412632" cy="338336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24128" y="3573016"/>
            <a:ext cx="569218" cy="56921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220072" y="3933056"/>
            <a:ext cx="628656" cy="55436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3068960"/>
            <a:ext cx="266328" cy="266328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56176" y="2564904"/>
            <a:ext cx="353194" cy="36004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2420888"/>
            <a:ext cx="792088" cy="432048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716016" y="3212976"/>
            <a:ext cx="340624" cy="410344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3068960"/>
            <a:ext cx="482352" cy="48235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195736" y="4221088"/>
            <a:ext cx="2448272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300192" y="4221088"/>
            <a:ext cx="2448272" cy="23042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27784" y="4509120"/>
            <a:ext cx="569218" cy="56921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779912" y="4797152"/>
            <a:ext cx="569218" cy="5692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635896" y="5517232"/>
            <a:ext cx="353194" cy="36004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15816" y="5805264"/>
            <a:ext cx="353194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347864" y="4437112"/>
            <a:ext cx="353194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915816" y="5157192"/>
            <a:ext cx="569218" cy="5692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020272" y="4581128"/>
            <a:ext cx="482352" cy="48235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812360" y="4509120"/>
            <a:ext cx="482352" cy="48235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164288" y="5517232"/>
            <a:ext cx="482352" cy="48235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812360" y="5157192"/>
            <a:ext cx="266328" cy="266328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956376" y="5733256"/>
            <a:ext cx="266328" cy="266328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229200"/>
            <a:ext cx="266328" cy="266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1595</Words>
  <Application>Microsoft Office PowerPoint</Application>
  <PresentationFormat>Экран (4:3)</PresentationFormat>
  <Paragraphs>203</Paragraphs>
  <Slides>33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 Microsoft Office Excel 97-2003</vt:lpstr>
      <vt:lpstr> Нетрадиционные развивающие игры    «Система работы по использованию блоков Дьенеша                 для развития логико- математических представлений  у детей дошкольного возраста»                 Подготовила:                           воспитатель Алехина И.Е.</vt:lpstr>
      <vt:lpstr>Золтан Пал Дьенеш   (венг. Zoltán Pál Dienes; 1916—2014) — венгерский математик, психолог и педагог, профессор Шербрукского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игр.    </vt:lpstr>
      <vt:lpstr>Слайд 3</vt:lpstr>
      <vt:lpstr>Слайд 4</vt:lpstr>
      <vt:lpstr>Слайд 5</vt:lpstr>
      <vt:lpstr>                                           </vt:lpstr>
      <vt:lpstr>      Маленьких детей в большей мере привлекают логические блоки, так как они обеспечивают выполнение более разнообразных предметных действий. В процессе  исследовательской деятельности с блоками дети установят, что они имеют различную форму, цвет, размер, толщину.   На перовом этапе дети учатся  оперировать  ОДНИМ  СВОЙСТВОМ                                     (цвет, форма, размер, толщина). </vt:lpstr>
      <vt:lpstr>«Найди блок» 1.</vt:lpstr>
      <vt:lpstr>Слайд 9</vt:lpstr>
      <vt:lpstr>«Найди лишний блок».</vt:lpstr>
      <vt:lpstr>«Посмотри, запомни и найди изменения». </vt:lpstr>
      <vt:lpstr>       Вторая младшая группа                                    II этап -  Освоение умений выявлять и абстрагировать свойства                                       предметов.</vt:lpstr>
      <vt:lpstr>Слайд 13</vt:lpstr>
      <vt:lpstr>«Цепочки»</vt:lpstr>
      <vt:lpstr>«Найди блок» 2.</vt:lpstr>
      <vt:lpstr>«Найди блоки» 5.</vt:lpstr>
      <vt:lpstr> Собери из блоков плоскостное изображение «Ракета»</vt:lpstr>
      <vt:lpstr>«Домик»</vt:lpstr>
      <vt:lpstr>Слайд 19</vt:lpstr>
      <vt:lpstr>       Средняя группа                                     III этап - Закрепление умений выявлять и абстрагировать свойства                                       предметов.</vt:lpstr>
      <vt:lpstr>«Найди блок по карточкам –отрицаниям свойств».</vt:lpstr>
      <vt:lpstr>Слайд 22</vt:lpstr>
      <vt:lpstr>       Старший дошкольный возраст                                     IV этап – Освоение слов и знаков, обозначающих отсутствие свойства.</vt:lpstr>
      <vt:lpstr>С детьми старшего дошкольного возраста используются более усложнённые варианты занятий:</vt:lpstr>
      <vt:lpstr>Слайд 25</vt:lpstr>
      <vt:lpstr>«Лесенка успеха»</vt:lpstr>
      <vt:lpstr>«Цепочки»</vt:lpstr>
      <vt:lpstr>Слайд 28</vt:lpstr>
      <vt:lpstr>Слайд 29</vt:lpstr>
      <vt:lpstr>Слайд 30</vt:lpstr>
      <vt:lpstr>Слайд 31</vt:lpstr>
      <vt:lpstr>Литература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развивающие игры (логические блоки Дьенеша) Подготовила: воспитатель Смирнова Н.С. </dc:title>
  <dc:creator>IRONMANN (AKA SHAMAN)</dc:creator>
  <cp:lastModifiedBy>DNS</cp:lastModifiedBy>
  <cp:revision>219</cp:revision>
  <dcterms:created xsi:type="dcterms:W3CDTF">2014-11-07T20:59:25Z</dcterms:created>
  <dcterms:modified xsi:type="dcterms:W3CDTF">2020-05-17T06:44:36Z</dcterms:modified>
</cp:coreProperties>
</file>