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0" r:id="rId4"/>
    <p:sldId id="265" r:id="rId5"/>
    <p:sldId id="257" r:id="rId6"/>
    <p:sldId id="258" r:id="rId7"/>
    <p:sldId id="261" r:id="rId8"/>
    <p:sldId id="268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8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A882-4001-4C51-BA93-8A7EF4625078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2D2F-590F-431A-8D56-0A6CA0F4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2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ru.wikipedia.org/wiki/%D0%9C%D0%B5%D0%B6%D0%B4%D1%83%D0%BD%D0%B0%D1%80%D0%BE%D0%B4%D0%BD%D1%8B%D0%B9_%D1%84%D0%BE%D0%BD%D0%B5%D1%82%D0%B8%D1%87%D0%B5%D1%81%D0%BA%D0%B8%D0%B9_%D0%B0%D0%BB%D1%84%D0%B0%D0%B2%D0%B8%D1%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.wikipedia.org/wiki/28_%D1%81%D0%B5%D0%BD%D1%82%D1%8F%D0%B1%D1%80%D1%8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E833B7-A6AC-4F2C-AC9A-775438EA0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6979"/>
            <a:ext cx="4985520" cy="1135626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Ученица 2 «Б» класса 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Леонтьева Елизавета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CCF0A1-D59F-4AB0-8EAA-6710698405B8}"/>
              </a:ext>
            </a:extLst>
          </p:cNvPr>
          <p:cNvSpPr/>
          <p:nvPr/>
        </p:nvSpPr>
        <p:spPr>
          <a:xfrm>
            <a:off x="958645" y="2492476"/>
            <a:ext cx="10441858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19900" b="1" i="1" cap="none" spc="0" dirty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Таиланд</a:t>
            </a:r>
          </a:p>
        </p:txBody>
      </p:sp>
    </p:spTree>
    <p:extLst>
      <p:ext uri="{BB962C8B-B14F-4D97-AF65-F5344CB8AC3E}">
        <p14:creationId xmlns:p14="http://schemas.microsoft.com/office/powerpoint/2010/main" val="26187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здание, внешний, город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38416CA-01AB-4431-B83B-4FC3490F0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 r="-2" b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Рисунок 6" descr="Изображение выглядит как внешний, здание, большой, церковь&#10;&#10;Автоматически созданное описание">
            <a:extLst>
              <a:ext uri="{FF2B5EF4-FFF2-40B4-BE49-F238E27FC236}">
                <a16:creationId xmlns:a16="http://schemas.microsoft.com/office/drawing/2014/main" id="{3CB95CD2-E428-4A15-992C-B105F688E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8" r="-1" b="-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E9AE3-AE97-479A-BEE9-32078CC2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1" y="266700"/>
            <a:ext cx="6489700" cy="1843409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ru-RU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Центральный</a:t>
            </a:r>
            <a:r>
              <a:rPr lang="ru-RU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Таиланд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8F9B4-6962-41BB-9AC0-F0A746DA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1" y="2110110"/>
            <a:ext cx="6604000" cy="448119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</a:rPr>
              <a:t>Этот регион находится в долине реки </a:t>
            </a:r>
            <a:r>
              <a:rPr lang="ru-RU" sz="1600" dirty="0" err="1">
                <a:solidFill>
                  <a:srgbClr val="0070C0"/>
                </a:solidFill>
              </a:rPr>
              <a:t>Чаупхраи</a:t>
            </a:r>
            <a:r>
              <a:rPr lang="ru-RU" sz="1600" dirty="0">
                <a:solidFill>
                  <a:srgbClr val="0070C0"/>
                </a:solidFill>
              </a:rPr>
              <a:t>, а также прилегающим к ней горным поясом вместе с частью полуострова Малакка. Центром региона является город Бангкок — столица Таиланда. Историческая часть города окружена со всех сторон каналами, башнями и стенами. Здесь располагается королевский дворец, многочисленные буддийские храмы: Ват </a:t>
            </a:r>
            <a:r>
              <a:rPr lang="ru-RU" sz="1600" dirty="0" err="1">
                <a:solidFill>
                  <a:srgbClr val="0070C0"/>
                </a:solidFill>
              </a:rPr>
              <a:t>Пхо</a:t>
            </a:r>
            <a:r>
              <a:rPr lang="ru-RU" sz="1600" dirty="0">
                <a:solidFill>
                  <a:srgbClr val="0070C0"/>
                </a:solidFill>
              </a:rPr>
              <a:t> (</a:t>
            </a:r>
            <a:r>
              <a:rPr lang="ru-RU" sz="1600" i="1" dirty="0">
                <a:solidFill>
                  <a:srgbClr val="0070C0"/>
                </a:solidFill>
              </a:rPr>
              <a:t>Храм Лежащего Будды</a:t>
            </a:r>
            <a:r>
              <a:rPr lang="ru-RU" sz="1600" dirty="0">
                <a:solidFill>
                  <a:srgbClr val="0070C0"/>
                </a:solidFill>
              </a:rPr>
              <a:t>), Ват </a:t>
            </a:r>
            <a:r>
              <a:rPr lang="ru-RU" sz="1600" dirty="0" err="1">
                <a:solidFill>
                  <a:srgbClr val="0070C0"/>
                </a:solidFill>
              </a:rPr>
              <a:t>Пхра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Кео</a:t>
            </a:r>
            <a:r>
              <a:rPr lang="ru-RU" sz="1600" dirty="0">
                <a:solidFill>
                  <a:srgbClr val="0070C0"/>
                </a:solidFill>
              </a:rPr>
              <a:t> (</a:t>
            </a:r>
            <a:r>
              <a:rPr lang="ru-RU" sz="1600" i="1" dirty="0">
                <a:solidFill>
                  <a:srgbClr val="0070C0"/>
                </a:solidFill>
              </a:rPr>
              <a:t>Храм Изумрудного Будды</a:t>
            </a:r>
            <a:r>
              <a:rPr lang="ru-RU" sz="1600" dirty="0">
                <a:solidFill>
                  <a:srgbClr val="0070C0"/>
                </a:solidFill>
              </a:rPr>
              <a:t>), храм Ват-</a:t>
            </a:r>
            <a:r>
              <a:rPr lang="ru-RU" sz="1600" dirty="0" err="1">
                <a:solidFill>
                  <a:srgbClr val="0070C0"/>
                </a:solidFill>
              </a:rPr>
              <a:t>Ратчанадда</a:t>
            </a:r>
            <a:r>
              <a:rPr lang="ru-RU" sz="1600" dirty="0">
                <a:solidFill>
                  <a:srgbClr val="0070C0"/>
                </a:solidFill>
              </a:rPr>
              <a:t>, Ват </a:t>
            </a:r>
            <a:r>
              <a:rPr lang="ru-RU" sz="1600" dirty="0" err="1">
                <a:solidFill>
                  <a:srgbClr val="0070C0"/>
                </a:solidFill>
              </a:rPr>
              <a:t>Арун</a:t>
            </a:r>
            <a:r>
              <a:rPr lang="ru-RU" sz="1600" dirty="0">
                <a:solidFill>
                  <a:srgbClr val="0070C0"/>
                </a:solidFill>
              </a:rPr>
              <a:t>. Туристическая инфраструктура Бангкока рассчитана на большое количество отдыхающих, разных интересов и достатка. Большинство отелей расположено в центре города, в том числе и старейший отель Таиланда </a:t>
            </a:r>
            <a:r>
              <a:rPr lang="ru-RU" sz="1600" dirty="0" err="1">
                <a:solidFill>
                  <a:srgbClr val="0070C0"/>
                </a:solidFill>
              </a:rPr>
              <a:t>The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Oriental</a:t>
            </a:r>
            <a:r>
              <a:rPr lang="ru-RU" sz="1600" dirty="0">
                <a:solidFill>
                  <a:srgbClr val="0070C0"/>
                </a:solidFill>
              </a:rPr>
              <a:t>, построенный в 1887 году.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</a:rPr>
              <a:t>Южнее Бангкока находится один из самых главных тайских курортов — Паттайя. Этот небольшой городок ежегодно посещают до 5,5 млн туристов из стран Европы и Восточной Азии. Практически всю прибрежную полосу занимают пляжи, на которых построены многочисленные гостиничные комплексы.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70C0"/>
                </a:solidFill>
              </a:rPr>
              <a:t>Рядом с Паттайей и Бангкоком имеются все возможные туристические аттракционы. Аквапарки, зоопарки, крокодиловые фермы, тропические сады, необитаемые острова и многое другое.</a:t>
            </a:r>
          </a:p>
          <a:p>
            <a:endParaRPr 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 descr="Изображение выглядит как внешний, природа, башня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C6388B2-A2F9-451D-95BB-BAA9CA4A9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7775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Рисунок 16" descr="Изображение выглядит как трава, внешний, вода, река&#10;&#10;Автоматически созданное описание">
            <a:extLst>
              <a:ext uri="{FF2B5EF4-FFF2-40B4-BE49-F238E27FC236}">
                <a16:creationId xmlns:a16="http://schemas.microsoft.com/office/drawing/2014/main" id="{39040C1F-7F46-41AA-90DD-34AE4DCBF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7367" b="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5E801588-3997-4635-8B71-6E058873E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1" y="84221"/>
            <a:ext cx="6509084" cy="59767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Северный Таиланд.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Север страны и часть северо-востока — это горы, покрытые лесами и испещрённые мелкими озёрами. Большие территории отданы под многочисленные национальные парки и заповедники. Регион интересен прежде всего тем, кто приезжает в Таиланд для занятия активным туризмом. Основные города привлекающие туристов это </a:t>
            </a:r>
            <a:r>
              <a:rPr lang="ru-RU" sz="1600" dirty="0" err="1">
                <a:solidFill>
                  <a:srgbClr val="0070C0"/>
                </a:solidFill>
              </a:rPr>
              <a:t>Чиангмай</a:t>
            </a:r>
            <a:r>
              <a:rPr lang="ru-RU" sz="1600" dirty="0">
                <a:solidFill>
                  <a:srgbClr val="0070C0"/>
                </a:solidFill>
              </a:rPr>
              <a:t>, </a:t>
            </a:r>
            <a:r>
              <a:rPr lang="ru-RU" sz="1600" dirty="0" err="1">
                <a:solidFill>
                  <a:srgbClr val="0070C0"/>
                </a:solidFill>
              </a:rPr>
              <a:t>Чианграй</a:t>
            </a:r>
            <a:r>
              <a:rPr lang="ru-RU" sz="1600" dirty="0">
                <a:solidFill>
                  <a:srgbClr val="0070C0"/>
                </a:solidFill>
              </a:rPr>
              <a:t>, Пай, </a:t>
            </a:r>
            <a:r>
              <a:rPr lang="ru-RU" sz="1600" dirty="0" err="1">
                <a:solidFill>
                  <a:srgbClr val="0070C0"/>
                </a:solidFill>
              </a:rPr>
              <a:t>Мэхонгсон</a:t>
            </a:r>
            <a:r>
              <a:rPr lang="ru-RU" sz="1600" dirty="0">
                <a:solidFill>
                  <a:srgbClr val="0070C0"/>
                </a:solidFill>
              </a:rPr>
              <a:t> и район Золотого Треугольника.</a:t>
            </a:r>
          </a:p>
          <a:p>
            <a:pPr marL="0" indent="0"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Северо-Восточный Таиланд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Эта часть страны представляет собой горное плато </a:t>
            </a:r>
            <a:r>
              <a:rPr lang="ru-RU" sz="1600" dirty="0" err="1">
                <a:solidFill>
                  <a:srgbClr val="0070C0"/>
                </a:solidFill>
              </a:rPr>
              <a:t>Корат</a:t>
            </a:r>
            <a:r>
              <a:rPr lang="ru-RU" sz="1600" dirty="0">
                <a:solidFill>
                  <a:srgbClr val="0070C0"/>
                </a:solidFill>
              </a:rPr>
              <a:t>, находящееся на высоте 300 м над уровнем моря, населённое преимущественно этническими </a:t>
            </a:r>
            <a:r>
              <a:rPr lang="ru-RU" sz="1600" dirty="0" err="1">
                <a:solidFill>
                  <a:srgbClr val="0070C0"/>
                </a:solidFill>
              </a:rPr>
              <a:t>лао</a:t>
            </a:r>
            <a:r>
              <a:rPr lang="ru-RU" sz="1600" dirty="0">
                <a:solidFill>
                  <a:srgbClr val="0070C0"/>
                </a:solidFill>
              </a:rPr>
              <a:t>. В экономическом плане провинции Северо-Восточного Таиланда достаточно бедны и практически не участвуют в индустрии массового туризма. Единственные рекреационные ресурсы, которые привлекают сюда отдыхающих и путешественников — это природные достопримечательности и культура местных жителей, с их праздниками, фестивалями, народными промыслами.</a:t>
            </a:r>
          </a:p>
          <a:p>
            <a:pPr marL="0" indent="0">
              <a:buNone/>
            </a:pPr>
            <a:endParaRPr 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38AF73-84FA-43AE-9EF4-9F13F9D9371F}"/>
              </a:ext>
            </a:extLst>
          </p:cNvPr>
          <p:cNvSpPr/>
          <p:nvPr/>
        </p:nvSpPr>
        <p:spPr>
          <a:xfrm>
            <a:off x="5255189" y="672896"/>
            <a:ext cx="6586491" cy="1447801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CurveDown">
              <a:avLst/>
            </a:prstTxWarp>
            <a:norm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Таиланд</a:t>
            </a:r>
            <a:r>
              <a:rPr lang="en-US" sz="4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на</a:t>
            </a:r>
            <a:r>
              <a:rPr lang="en-US" sz="4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карте</a:t>
            </a:r>
            <a:r>
              <a:rPr lang="en-US" sz="4400" b="1" dirty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мира</a:t>
            </a:r>
            <a:endParaRPr lang="en-US" sz="4400" b="1" dirty="0">
              <a:ln w="13462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C74FF-95D5-49C8-BC0B-26AC98961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3" y="2959767"/>
            <a:ext cx="6586489" cy="30746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Таила́нд</a:t>
            </a:r>
            <a:r>
              <a:rPr lang="en-US" sz="2400" dirty="0">
                <a:solidFill>
                  <a:srgbClr val="002060"/>
                </a:solidFill>
              </a:rPr>
              <a:t> (</a:t>
            </a:r>
            <a:r>
              <a:rPr lang="en-US" sz="2400" dirty="0" err="1">
                <a:solidFill>
                  <a:srgbClr val="002060"/>
                </a:solidFill>
              </a:rPr>
              <a:t>тайск</a:t>
            </a:r>
            <a:r>
              <a:rPr lang="en-US" sz="2400" dirty="0">
                <a:solidFill>
                  <a:srgbClr val="002060"/>
                </a:solidFill>
              </a:rPr>
              <a:t>. </a:t>
            </a:r>
            <a:r>
              <a:rPr lang="en-US" sz="2400" dirty="0" err="1">
                <a:solidFill>
                  <a:srgbClr val="002060"/>
                </a:solidFill>
              </a:rPr>
              <a:t>ประเทศไทย</a:t>
            </a:r>
            <a:r>
              <a:rPr lang="en-US" sz="2400" dirty="0">
                <a:solidFill>
                  <a:srgbClr val="002060"/>
                </a:solidFill>
              </a:rPr>
              <a:t>), </a:t>
            </a:r>
            <a:r>
              <a:rPr lang="en-US" sz="2400" b="1" dirty="0" err="1">
                <a:solidFill>
                  <a:srgbClr val="002060"/>
                </a:solidFill>
              </a:rPr>
              <a:t>Короле́вство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Таила́нд</a:t>
            </a:r>
            <a:r>
              <a:rPr lang="en-US" sz="2400" dirty="0">
                <a:solidFill>
                  <a:srgbClr val="002060"/>
                </a:solidFill>
              </a:rPr>
              <a:t> (</a:t>
            </a:r>
            <a:r>
              <a:rPr lang="en-US" sz="2400" dirty="0" err="1">
                <a:solidFill>
                  <a:srgbClr val="002060"/>
                </a:solidFill>
              </a:rPr>
              <a:t>тайск</a:t>
            </a:r>
            <a:r>
              <a:rPr lang="en-US" sz="2400" dirty="0">
                <a:solidFill>
                  <a:srgbClr val="002060"/>
                </a:solidFill>
              </a:rPr>
              <a:t>. </a:t>
            </a:r>
            <a:r>
              <a:rPr lang="en-US" sz="2400" dirty="0" err="1">
                <a:solidFill>
                  <a:srgbClr val="002060"/>
                </a:solidFill>
              </a:rPr>
              <a:t>ราชอาณาจักรไทย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  <a:r>
              <a:rPr lang="en-US" sz="2400" dirty="0">
                <a:solidFill>
                  <a:srgbClr val="002060"/>
                </a:solidFill>
                <a:hlinkClick r:id="rId2" tooltip="Международный фонетический алфав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en-US" sz="2400" dirty="0" err="1">
                <a:solidFill>
                  <a:srgbClr val="002060"/>
                </a:solidFill>
              </a:rPr>
              <a:t>râːtɕʰa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ʔaːnaːtɕɑ̀k</a:t>
            </a:r>
            <a:r>
              <a:rPr lang="en-US" sz="2400" dirty="0">
                <a:solidFill>
                  <a:srgbClr val="002060"/>
                </a:solidFill>
                <a:hlinkClick r:id="rId2" tooltip="Международный фонетический алфави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tʰɑj</a:t>
            </a:r>
            <a:r>
              <a:rPr lang="en-US" sz="2400" dirty="0">
                <a:solidFill>
                  <a:srgbClr val="002060"/>
                </a:solidFill>
              </a:rPr>
              <a:t>]), </a:t>
            </a:r>
            <a:r>
              <a:rPr lang="en-US" sz="2400" dirty="0" err="1">
                <a:solidFill>
                  <a:srgbClr val="002060"/>
                </a:solidFill>
              </a:rPr>
              <a:t>до</a:t>
            </a:r>
            <a:r>
              <a:rPr lang="en-US" sz="2400" dirty="0">
                <a:solidFill>
                  <a:srgbClr val="002060"/>
                </a:solidFill>
              </a:rPr>
              <a:t> 1939 и в 1945—1948 </a:t>
            </a:r>
            <a:r>
              <a:rPr lang="en-US" sz="2400" dirty="0" err="1">
                <a:solidFill>
                  <a:srgbClr val="002060"/>
                </a:solidFill>
              </a:rPr>
              <a:t>годах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  <a:r>
              <a:rPr lang="en-US" sz="2400" b="1" dirty="0" err="1">
                <a:solidFill>
                  <a:srgbClr val="002060"/>
                </a:solidFill>
              </a:rPr>
              <a:t>Сиам</a:t>
            </a:r>
            <a:r>
              <a:rPr lang="en-US" sz="2400" dirty="0">
                <a:solidFill>
                  <a:srgbClr val="002060"/>
                </a:solidFill>
              </a:rPr>
              <a:t> — </a:t>
            </a:r>
            <a:r>
              <a:rPr lang="en-US" sz="2400" dirty="0" err="1">
                <a:solidFill>
                  <a:srgbClr val="002060"/>
                </a:solidFill>
              </a:rPr>
              <a:t>государство</a:t>
            </a:r>
            <a:r>
              <a:rPr lang="en-US" sz="2400" dirty="0">
                <a:solidFill>
                  <a:srgbClr val="002060"/>
                </a:solidFill>
              </a:rPr>
              <a:t> в </a:t>
            </a:r>
            <a:r>
              <a:rPr lang="en-US" sz="2400" dirty="0" err="1">
                <a:solidFill>
                  <a:srgbClr val="002060"/>
                </a:solidFill>
              </a:rPr>
              <a:t>Юго-Восточной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Азии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расположенное</a:t>
            </a:r>
            <a:r>
              <a:rPr lang="en-US" sz="2400" dirty="0">
                <a:solidFill>
                  <a:srgbClr val="002060"/>
                </a:solidFill>
              </a:rPr>
              <a:t> в </a:t>
            </a:r>
            <a:r>
              <a:rPr lang="en-US" sz="2400" dirty="0" err="1">
                <a:solidFill>
                  <a:srgbClr val="002060"/>
                </a:solidFill>
              </a:rPr>
              <a:t>юго-западной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части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полуострова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  <a:r>
              <a:rPr lang="en-US" sz="2400" dirty="0" err="1">
                <a:solidFill>
                  <a:srgbClr val="002060"/>
                </a:solidFill>
              </a:rPr>
              <a:t>Индоки</a:t>
            </a:r>
            <a:r>
              <a:rPr lang="ru-RU" sz="2400" dirty="0">
                <a:solidFill>
                  <a:srgbClr val="002060"/>
                </a:solidFill>
              </a:rPr>
              <a:t>тай</a:t>
            </a:r>
            <a:r>
              <a:rPr lang="en-US" sz="2400" dirty="0">
                <a:solidFill>
                  <a:srgbClr val="002060"/>
                </a:solidFill>
              </a:rPr>
              <a:t> и в </a:t>
            </a:r>
            <a:r>
              <a:rPr lang="en-US" sz="2400" dirty="0" err="1">
                <a:solidFill>
                  <a:srgbClr val="002060"/>
                </a:solidFill>
              </a:rPr>
              <a:t>северной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части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полуострова</a:t>
            </a:r>
            <a:r>
              <a:rPr lang="en-US" sz="2400" dirty="0">
                <a:solidFill>
                  <a:srgbClr val="002060"/>
                </a:solidFill>
              </a:rPr>
              <a:t> </a:t>
            </a:r>
            <a:r>
              <a:rPr lang="en-US" sz="2400" dirty="0" err="1">
                <a:solidFill>
                  <a:srgbClr val="002060"/>
                </a:solidFill>
              </a:rPr>
              <a:t>Малакка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5" name="Рисунок 1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B70729B-7479-4A82-9D20-182FA2714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>
          <a:xfrm>
            <a:off x="20" y="10"/>
            <a:ext cx="4942348" cy="6857990"/>
          </a:xfrm>
          <a:prstGeom prst="rect">
            <a:avLst/>
          </a:prstGeom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F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7B611-7A2F-4788-B9D8-2CDD509F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4" y="356948"/>
            <a:ext cx="6744928" cy="1325563"/>
          </a:xfrm>
        </p:spPr>
        <p:txBody>
          <a:bodyPr>
            <a:prstTxWarp prst="textDeflateIn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Государственная символика - </a:t>
            </a:r>
            <a:r>
              <a:rPr lang="ru-RU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Флаг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68CCE4-87BA-4CDD-AC60-BC1BB62FA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4" y="2279018"/>
            <a:ext cx="6395966" cy="39162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Флаг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представляет собой пять горизонтальных полос следующих цветов (сверху вниз): красный, белый, синий, белый и красный. Средняя синяя полоса в два раза шире, чем остальные. Три цвета: красный-белый-синий символизируют народ-религия-король, неофициальный девиз Таиланда. Флаг был учреждён 28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hlinkClick r:id="rId2" tooltip="28 сентябр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сентября 1917 г. Тайское название флага — </a:t>
            </a:r>
            <a:r>
              <a:rPr lang="th-TH" sz="2400" dirty="0">
                <a:solidFill>
                  <a:schemeClr val="bg1">
                    <a:lumMod val="95000"/>
                  </a:schemeClr>
                </a:solidFill>
              </a:rPr>
              <a:t>ธงไตรรงค์ (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Тонг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</a:rPr>
              <a:t>Трайронг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), что означает просто 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трёхцветный флаг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 (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</a:rPr>
              <a:t>триколор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98D26-2EE8-4D0B-9C7F-9F2835BA5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8526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6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D67E9-8D1F-442A-BC35-757C6518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8" y="74810"/>
            <a:ext cx="6986855" cy="2030716"/>
          </a:xfrm>
        </p:spPr>
        <p:txBody>
          <a:bodyPr>
            <a:prstTxWarp prst="textInflateTop">
              <a:avLst/>
            </a:prstTxWarp>
            <a:normAutofit/>
            <a:scene3d>
              <a:camera prst="isometricOffAxis1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b="1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Государственная символика - 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Герб</a:t>
            </a:r>
            <a:endParaRPr lang="ru-RU" b="1" dirty="0">
              <a:ln w="13462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900B9-E0DD-4BC6-A4A8-02AB8DD18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2802193"/>
            <a:ext cx="6469922" cy="3451123"/>
          </a:xfrm>
        </p:spPr>
        <p:txBody>
          <a:bodyPr anchor="ctr" anchorCtr="1">
            <a:noAutofit/>
          </a:bodyPr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Герб представляет собой Гаруду (фигура буддийской и индуисткой мифологии). В Таиланде Гаруда — также символ королевской семьи и власти. В мифологии Крут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Пха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, или Гаруда является ездовым животным бога Вишну. Согласно традиционным верованиям, Гаруда является дополнительным источником силы для Вишну.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7FECD9-168B-4637-8FC4-C7B811328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38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D1C4A-9B96-4AEA-A922-CE439A05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359" y="511780"/>
            <a:ext cx="5422230" cy="1491037"/>
          </a:xfrm>
        </p:spPr>
        <p:txBody>
          <a:bodyPr anchor="b">
            <a:prstTxWarp prst="textCanU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География</a:t>
            </a:r>
            <a:r>
              <a:rPr lang="ru-RU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F73E0-1671-45CF-9C33-B34ADC11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916" y="2227412"/>
            <a:ext cx="7536561" cy="44969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Таиланд расположен в Юго-Восточной Азии, на полуостровах Индокитай и Малакка, с запада омывается Андаманским морем, с востока Сиамским заливом Южно-Китайского моря. Территория Таиланда вытянута с севера на юг (расстояние от самой северной точки до самой южной точки — 1860 км). Леса занимают 37 % территории страны: на севере тропические листопадные, в более влажных южных районах — вечнозелёные тропические.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</a:rPr>
              <a:t>Северную часть страны занимают Тайские горы, здесь находится самая высокая точка страны, </a:t>
            </a:r>
            <a:r>
              <a:rPr lang="ru-RU" sz="2400" dirty="0" err="1">
                <a:solidFill>
                  <a:schemeClr val="bg1"/>
                </a:solidFill>
              </a:rPr>
              <a:t>Дойинтанон</a:t>
            </a:r>
            <a:r>
              <a:rPr lang="ru-RU" sz="2400" dirty="0">
                <a:solidFill>
                  <a:schemeClr val="bg1"/>
                </a:solidFill>
              </a:rPr>
              <a:t> (2565 м). Северо-восточную часть, называемую </a:t>
            </a:r>
            <a:r>
              <a:rPr lang="ru-RU" sz="2400" dirty="0" err="1">
                <a:solidFill>
                  <a:schemeClr val="bg1"/>
                </a:solidFill>
              </a:rPr>
              <a:t>Исан</a:t>
            </a:r>
            <a:r>
              <a:rPr lang="ru-RU" sz="2400" dirty="0">
                <a:solidFill>
                  <a:schemeClr val="bg1"/>
                </a:solidFill>
              </a:rPr>
              <a:t>, занимает плато </a:t>
            </a:r>
            <a:r>
              <a:rPr lang="ru-RU" sz="2400" dirty="0" err="1">
                <a:solidFill>
                  <a:schemeClr val="bg1"/>
                </a:solidFill>
              </a:rPr>
              <a:t>Корат</a:t>
            </a:r>
            <a:r>
              <a:rPr lang="ru-RU" sz="2400" dirty="0">
                <a:solidFill>
                  <a:schemeClr val="bg1"/>
                </a:solidFill>
              </a:rPr>
              <a:t>. Основную часть центрального региона Таиланда занимает долина реки </a:t>
            </a:r>
            <a:r>
              <a:rPr lang="ru-RU" sz="2400" dirty="0" err="1">
                <a:solidFill>
                  <a:schemeClr val="bg1"/>
                </a:solidFill>
              </a:rPr>
              <a:t>Чаупхрая</a:t>
            </a:r>
            <a:r>
              <a:rPr lang="ru-RU" sz="2400" dirty="0">
                <a:solidFill>
                  <a:schemeClr val="bg1"/>
                </a:solidFill>
              </a:rPr>
              <a:t>. Южная часть Таиланда делит полуостров Малакка с Мьянмой на севере и Малайзией на юге.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46E28F6-09AB-405D-B39D-D00176A4C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r="1" b="5416"/>
          <a:stretch/>
        </p:blipFill>
        <p:spPr>
          <a:xfrm>
            <a:off x="115523" y="133681"/>
            <a:ext cx="4279227" cy="6590637"/>
          </a:xfrm>
          <a:prstGeom prst="rect">
            <a:avLst/>
          </a:prstGeom>
          <a:effectLst/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1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отография, природа, показывает, вода&#10;&#10;Автоматически созданное описание">
            <a:extLst>
              <a:ext uri="{FF2B5EF4-FFF2-40B4-BE49-F238E27FC236}">
                <a16:creationId xmlns:a16="http://schemas.microsoft.com/office/drawing/2014/main" id="{B7B29223-ADBF-415B-A963-E8F5B3A25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D7EAA-7089-4AEC-811C-7539D837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1675356"/>
            <a:ext cx="5007522" cy="1047731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Климат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9C768-3DE9-44F6-8671-8472431E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20" y="2803679"/>
            <a:ext cx="5721531" cy="3635819"/>
          </a:xfrm>
        </p:spPr>
        <p:txBody>
          <a:bodyPr anchor="ctr"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Климат Таиланда — влажный тропический на севере страны, и субэкваториальный в центральной и южной частях, а на границе с Малайзией — экваториальный.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Погодные условия в Таиланде составляют три сезона. Первый из них начинается в середине мая и продолжается до середины октября; это сезон дождей, приносимых юго-западным муссоном, больше всего осадков выпадает в августе и сентябре. К ноябрю дожди прекращаются, и наступает прохладный сухой сезон, продолжающийся до середины февраля; в это время преобладает северо-восточный муссон. После ослабления муссонов, в феврале — мае, наступает сильная жара, причём влажность воздуха постепенно увеличивается вплоть до начала нового муссонного сезона.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Чем ближе к экватору (югу страны), тем меньше перепад температур. Так, в горах на севере в самые прохладные месяцы (с декабря по февраль) ночная температура воздуха может опускаться до нуля, тогда как днём она достигает +25 °C. Самая высокая температура наблюдается в апреле и мае — тогда она выше +35 °C, но бывает и до +40 °C.</a:t>
            </a:r>
          </a:p>
        </p:txBody>
      </p:sp>
    </p:spTree>
    <p:extLst>
      <p:ext uri="{BB962C8B-B14F-4D97-AF65-F5344CB8AC3E}">
        <p14:creationId xmlns:p14="http://schemas.microsoft.com/office/powerpoint/2010/main" val="12745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орога, внешний, улиц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8E42D17-41A9-4057-95D5-322731721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D3966-45CE-44E3-8730-50DAE492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31" y="126187"/>
            <a:ext cx="4062643" cy="1043409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Транспорт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88F3A-A35B-4DF0-8F82-1FEF263C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31" y="1019730"/>
            <a:ext cx="4790750" cy="4016294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</a:rPr>
              <a:t>Транспорт в Таиланде</a:t>
            </a:r>
            <a:r>
              <a:rPr lang="ru-RU" sz="1400" dirty="0">
                <a:solidFill>
                  <a:srgbClr val="002060"/>
                </a:solidFill>
              </a:rPr>
              <a:t> разнообразен и хаотичен, здесь нет одного какого-либо доминирующего вида транспорта. Для дальних путешествий часто используется автобусное сообщение. Низкоскоростной железнодорожный транспорт используется в сельских перевозках, высокоскоростные железнодорожные линии связывают несколько крупных регионов Таиланда. В грузовых перевозках преобладает автомобильный транспорт.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Для коротких поездок часто используются мотоциклы. В Бангкоке, Паттайе и других крупных городах люди пользуются общественными мототакси. Подавляющее количество такси работают в Бангкоке. Ежедневный пассажиропоток в Бангкок различных транзитных линий превысил 800 000 человек.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Тайский воздушный транспорт с разными авиаперевозчиками ощутил в 2010 году всплеск популярности за счет расширения услуг дешевых </a:t>
            </a:r>
            <a:r>
              <a:rPr lang="ru-RU" sz="1400" dirty="0" err="1">
                <a:solidFill>
                  <a:srgbClr val="002060"/>
                </a:solidFill>
              </a:rPr>
              <a:t>лоукост</a:t>
            </a:r>
            <a:r>
              <a:rPr lang="ru-RU" sz="1400" dirty="0">
                <a:solidFill>
                  <a:srgbClr val="002060"/>
                </a:solidFill>
              </a:rPr>
              <a:t>-перевозчиков — </a:t>
            </a:r>
            <a:r>
              <a:rPr lang="ru-RU" sz="1400" dirty="0" err="1">
                <a:solidFill>
                  <a:srgbClr val="002060"/>
                </a:solidFill>
              </a:rPr>
              <a:t>Nok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Air</a:t>
            </a:r>
            <a:r>
              <a:rPr lang="ru-RU" sz="1400" dirty="0">
                <a:solidFill>
                  <a:srgbClr val="002060"/>
                </a:solidFill>
              </a:rPr>
              <a:t> и др.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В Таиланде есть водный транспорт, моторикши, </a:t>
            </a:r>
            <a:r>
              <a:rPr lang="ru-RU" sz="1400" dirty="0" err="1">
                <a:solidFill>
                  <a:srgbClr val="002060"/>
                </a:solidFill>
              </a:rPr>
              <a:t>сонгтхэу</a:t>
            </a:r>
            <a:r>
              <a:rPr lang="ru-RU" sz="1400" dirty="0">
                <a:solidFill>
                  <a:srgbClr val="002060"/>
                </a:solidFill>
              </a:rPr>
              <a:t>, а в сельской местности — слоны.</a:t>
            </a:r>
          </a:p>
        </p:txBody>
      </p:sp>
    </p:spTree>
    <p:extLst>
      <p:ext uri="{BB962C8B-B14F-4D97-AF65-F5344CB8AC3E}">
        <p14:creationId xmlns:p14="http://schemas.microsoft.com/office/powerpoint/2010/main" val="2354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орт, стол, ед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93F588E5-5BD7-4551-AB61-93FD38AF7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1" b="1198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9A56BC-AA25-4F31-AF95-BDB82CE4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876809"/>
            <a:ext cx="11210925" cy="1185268"/>
          </a:xfrm>
        </p:spPr>
        <p:txBody>
          <a:bodyPr vert="horz" lIns="91440" tIns="45720" rIns="91440" bIns="45720" rtlCol="0">
            <a:prstTxWarp prst="textWave2">
              <a:avLst/>
            </a:prstTxWarp>
            <a:norm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rgbClr val="0070C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Туристические</a:t>
            </a:r>
            <a:r>
              <a:rPr lang="en-US" sz="4800" b="1" dirty="0">
                <a:ln w="12700">
                  <a:solidFill>
                    <a:srgbClr val="0070C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>
                <a:ln w="12700">
                  <a:solidFill>
                    <a:srgbClr val="0070C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центры</a:t>
            </a:r>
            <a:endParaRPr lang="en-US" sz="4800" b="1" dirty="0">
              <a:ln w="12700">
                <a:solidFill>
                  <a:srgbClr val="0070C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ода, природа, гора, риф&#10;&#10;Автоматически созданное описание">
            <a:extLst>
              <a:ext uri="{FF2B5EF4-FFF2-40B4-BE49-F238E27FC236}">
                <a16:creationId xmlns:a16="http://schemas.microsoft.com/office/drawing/2014/main" id="{04A6966E-B5FD-4C59-87F8-CC94E313C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5"/>
          <a:stretch/>
        </p:blipFill>
        <p:spPr>
          <a:xfrm>
            <a:off x="5143500" y="-168316"/>
            <a:ext cx="7201616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Рисунок 6" descr="Изображение выглядит как вода, океан, цветной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A559C3FD-4F0A-41BD-997C-1BBABD30F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r="-1" b="24663"/>
          <a:stretch/>
        </p:blipFill>
        <p:spPr>
          <a:xfrm>
            <a:off x="5016500" y="1844171"/>
            <a:ext cx="6855774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FA483-7868-4B44-9DD3-9C2523FF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6" y="212921"/>
            <a:ext cx="6220774" cy="1665609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Южный Таиланд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A7DAF-6CB7-45F0-BECB-94F511022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63" y="2117489"/>
            <a:ext cx="5883137" cy="3942066"/>
          </a:xfrm>
        </p:spPr>
        <p:txBody>
          <a:bodyPr anchor="ctr"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70C0"/>
                </a:solidFill>
              </a:rPr>
              <a:t>Регион расположен на полуострове Малакка в южной части страны. На востоке берега омываются Сиамским заливом Южно-Китайского моря, а на западе — Андаманским морем. Осевую часть полуострова занимают горные хребты, расчлененные небольшими долинами, а прибрежная территория имеет равнинный рельеф. Большая часть юга покрыта лесистыми холмами, перемежающимися с плантациями тропических фруктов и каучуковых деревьев.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70C0"/>
                </a:solidFill>
              </a:rPr>
              <a:t>Начало развития туристической индустрии относится к 1970-м годам, когда здесь начали появляться первые бунгало, однако, настоящий бум пришёлся на 1990-е годы, который подхлестнул развитие отрасли в этом регионе. Сегодня основные курорты, которые специализируются на массовом туризме, находятся на островах Пхукет и </a:t>
            </a:r>
            <a:r>
              <a:rPr lang="ru-RU" sz="1800" dirty="0" err="1">
                <a:solidFill>
                  <a:srgbClr val="0070C0"/>
                </a:solidFill>
              </a:rPr>
              <a:t>Самуй</a:t>
            </a:r>
            <a:r>
              <a:rPr lang="ru-RU" sz="1800" dirty="0">
                <a:solidFill>
                  <a:srgbClr val="0070C0"/>
                </a:solidFill>
              </a:rPr>
              <a:t> и в провинции </a:t>
            </a:r>
            <a:r>
              <a:rPr lang="ru-RU" sz="1800" dirty="0" err="1">
                <a:solidFill>
                  <a:srgbClr val="0070C0"/>
                </a:solidFill>
              </a:rPr>
              <a:t>Краби</a:t>
            </a:r>
            <a:r>
              <a:rPr lang="ru-RU" sz="1800" dirty="0">
                <a:solidFill>
                  <a:srgbClr val="0070C0"/>
                </a:solidFill>
              </a:rPr>
              <a:t>. Всё большую популярность набирает </a:t>
            </a:r>
            <a:r>
              <a:rPr lang="ru-RU" sz="1800" dirty="0" err="1">
                <a:solidFill>
                  <a:srgbClr val="0070C0"/>
                </a:solidFill>
              </a:rPr>
              <a:t>Хуа</a:t>
            </a:r>
            <a:r>
              <a:rPr lang="ru-RU" sz="1800" dirty="0">
                <a:solidFill>
                  <a:srgbClr val="0070C0"/>
                </a:solidFill>
              </a:rPr>
              <a:t> Хин, расположенный относительно недалеко от Бангкока.</a:t>
            </a: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1061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Государственная символика - Флаг</vt:lpstr>
      <vt:lpstr>Государственная символика - Герб</vt:lpstr>
      <vt:lpstr>География </vt:lpstr>
      <vt:lpstr>Климат </vt:lpstr>
      <vt:lpstr>Транспорт </vt:lpstr>
      <vt:lpstr>Туристические центры</vt:lpstr>
      <vt:lpstr>Южный Таиланд</vt:lpstr>
      <vt:lpstr>Центральный Таиланд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</cp:revision>
  <dcterms:created xsi:type="dcterms:W3CDTF">2020-05-01T03:32:47Z</dcterms:created>
  <dcterms:modified xsi:type="dcterms:W3CDTF">2020-05-01T03:36:41Z</dcterms:modified>
</cp:coreProperties>
</file>