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9" r:id="rId1"/>
  </p:sldMasterIdLst>
  <p:sldIdLst>
    <p:sldId id="257" r:id="rId2"/>
    <p:sldId id="258" r:id="rId3"/>
    <p:sldId id="259" r:id="rId4"/>
    <p:sldId id="260" r:id="rId5"/>
    <p:sldId id="261" r:id="rId6"/>
    <p:sldId id="269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7A4D2-5D83-46FF-8C10-3897C06B947A}" type="datetimeFigureOut">
              <a:rPr lang="ru-RU" smtClean="0"/>
              <a:t>25.04.2020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2D367D-7323-401B-B5ED-26AB01ED7F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7125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70" advClick="0"/>
    </mc:Choice>
    <mc:Fallback xmlns="">
      <p:transition advClick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7A4D2-5D83-46FF-8C10-3897C06B947A}" type="datetimeFigureOut">
              <a:rPr lang="ru-RU" smtClean="0"/>
              <a:t>25.04.2020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2D367D-7323-401B-B5ED-26AB01ED7F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7539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70" advClick="0"/>
    </mc:Choice>
    <mc:Fallback xmlns="">
      <p:transition advClick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7A4D2-5D83-46FF-8C10-3897C06B947A}" type="datetimeFigureOut">
              <a:rPr lang="ru-RU" smtClean="0"/>
              <a:t>25.04.2020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2D367D-7323-401B-B5ED-26AB01ED7F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8330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70" advClick="0"/>
    </mc:Choice>
    <mc:Fallback xmlns="">
      <p:transition advClick="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7A4D2-5D83-46FF-8C10-3897C06B947A}" type="datetimeFigureOut">
              <a:rPr lang="ru-RU" smtClean="0"/>
              <a:t>25.04.2020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2D367D-7323-401B-B5ED-26AB01ED7FE8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520857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70" advClick="0"/>
    </mc:Choice>
    <mc:Fallback xmlns="">
      <p:transition advClick="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7A4D2-5D83-46FF-8C10-3897C06B947A}" type="datetimeFigureOut">
              <a:rPr lang="ru-RU" smtClean="0"/>
              <a:t>25.04.2020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2D367D-7323-401B-B5ED-26AB01ED7F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1905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70" advClick="0"/>
    </mc:Choice>
    <mc:Fallback xmlns="">
      <p:transition advClick="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7A4D2-5D83-46FF-8C10-3897C06B947A}" type="datetimeFigureOut">
              <a:rPr lang="ru-RU" smtClean="0"/>
              <a:t>25.04.2020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2D367D-7323-401B-B5ED-26AB01ED7F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3098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70" advClick="0"/>
    </mc:Choice>
    <mc:Fallback xmlns="">
      <p:transition advClick="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7A4D2-5D83-46FF-8C10-3897C06B947A}" type="datetimeFigureOut">
              <a:rPr lang="ru-RU" smtClean="0"/>
              <a:t>25.04.2020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2D367D-7323-401B-B5ED-26AB01ED7F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846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70" advClick="0"/>
    </mc:Choice>
    <mc:Fallback xmlns="">
      <p:transition advClick="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7A4D2-5D83-46FF-8C10-3897C06B947A}" type="datetimeFigureOut">
              <a:rPr lang="ru-RU" smtClean="0"/>
              <a:t>25.04.2020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2D367D-7323-401B-B5ED-26AB01ED7F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0039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70" advClick="0"/>
    </mc:Choice>
    <mc:Fallback xmlns="">
      <p:transition advClick="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7A4D2-5D83-46FF-8C10-3897C06B947A}" type="datetimeFigureOut">
              <a:rPr lang="ru-RU" smtClean="0"/>
              <a:t>25.04.2020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2D367D-7323-401B-B5ED-26AB01ED7F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3682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70" advClick="0"/>
    </mc:Choice>
    <mc:Fallback xmlns="">
      <p:transition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7A4D2-5D83-46FF-8C10-3897C06B947A}" type="datetimeFigureOut">
              <a:rPr lang="ru-RU" smtClean="0"/>
              <a:t>25.04.2020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2D367D-7323-401B-B5ED-26AB01ED7F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9720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70" advClick="0"/>
    </mc:Choice>
    <mc:Fallback xmlns="">
      <p:transition advClick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7A4D2-5D83-46FF-8C10-3897C06B947A}" type="datetimeFigureOut">
              <a:rPr lang="ru-RU" smtClean="0"/>
              <a:t>25.04.2020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2D367D-7323-401B-B5ED-26AB01ED7F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6214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70" advClick="0"/>
    </mc:Choice>
    <mc:Fallback xmlns="">
      <p:transition advClick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7A4D2-5D83-46FF-8C10-3897C06B947A}" type="datetimeFigureOut">
              <a:rPr lang="ru-RU" smtClean="0"/>
              <a:t>25.04.2020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2D367D-7323-401B-B5ED-26AB01ED7F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2754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70" advClick="0"/>
    </mc:Choice>
    <mc:Fallback xmlns="">
      <p:transition advClick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7A4D2-5D83-46FF-8C10-3897C06B947A}" type="datetimeFigureOut">
              <a:rPr lang="ru-RU" smtClean="0"/>
              <a:t>25.04.2020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2D367D-7323-401B-B5ED-26AB01ED7F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3876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70" advClick="0"/>
    </mc:Choice>
    <mc:Fallback xmlns="">
      <p:transition advClick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7A4D2-5D83-46FF-8C10-3897C06B947A}" type="datetimeFigureOut">
              <a:rPr lang="ru-RU" smtClean="0"/>
              <a:t>25.04.2020</a:t>
            </a:fld>
            <a:endParaRPr lang="ru-RU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2D367D-7323-401B-B5ED-26AB01ED7F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0782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70" advClick="0"/>
    </mc:Choice>
    <mc:Fallback xmlns="">
      <p:transition advClick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7A4D2-5D83-46FF-8C10-3897C06B947A}" type="datetimeFigureOut">
              <a:rPr lang="ru-RU" smtClean="0"/>
              <a:t>25.04.2020</a:t>
            </a:fld>
            <a:endParaRPr lang="ru-RU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2D367D-7323-401B-B5ED-26AB01ED7F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0202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70" advClick="0"/>
    </mc:Choice>
    <mc:Fallback xmlns="">
      <p:transition advClick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7A4D2-5D83-46FF-8C10-3897C06B947A}" type="datetimeFigureOut">
              <a:rPr lang="ru-RU" smtClean="0"/>
              <a:t>25.04.2020</a:t>
            </a:fld>
            <a:endParaRPr lang="ru-RU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2D367D-7323-401B-B5ED-26AB01ED7F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4927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70" advClick="0"/>
    </mc:Choice>
    <mc:Fallback xmlns="">
      <p:transition advClick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7A4D2-5D83-46FF-8C10-3897C06B947A}" type="datetimeFigureOut">
              <a:rPr lang="ru-RU" smtClean="0"/>
              <a:t>25.04.2020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2D367D-7323-401B-B5ED-26AB01ED7F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0602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70" advClick="0"/>
    </mc:Choice>
    <mc:Fallback xmlns="">
      <p:transition advClick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48C7A4D2-5D83-46FF-8C10-3897C06B947A}" type="datetimeFigureOut">
              <a:rPr lang="ru-RU" smtClean="0"/>
              <a:t>25.04.2020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2D367D-7323-401B-B5ED-26AB01ED7F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684241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  <p:sldLayoutId id="2147483741" r:id="rId12"/>
    <p:sldLayoutId id="2147483742" r:id="rId13"/>
    <p:sldLayoutId id="2147483743" r:id="rId14"/>
    <p:sldLayoutId id="2147483744" r:id="rId15"/>
    <p:sldLayoutId id="2147483745" r:id="rId16"/>
    <p:sldLayoutId id="2147483746" r:id="rId17"/>
  </p:sldLayoutIdLst>
  <mc:AlternateContent xmlns:mc="http://schemas.openxmlformats.org/markup-compatibility/2006" xmlns:p14="http://schemas.microsoft.com/office/powerpoint/2010/main">
    <mc:Choice Requires="p14">
      <p:transition p14:dur="70" advClick="0"/>
    </mc:Choice>
    <mc:Fallback xmlns="">
      <p:transition advClick="0"/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88915" y="2479689"/>
            <a:ext cx="5730016" cy="317296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556458" y="955964"/>
            <a:ext cx="96843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dirty="0" smtClean="0"/>
              <a:t>Тема урока:</a:t>
            </a:r>
            <a:endParaRPr lang="ru-RU" sz="5400" dirty="0"/>
          </a:p>
        </p:txBody>
      </p:sp>
      <p:sp>
        <p:nvSpPr>
          <p:cNvPr id="4" name="TextBox 3"/>
          <p:cNvSpPr txBox="1"/>
          <p:nvPr/>
        </p:nvSpPr>
        <p:spPr>
          <a:xfrm>
            <a:off x="579912" y="2372877"/>
            <a:ext cx="4558147" cy="23780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/>
              <a:t>«Симфонический оркестр» </a:t>
            </a:r>
          </a:p>
          <a:p>
            <a:endParaRPr lang="ru-RU" sz="1600" dirty="0" smtClean="0"/>
          </a:p>
          <a:p>
            <a:pPr lvl="0" defTabSz="914400">
              <a:lnSpc>
                <a:spcPct val="90000"/>
              </a:lnSpc>
              <a:spcBef>
                <a:spcPts val="1000"/>
              </a:spcBef>
            </a:pPr>
            <a:r>
              <a:rPr lang="ru-RU" i="1" dirty="0" smtClean="0">
                <a:solidFill>
                  <a:prstClr val="black"/>
                </a:solidFill>
                <a:latin typeface="Calibri"/>
              </a:rPr>
              <a:t>                                            </a:t>
            </a:r>
            <a:endParaRPr lang="ru-RU" i="1" dirty="0">
              <a:solidFill>
                <a:prstClr val="black"/>
              </a:solidFill>
              <a:latin typeface="Calibri"/>
            </a:endParaRPr>
          </a:p>
          <a:p>
            <a:endParaRPr lang="ru-RU" sz="3600" dirty="0"/>
          </a:p>
        </p:txBody>
      </p:sp>
      <p:pic>
        <p:nvPicPr>
          <p:cNvPr id="5" name="petr-ilich-chajjkovskijj-vals-cvetov-(megapesni.com) (2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150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3238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70" advTm="7373"/>
    </mc:Choice>
    <mc:Fallback xmlns="">
      <p:transition advTm="73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0" objId="5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3383" y="318655"/>
            <a:ext cx="8442036" cy="6331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0156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70" advTm="9206"/>
    </mc:Choice>
    <mc:Fallback xmlns="">
      <p:transition advTm="9206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97527" y="554182"/>
            <a:ext cx="854825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 smtClean="0"/>
              <a:t>Дирижер – главный руководитель оркестра</a:t>
            </a:r>
            <a:endParaRPr lang="ru-RU" sz="40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4908" y="2424547"/>
            <a:ext cx="5264304" cy="3380510"/>
          </a:xfrm>
          <a:prstGeom prst="rect">
            <a:avLst/>
          </a:prstGeom>
        </p:spPr>
      </p:pic>
      <p:pic>
        <p:nvPicPr>
          <p:cNvPr id="8194" name="Picture 2" descr="Картинки по запросу &quot;дирижер&quot;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9964" y="2424547"/>
            <a:ext cx="5280796" cy="3380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0206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70" advTm="8064"/>
    </mc:Choice>
    <mc:Fallback xmlns="">
      <p:transition advTm="8064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11383" y="498764"/>
            <a:ext cx="93795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/>
              <a:t>Партитура – полная нотная запись всех партий оркестровых инструментов</a:t>
            </a:r>
            <a:endParaRPr lang="ru-RU" sz="3600" dirty="0"/>
          </a:p>
        </p:txBody>
      </p:sp>
      <p:pic>
        <p:nvPicPr>
          <p:cNvPr id="9220" name="Picture 4" descr="https://ds04.infourok.ru/uploads/ex/00ea/000321b1-19a4b658/640/img3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3146" y="1893166"/>
            <a:ext cx="6096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9916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70" advTm="8104"/>
    </mc:Choice>
    <mc:Fallback xmlns="">
      <p:transition advTm="8104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219200" y="0"/>
            <a:ext cx="8783782" cy="581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000">
              <a:solidFill>
                <a:schemeClr val="tx1">
                  <a:lumMod val="95000"/>
                </a:schemeClr>
              </a:solidFill>
              <a:latin typeface="Calibri"/>
            </a:endParaRPr>
          </a:p>
          <a:p>
            <a:r>
              <a:rPr lang="ru-RU" sz="3200" smtClean="0"/>
              <a:t>Вопросы</a:t>
            </a:r>
            <a:r>
              <a:rPr lang="ru-RU" sz="3200" dirty="0" smtClean="0"/>
              <a:t>:</a:t>
            </a:r>
          </a:p>
          <a:p>
            <a:r>
              <a:rPr lang="ru-RU" sz="2000" dirty="0" smtClean="0"/>
              <a:t>  - Что такое оркестр</a:t>
            </a:r>
            <a:r>
              <a:rPr lang="en-US" sz="2000" dirty="0" smtClean="0"/>
              <a:t>?</a:t>
            </a:r>
            <a:endParaRPr lang="ru-RU" sz="2000" dirty="0" smtClean="0"/>
          </a:p>
          <a:p>
            <a:r>
              <a:rPr lang="ru-RU" sz="2000" dirty="0" smtClean="0"/>
              <a:t>   -Сколько групп инструментов в симфоническом оркестре?</a:t>
            </a:r>
          </a:p>
          <a:p>
            <a:r>
              <a:rPr lang="ru-RU" sz="2000" dirty="0" smtClean="0"/>
              <a:t>  - Какие духовые инструменты присутствуют в симфоническом оркестре?</a:t>
            </a:r>
          </a:p>
          <a:p>
            <a:r>
              <a:rPr lang="ru-RU" sz="2000" dirty="0"/>
              <a:t> </a:t>
            </a:r>
            <a:r>
              <a:rPr lang="ru-RU" sz="2000" dirty="0" smtClean="0"/>
              <a:t> </a:t>
            </a:r>
            <a:r>
              <a:rPr lang="en-US" sz="2000" dirty="0" smtClean="0"/>
              <a:t> </a:t>
            </a:r>
            <a:r>
              <a:rPr lang="ru-RU" sz="2000" dirty="0" smtClean="0"/>
              <a:t>-Что такое партитура</a:t>
            </a:r>
            <a:r>
              <a:rPr lang="en-US" sz="2000" dirty="0" smtClean="0"/>
              <a:t>?</a:t>
            </a:r>
            <a:endParaRPr lang="ru-RU" sz="2000" dirty="0" smtClean="0"/>
          </a:p>
          <a:p>
            <a:r>
              <a:rPr lang="ru-RU" sz="2000" dirty="0" smtClean="0"/>
              <a:t>   - К какой группе инструментов принадлежит альт?</a:t>
            </a:r>
            <a:endParaRPr lang="en-US" sz="2000" dirty="0" smtClean="0"/>
          </a:p>
          <a:p>
            <a:r>
              <a:rPr lang="ru-RU" sz="2000" dirty="0" smtClean="0"/>
              <a:t>   - Перечисли инструменты входящие в ударную группу</a:t>
            </a:r>
            <a:r>
              <a:rPr lang="en-US" sz="2000" dirty="0" smtClean="0"/>
              <a:t>?</a:t>
            </a:r>
          </a:p>
          <a:p>
            <a:r>
              <a:rPr lang="ru-RU" sz="2000" dirty="0" smtClean="0"/>
              <a:t>   - Перечисли инструменты входящие в группу струнно-смычковых инструментов.</a:t>
            </a:r>
          </a:p>
          <a:p>
            <a:r>
              <a:rPr lang="ru-RU" sz="2000" dirty="0" smtClean="0"/>
              <a:t>   - Какие дополнительные инструменты могут входит в симфонический оркестр?</a:t>
            </a:r>
          </a:p>
          <a:p>
            <a:r>
              <a:rPr lang="ru-RU" sz="2000" dirty="0" smtClean="0"/>
              <a:t>   - Какие инструменты не входят в состав симфонического оркестра?</a:t>
            </a:r>
          </a:p>
          <a:p>
            <a:r>
              <a:rPr lang="ru-RU" sz="2000" dirty="0" smtClean="0"/>
              <a:t>   - Максимальный состав музыкантов в симфоническом оркестре.</a:t>
            </a:r>
          </a:p>
          <a:p>
            <a:r>
              <a:rPr lang="ru-RU" sz="2000" dirty="0" smtClean="0"/>
              <a:t>   - Кто руководит оркестром?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893378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70" advTm="73704"/>
    </mc:Choice>
    <mc:Fallback xmlns="">
      <p:transition advTm="73704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66800" y="845127"/>
            <a:ext cx="973974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err="1"/>
              <a:t>Орке́стр</a:t>
            </a:r>
            <a:r>
              <a:rPr lang="ru-RU" sz="4000" dirty="0"/>
              <a:t> (от др. -греч. </a:t>
            </a:r>
            <a:r>
              <a:rPr lang="ru-RU" sz="4000" dirty="0" err="1"/>
              <a:t>ὀρχήστρ</a:t>
            </a:r>
            <a:r>
              <a:rPr lang="ru-RU" sz="4000" dirty="0"/>
              <a:t>α орхестра, площадка для хора в античном театре) — коллектив музыкантов, играющих на различных инструментах, во главе с дирижёром.</a:t>
            </a:r>
          </a:p>
        </p:txBody>
      </p:sp>
    </p:spTree>
    <p:extLst>
      <p:ext uri="{BB962C8B-B14F-4D97-AF65-F5344CB8AC3E}">
        <p14:creationId xmlns:p14="http://schemas.microsoft.com/office/powerpoint/2010/main" val="2171361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1245"/>
    </mc:Choice>
    <mc:Fallback xmlns="">
      <p:transition advTm="11245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31274" y="692727"/>
            <a:ext cx="10571018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ru-RU" sz="2800" dirty="0" smtClean="0"/>
              <a:t>Основу симфонического </a:t>
            </a:r>
            <a:r>
              <a:rPr lang="ru-RU" sz="2800" dirty="0" err="1" smtClean="0"/>
              <a:t>оркеста</a:t>
            </a:r>
            <a:r>
              <a:rPr lang="ru-RU" sz="2800" dirty="0" smtClean="0"/>
              <a:t> составляют четыре группы инструментов:</a:t>
            </a:r>
          </a:p>
          <a:p>
            <a:pPr>
              <a:lnSpc>
                <a:spcPct val="200000"/>
              </a:lnSpc>
            </a:pPr>
            <a:r>
              <a:rPr lang="ru-RU" sz="2800" b="1" dirty="0" smtClean="0"/>
              <a:t>-Струнные смычковые</a:t>
            </a:r>
          </a:p>
          <a:p>
            <a:pPr>
              <a:lnSpc>
                <a:spcPct val="200000"/>
              </a:lnSpc>
            </a:pPr>
            <a:r>
              <a:rPr lang="ru-RU" sz="2800" b="1" dirty="0" smtClean="0"/>
              <a:t>-Деревянные духовые</a:t>
            </a:r>
          </a:p>
          <a:p>
            <a:pPr>
              <a:lnSpc>
                <a:spcPct val="200000"/>
              </a:lnSpc>
            </a:pPr>
            <a:r>
              <a:rPr lang="ru-RU" sz="2800" b="1" dirty="0" smtClean="0"/>
              <a:t>-Медные духовые</a:t>
            </a:r>
          </a:p>
          <a:p>
            <a:pPr>
              <a:lnSpc>
                <a:spcPct val="200000"/>
              </a:lnSpc>
            </a:pPr>
            <a:r>
              <a:rPr lang="ru-RU" sz="2800" b="1" dirty="0" smtClean="0"/>
              <a:t>-Ударные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1199021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70" advTm="11047"/>
    </mc:Choice>
    <mc:Fallback xmlns="">
      <p:transition advTm="11047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95745" y="734291"/>
            <a:ext cx="1094509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/>
              <a:t>В ряде случаев в состав оркестра включаются и другие инструменты </a:t>
            </a:r>
          </a:p>
          <a:p>
            <a:r>
              <a:rPr lang="ru-RU" sz="2800" dirty="0" smtClean="0"/>
              <a:t>Прежде всего арфа, а также фортепиано, орган, челеста, клавесин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745" y="2763981"/>
            <a:ext cx="5043055" cy="3782291"/>
          </a:xfrm>
          <a:prstGeom prst="rect">
            <a:avLst/>
          </a:prstGeom>
        </p:spPr>
      </p:pic>
      <p:pic>
        <p:nvPicPr>
          <p:cNvPr id="3074" name="Picture 2" descr="Картинки по запросу &quot;орган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7720" y="2763982"/>
            <a:ext cx="5136861" cy="3782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0971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70" advTm="11296"/>
    </mc:Choice>
    <mc:Fallback xmlns="">
      <p:transition advTm="11296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48145" y="692727"/>
            <a:ext cx="107649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/>
              <a:t>Оркестр полной величины может включать в себя до 110 музыкантов</a:t>
            </a:r>
            <a:endParaRPr lang="ru-RU" sz="3600" dirty="0"/>
          </a:p>
        </p:txBody>
      </p:sp>
      <p:pic>
        <p:nvPicPr>
          <p:cNvPr id="4098" name="Picture 2" descr="Картинки по запросу &quot;симфонический оркестр мультяшный стиль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9636" y="2175163"/>
            <a:ext cx="8229599" cy="4253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6198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70" advTm="8294"/>
    </mc:Choice>
    <mc:Fallback xmlns="">
      <p:transition advTm="8294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Картинки по запросу &quot;большой симфонический оркестр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85" y="130291"/>
            <a:ext cx="11058633" cy="6561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3736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70" advTm="9360"/>
    </mc:Choice>
    <mc:Fallback xmlns="">
      <p:transition advTm="936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Картинки по запросу &quot;струнно смычковые инструменты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4216" y="374072"/>
            <a:ext cx="8340437" cy="6192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9183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70" advTm="7323"/>
    </mc:Choice>
    <mc:Fallback xmlns="">
      <p:transition advTm="7323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Картинки по запросу &quot;деревянно духовые инструменты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2654" y="318293"/>
            <a:ext cx="8215746" cy="6161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7995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70" advTm="7957"/>
    </mc:Choice>
    <mc:Fallback xmlns="">
      <p:transition advTm="7957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0035" y="331864"/>
            <a:ext cx="9545783" cy="6221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98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70" advTm="7730"/>
    </mc:Choice>
    <mc:Fallback xmlns="">
      <p:transition advTm="7730"/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он">
  <a:themeElements>
    <a:clrScheme name="Ион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Ион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Ион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197</TotalTime>
  <Words>173</Words>
  <Application>Microsoft Office PowerPoint</Application>
  <PresentationFormat>Широкоэкранный</PresentationFormat>
  <Paragraphs>28</Paragraphs>
  <Slides>13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8" baseType="lpstr">
      <vt:lpstr>Arial</vt:lpstr>
      <vt:lpstr>Calibri</vt:lpstr>
      <vt:lpstr>Century Gothic</vt:lpstr>
      <vt:lpstr>Wingdings 3</vt:lpstr>
      <vt:lpstr>Ион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Hewlett-Packard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HP</dc:creator>
  <cp:lastModifiedBy>HP</cp:lastModifiedBy>
  <cp:revision>26</cp:revision>
  <dcterms:created xsi:type="dcterms:W3CDTF">2020-03-23T15:21:22Z</dcterms:created>
  <dcterms:modified xsi:type="dcterms:W3CDTF">2020-04-25T06:30:35Z</dcterms:modified>
</cp:coreProperties>
</file>