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3" r:id="rId9"/>
    <p:sldId id="265" r:id="rId10"/>
    <p:sldId id="264"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5" d="100"/>
          <a:sy n="95" d="100"/>
        </p:scale>
        <p:origin x="86" y="8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6211751-5151-4E2D-9D26-A27A07278C02}" type="datetimeFigureOut">
              <a:rPr lang="ru-RU" smtClean="0"/>
              <a:t>30.04.2020</a:t>
            </a:fld>
            <a:endParaRPr lang="ru-RU"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3296DC6-813F-4CCA-A117-87CA4779A32A}" type="slidenum">
              <a:rPr lang="ru-RU" smtClean="0"/>
              <a:t>‹#›</a:t>
            </a:fld>
            <a:endParaRPr lang="ru-RU" dirty="0"/>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3296DC6-813F-4CCA-A117-87CA4779A32A}" type="slidenum">
              <a:rPr lang="ru-RU" smtClean="0"/>
              <a:t>‹#›</a:t>
            </a:fld>
            <a:endParaRPr lang="ru-RU" dirty="0"/>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3296DC6-813F-4CCA-A117-87CA4779A32A}" type="slidenum">
              <a:rPr lang="ru-RU" smtClean="0"/>
              <a:t>‹#›</a:t>
            </a:fld>
            <a:endParaRPr lang="ru-RU" dirty="0"/>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3296DC6-813F-4CCA-A117-87CA4779A32A}" type="slidenum">
              <a:rPr lang="ru-RU" smtClean="0"/>
              <a:t>‹#›</a:t>
            </a:fld>
            <a:endParaRPr lang="ru-RU" dirty="0"/>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3296DC6-813F-4CCA-A117-87CA4779A32A}"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3296DC6-813F-4CCA-A117-87CA4779A32A}" type="slidenum">
              <a:rPr lang="ru-RU" smtClean="0"/>
              <a:t>‹#›</a:t>
            </a:fld>
            <a:endParaRPr lang="ru-RU" dirty="0"/>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23296DC6-813F-4CCA-A117-87CA4779A32A}" type="slidenum">
              <a:rPr lang="ru-RU" smtClean="0"/>
              <a:t>‹#›</a:t>
            </a:fld>
            <a:endParaRPr lang="ru-RU" dirty="0"/>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23296DC6-813F-4CCA-A117-87CA4779A32A}" type="slidenum">
              <a:rPr lang="ru-RU" smtClean="0"/>
              <a:t>‹#›</a:t>
            </a:fld>
            <a:endParaRPr lang="ru-RU" dirty="0"/>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23296DC6-813F-4CCA-A117-87CA4779A32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3296DC6-813F-4CCA-A117-87CA4779A32A}"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6211751-5151-4E2D-9D26-A27A07278C02}" type="datetimeFigureOut">
              <a:rPr lang="ru-RU" smtClean="0"/>
              <a:t>30.04.2020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3296DC6-813F-4CCA-A117-87CA4779A32A}"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86211751-5151-4E2D-9D26-A27A07278C02}" type="datetimeFigureOut">
              <a:rPr lang="ru-RU" smtClean="0"/>
              <a:t>30.04.2020</a:t>
            </a:fld>
            <a:endParaRPr lang="ru-RU" dirty="0"/>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23296DC6-813F-4CCA-A117-87CA4779A32A}"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648309" y="4923637"/>
            <a:ext cx="8534400" cy="1011336"/>
          </a:xfrm>
        </p:spPr>
        <p:txBody>
          <a:bodyPr>
            <a:normAutofit fontScale="25000" lnSpcReduction="20000"/>
          </a:bodyPr>
          <a:lstStyle/>
          <a:p>
            <a:r>
              <a:rPr lang="ru-RU" dirty="0" smtClean="0"/>
              <a:t>											</a:t>
            </a:r>
            <a:endParaRPr lang="ru-RU" dirty="0"/>
          </a:p>
          <a:p>
            <a:pPr algn="r"/>
            <a:r>
              <a:rPr lang="ru-RU" sz="7000" i="1" dirty="0" smtClean="0">
                <a:solidFill>
                  <a:schemeClr val="accent2">
                    <a:lumMod val="50000"/>
                  </a:schemeClr>
                </a:solidFill>
              </a:rPr>
              <a:t>Педагог дополнительного образования:</a:t>
            </a:r>
          </a:p>
          <a:p>
            <a:pPr algn="r"/>
            <a:r>
              <a:rPr lang="ru-RU" sz="7000" b="1" dirty="0" smtClean="0">
                <a:solidFill>
                  <a:schemeClr val="accent2">
                    <a:lumMod val="50000"/>
                  </a:schemeClr>
                </a:solidFill>
              </a:rPr>
              <a:t>Шишкин  Юрий Михайлович</a:t>
            </a:r>
          </a:p>
          <a:p>
            <a:pPr algn="ctr"/>
            <a:r>
              <a:rPr lang="ru-RU" dirty="0" smtClean="0"/>
              <a:t>							</a:t>
            </a:r>
            <a:r>
              <a:rPr lang="ru-RU" dirty="0"/>
              <a:t>	</a:t>
            </a:r>
            <a:r>
              <a:rPr lang="ru-RU" dirty="0" smtClean="0"/>
              <a:t>					</a:t>
            </a:r>
            <a:endParaRPr lang="ru-RU" dirty="0"/>
          </a:p>
        </p:txBody>
      </p:sp>
      <p:sp>
        <p:nvSpPr>
          <p:cNvPr id="4" name="Прямоугольник 3"/>
          <p:cNvSpPr/>
          <p:nvPr/>
        </p:nvSpPr>
        <p:spPr>
          <a:xfrm>
            <a:off x="3962748" y="6030268"/>
            <a:ext cx="2364686" cy="461665"/>
          </a:xfrm>
          <a:prstGeom prst="rect">
            <a:avLst/>
          </a:prstGeom>
        </p:spPr>
        <p:txBody>
          <a:bodyPr wrap="none">
            <a:spAutoFit/>
          </a:bodyPr>
          <a:lstStyle/>
          <a:p>
            <a:pPr lvl="0" algn="ctr">
              <a:spcBef>
                <a:spcPct val="20000"/>
              </a:spcBef>
              <a:buClr>
                <a:srgbClr val="873624"/>
              </a:buClr>
            </a:pPr>
            <a:r>
              <a:rPr lang="en-US" sz="2400" dirty="0" smtClean="0">
                <a:solidFill>
                  <a:srgbClr val="FFFF00"/>
                </a:solidFill>
                <a:effectLst>
                  <a:outerShdw blurRad="34925" dist="12700" dir="14400000" rotWithShape="0">
                    <a:prstClr val="black">
                      <a:alpha val="21000"/>
                    </a:prstClr>
                  </a:outerShdw>
                </a:effectLst>
              </a:rPr>
              <a:t>                   </a:t>
            </a:r>
            <a:r>
              <a:rPr lang="ru-RU" sz="2000" dirty="0" smtClean="0">
                <a:solidFill>
                  <a:schemeClr val="accent2">
                    <a:lumMod val="50000"/>
                  </a:schemeClr>
                </a:solidFill>
                <a:effectLst>
                  <a:outerShdw blurRad="34925" dist="12700" dir="14400000" rotWithShape="0">
                    <a:prstClr val="black">
                      <a:alpha val="21000"/>
                    </a:prstClr>
                  </a:outerShdw>
                </a:effectLst>
              </a:rPr>
              <a:t>2020 </a:t>
            </a:r>
            <a:r>
              <a:rPr lang="ru-RU" sz="2000" dirty="0">
                <a:solidFill>
                  <a:schemeClr val="accent2">
                    <a:lumMod val="50000"/>
                  </a:schemeClr>
                </a:solidFill>
                <a:effectLst>
                  <a:outerShdw blurRad="34925" dist="12700" dir="14400000" rotWithShape="0">
                    <a:prstClr val="black">
                      <a:alpha val="21000"/>
                    </a:prstClr>
                  </a:outerShdw>
                </a:effectLst>
              </a:rPr>
              <a:t>г.</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173" y="494655"/>
            <a:ext cx="1753924" cy="2350621"/>
          </a:xfrm>
          <a:prstGeom prst="rect">
            <a:avLst/>
          </a:prstGeom>
        </p:spPr>
      </p:pic>
      <p:sp>
        <p:nvSpPr>
          <p:cNvPr id="6" name="Прямоугольник 5"/>
          <p:cNvSpPr/>
          <p:nvPr/>
        </p:nvSpPr>
        <p:spPr>
          <a:xfrm>
            <a:off x="2583420" y="3736040"/>
            <a:ext cx="6673430" cy="523220"/>
          </a:xfrm>
          <a:prstGeom prst="rect">
            <a:avLst/>
          </a:prstGeom>
        </p:spPr>
        <p:txBody>
          <a:bodyPr wrap="none">
            <a:spAutoFit/>
          </a:bodyPr>
          <a:lstStyle/>
          <a:p>
            <a:r>
              <a:rPr lang="ru-RU" sz="2800" b="1" i="1" spc="50" dirty="0">
                <a:ln w="9525" cmpd="sng">
                  <a:solidFill>
                    <a:schemeClr val="accent1"/>
                  </a:solidFill>
                  <a:prstDash val="solid"/>
                </a:ln>
                <a:solidFill>
                  <a:schemeClr val="accent2">
                    <a:lumMod val="75000"/>
                  </a:schemeClr>
                </a:solidFill>
                <a:effectLst>
                  <a:glow rad="38100">
                    <a:schemeClr val="accent1">
                      <a:alpha val="40000"/>
                    </a:schemeClr>
                  </a:glow>
                </a:effectLst>
              </a:rPr>
              <a:t>«История оркестра им. Н.П. Осипова»</a:t>
            </a:r>
            <a:endParaRPr lang="ru-RU" sz="2800" b="1" spc="50" dirty="0">
              <a:ln w="9525" cmpd="sng">
                <a:solidFill>
                  <a:schemeClr val="accent1"/>
                </a:solidFill>
                <a:prstDash val="solid"/>
              </a:ln>
              <a:solidFill>
                <a:schemeClr val="accent2">
                  <a:lumMod val="75000"/>
                </a:schemeClr>
              </a:solidFill>
              <a:effectLst>
                <a:glow rad="38100">
                  <a:schemeClr val="accent1">
                    <a:alpha val="40000"/>
                  </a:schemeClr>
                </a:glow>
              </a:effectLst>
            </a:endParaRPr>
          </a:p>
        </p:txBody>
      </p:sp>
    </p:spTree>
    <p:extLst>
      <p:ext uri="{BB962C8B-B14F-4D97-AF65-F5344CB8AC3E}">
        <p14:creationId xmlns:p14="http://schemas.microsoft.com/office/powerpoint/2010/main" val="3284359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304861" y="904790"/>
            <a:ext cx="11595370" cy="1731963"/>
          </a:xfrm>
        </p:spPr>
        <p:txBody>
          <a:bodyPr>
            <a:normAutofit fontScale="90000"/>
          </a:bodyPr>
          <a:lstStyle/>
          <a:p>
            <a:r>
              <a:rPr lang="ru-RU" sz="2000" b="1" dirty="0" smtClean="0">
                <a:solidFill>
                  <a:schemeClr val="accent5">
                    <a:lumMod val="75000"/>
                  </a:schemeClr>
                </a:solidFill>
              </a:rPr>
              <a:t>Оркестр </a:t>
            </a:r>
            <a:r>
              <a:rPr lang="ru-RU" sz="2000" b="1" dirty="0">
                <a:solidFill>
                  <a:schemeClr val="accent5">
                    <a:lumMod val="75000"/>
                  </a:schemeClr>
                </a:solidFill>
              </a:rPr>
              <a:t>имени Н. П. Осипова ведёт активную творческую и просветительскую деятельность в лучших концертных залах Москвы, России и других стран. Ему рукоплескали в Австрии, Австралии, Америке, Великобритании, Германии, Греции, Голландии, Дании, Канаде, Китае, Корее, Мексике, Новой Зеландии, Северной Корее, Финляндии, Франции, Швейцарии, Японии. Каждый новый сезон коллектив оркестра продолжает удивлять и радовать слушателей необыкновенным богатством своих концертных программ, как для взрослых, так и для самых юных зрителей. Оркестр имени Н. П. Осипова является уникальным творческим коллективом, который на протяжении многих лет сохраняет и развивает традиции </a:t>
            </a:r>
            <a:r>
              <a:rPr lang="ru-RU" sz="2000" b="1" dirty="0" err="1">
                <a:solidFill>
                  <a:schemeClr val="accent5">
                    <a:lumMod val="75000"/>
                  </a:schemeClr>
                </a:solidFill>
              </a:rPr>
              <a:t>музицирования</a:t>
            </a:r>
            <a:r>
              <a:rPr lang="ru-RU" sz="2000" b="1" dirty="0">
                <a:solidFill>
                  <a:schemeClr val="accent5">
                    <a:lumMod val="75000"/>
                  </a:schemeClr>
                </a:solidFill>
              </a:rPr>
              <a:t> на русских народных инструментах. Коллектив постоянно сотрудничает и активно помогает в работе профессиональным и самодеятельным оркестрам и их дирижёрам из России и других стран. При этом коллектив всегда стремится чутко, бережно относиться к русской песне и русским народным инструментам, сохранять и развивать лучшие традиции исполнительского мастерства.</a:t>
            </a:r>
          </a:p>
        </p:txBody>
      </p:sp>
      <p:pic>
        <p:nvPicPr>
          <p:cNvPr id="9" name="Концерт оркестра народных инструментов России имени Н.П. Осипова (15.10.2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668" y="3702789"/>
            <a:ext cx="5163429" cy="2743200"/>
          </a:xfrm>
          <a:prstGeom prst="rect">
            <a:avLst/>
          </a:prstGeom>
          <a:ln>
            <a:noFill/>
          </a:ln>
          <a:effectLst>
            <a:softEdge rad="112500"/>
          </a:effectLst>
        </p:spPr>
      </p:pic>
      <p:sp>
        <p:nvSpPr>
          <p:cNvPr id="3" name="TextBox 2"/>
          <p:cNvSpPr txBox="1"/>
          <p:nvPr/>
        </p:nvSpPr>
        <p:spPr>
          <a:xfrm>
            <a:off x="3149645" y="3302679"/>
            <a:ext cx="1193073" cy="400110"/>
          </a:xfrm>
          <a:prstGeom prst="rect">
            <a:avLst/>
          </a:prstGeom>
          <a:noFill/>
        </p:spPr>
        <p:txBody>
          <a:bodyPr wrap="square" rtlCol="0">
            <a:spAutoFit/>
          </a:bodyPr>
          <a:lstStyle/>
          <a:p>
            <a:r>
              <a:rPr lang="en-US" sz="2000" dirty="0" smtClean="0">
                <a:solidFill>
                  <a:schemeClr val="bg1"/>
                </a:solidFill>
                <a:latin typeface="Book Antiqua" panose="02040602050305030304" pitchFamily="18" charset="0"/>
              </a:rPr>
              <a:t>Video</a:t>
            </a:r>
            <a:r>
              <a:rPr lang="ru-RU" sz="2000" dirty="0" smtClean="0">
                <a:solidFill>
                  <a:schemeClr val="bg1"/>
                </a:solidFill>
                <a:latin typeface="Book Antiqua" panose="02040602050305030304" pitchFamily="18" charset="0"/>
              </a:rPr>
              <a:t>:</a:t>
            </a:r>
            <a:endParaRPr lang="ru-RU" sz="2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930574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p:cTn id="7"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167117" y="1521540"/>
            <a:ext cx="6748669" cy="3647661"/>
          </a:xfrm>
        </p:spPr>
        <p:txBody>
          <a:bodyPr>
            <a:noAutofit/>
          </a:bodyPr>
          <a:lstStyle/>
          <a:p>
            <a:r>
              <a:rPr lang="ru-RU" sz="2000" b="1" dirty="0" smtClean="0">
                <a:solidFill>
                  <a:schemeClr val="accent5">
                    <a:lumMod val="75000"/>
                  </a:schemeClr>
                </a:solidFill>
              </a:rPr>
              <a:t>Трудно </a:t>
            </a:r>
            <a:r>
              <a:rPr lang="ru-RU" sz="2000" b="1" dirty="0">
                <a:solidFill>
                  <a:schemeClr val="accent5">
                    <a:lumMod val="75000"/>
                  </a:schemeClr>
                </a:solidFill>
              </a:rPr>
              <a:t>переоценить то значение, которое Национальный академический оркестр народных инструментов России им. Н. П. Осипова имеет для русской музыкальной культуры. Коллектив по праву считается национальным достоянием России, её «визитной карточкой». Особое звучание народных инструментов, культура звука, высочайший уровень профессионального мастерства позволяют оркестру занимать почётное место в ряду уникальных явлений русского искусства. На сегодняшний день коллектив является одним из самых известных и авторитетных оркестров не только России, но и за её </a:t>
            </a:r>
            <a:r>
              <a:rPr lang="ru-RU" sz="2000" b="1" dirty="0" smtClean="0">
                <a:solidFill>
                  <a:schemeClr val="accent5">
                    <a:lumMod val="75000"/>
                  </a:schemeClr>
                </a:solidFill>
              </a:rPr>
              <a:t>пределами.</a:t>
            </a:r>
            <a:endParaRPr lang="ru-RU" sz="2000" b="1" dirty="0">
              <a:solidFill>
                <a:schemeClr val="accent5">
                  <a:lumMod val="75000"/>
                </a:schemeClr>
              </a:solidFil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98" y="247142"/>
            <a:ext cx="4876800" cy="2151016"/>
          </a:xfrm>
          <a:prstGeom prst="rect">
            <a:avLst/>
          </a:prstGeom>
        </p:spPr>
      </p:pic>
      <p:sp>
        <p:nvSpPr>
          <p:cNvPr id="7" name="TextBox 6"/>
          <p:cNvSpPr txBox="1"/>
          <p:nvPr/>
        </p:nvSpPr>
        <p:spPr>
          <a:xfrm>
            <a:off x="108518" y="2519711"/>
            <a:ext cx="952805" cy="400110"/>
          </a:xfrm>
          <a:prstGeom prst="rect">
            <a:avLst/>
          </a:prstGeom>
          <a:noFill/>
        </p:spPr>
        <p:txBody>
          <a:bodyPr vert="horz" wrap="square" rtlCol="0">
            <a:spAutoFit/>
          </a:bodyPr>
          <a:lstStyle/>
          <a:p>
            <a:r>
              <a:rPr lang="en-US" sz="2000" dirty="0" smtClean="0">
                <a:solidFill>
                  <a:schemeClr val="bg1"/>
                </a:solidFill>
              </a:rPr>
              <a:t>Video</a:t>
            </a:r>
            <a:r>
              <a:rPr lang="ru-RU" sz="2000" dirty="0" smtClean="0">
                <a:solidFill>
                  <a:schemeClr val="bg1"/>
                </a:solidFill>
              </a:rPr>
              <a:t>:</a:t>
            </a:r>
            <a:endParaRPr lang="ru-RU" sz="2000" dirty="0"/>
          </a:p>
        </p:txBody>
      </p:sp>
      <p:pic>
        <p:nvPicPr>
          <p:cNvPr id="2" name="Оркестр им. Осипова. КАМАРИНСКАЯ 1. Russian folk orchestra. 19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398" y="2866570"/>
            <a:ext cx="4875756" cy="3582187"/>
          </a:xfrm>
          <a:prstGeom prst="rect">
            <a:avLst/>
          </a:prstGeom>
          <a:ln>
            <a:noFill/>
          </a:ln>
          <a:effectLst>
            <a:softEdge rad="112500"/>
          </a:effectLst>
        </p:spPr>
      </p:pic>
    </p:spTree>
    <p:extLst>
      <p:ext uri="{BB962C8B-B14F-4D97-AF65-F5344CB8AC3E}">
        <p14:creationId xmlns:p14="http://schemas.microsoft.com/office/powerpoint/2010/main" val="351397457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735220" y="-1110615"/>
            <a:ext cx="3760788" cy="5984875"/>
          </a:xfrm>
        </p:spPr>
        <p:txBody>
          <a:bodyPr>
            <a:normAutofit/>
          </a:bodyPr>
          <a:lstStyle/>
          <a:p>
            <a:r>
              <a:rPr lang="ru-RU" altLang="ru-RU" sz="1800" b="1" dirty="0" smtClean="0">
                <a:solidFill>
                  <a:schemeClr val="bg1"/>
                </a:solidFill>
              </a:rPr>
              <a:t>     </a:t>
            </a:r>
            <a:r>
              <a:rPr lang="ru-RU" altLang="ru-RU" sz="1800" b="1" dirty="0" smtClean="0">
                <a:solidFill>
                  <a:schemeClr val="accent1"/>
                </a:solidFill>
              </a:rPr>
              <a:t>История </a:t>
            </a:r>
            <a:r>
              <a:rPr lang="ru-RU" altLang="ru-RU" sz="1800" b="1" dirty="0">
                <a:solidFill>
                  <a:schemeClr val="accent1"/>
                </a:solidFill>
              </a:rPr>
              <a:t>оркестра имени Н. П. Осипова полна триумфов, постоянных поисков совершенства и неожиданных поворотов судьбы. О</a:t>
            </a:r>
            <a:r>
              <a:rPr lang="ru-RU" altLang="ru-RU" sz="1800" b="1" dirty="0" smtClean="0">
                <a:solidFill>
                  <a:schemeClr val="accent1"/>
                </a:solidFill>
              </a:rPr>
              <a:t>ркестр </a:t>
            </a:r>
            <a:r>
              <a:rPr lang="ru-RU" altLang="ru-RU" sz="1800" b="1" dirty="0">
                <a:solidFill>
                  <a:schemeClr val="accent1"/>
                </a:solidFill>
              </a:rPr>
              <a:t>был создан </a:t>
            </a:r>
            <a:r>
              <a:rPr lang="ru-RU" altLang="ru-RU" sz="1800" b="1" dirty="0" smtClean="0">
                <a:solidFill>
                  <a:schemeClr val="accent1"/>
                </a:solidFill>
              </a:rPr>
              <a:t>в  Москве в </a:t>
            </a:r>
            <a:r>
              <a:rPr lang="ru-RU" altLang="ru-RU" sz="1800" b="1" dirty="0">
                <a:solidFill>
                  <a:schemeClr val="accent1"/>
                </a:solidFill>
              </a:rPr>
              <a:t>1919 году. Этот период совпал с растущим интересом к возрождению русского народного музыкального искусства.</a:t>
            </a:r>
            <a:endParaRPr lang="ru-RU" sz="1800" b="1" dirty="0">
              <a:solidFill>
                <a:schemeClr val="accent1"/>
              </a:solidFill>
            </a:endParaRPr>
          </a:p>
        </p:txBody>
      </p:sp>
      <p:pic>
        <p:nvPicPr>
          <p:cNvPr id="7" name="Объект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72634" y="122398"/>
            <a:ext cx="2921000" cy="3717925"/>
          </a:xfrm>
        </p:spPr>
      </p:pic>
      <p:pic>
        <p:nvPicPr>
          <p:cNvPr id="11" name="Объект 10"/>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7223387" y="4678272"/>
            <a:ext cx="4876800" cy="1933575"/>
          </a:xfr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4284617"/>
            <a:ext cx="2838636" cy="232723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376" y="122398"/>
            <a:ext cx="3650811" cy="4482066"/>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902" y="3840450"/>
            <a:ext cx="3800853" cy="2771397"/>
          </a:xfrm>
          <a:prstGeom prst="rect">
            <a:avLst/>
          </a:prstGeom>
        </p:spPr>
      </p:pic>
    </p:spTree>
    <p:extLst>
      <p:ext uri="{BB962C8B-B14F-4D97-AF65-F5344CB8AC3E}">
        <p14:creationId xmlns:p14="http://schemas.microsoft.com/office/powerpoint/2010/main" val="2763404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951636" y="4611384"/>
            <a:ext cx="3608640" cy="1017495"/>
          </a:xfrm>
        </p:spPr>
        <p:txBody>
          <a:bodyPr/>
          <a:lstStyle/>
          <a:p>
            <a:endParaRPr lang="ru-RU" sz="1800" b="1" dirty="0">
              <a:solidFill>
                <a:schemeClr val="accent1">
                  <a:lumMod val="75000"/>
                </a:schemeClr>
              </a:solidFill>
            </a:endParaRPr>
          </a:p>
        </p:txBody>
      </p:sp>
      <p:sp>
        <p:nvSpPr>
          <p:cNvPr id="4" name="Текст 3"/>
          <p:cNvSpPr>
            <a:spLocks noGrp="1"/>
          </p:cNvSpPr>
          <p:nvPr>
            <p:ph type="body" sz="half" idx="2"/>
          </p:nvPr>
        </p:nvSpPr>
        <p:spPr>
          <a:xfrm>
            <a:off x="5699680" y="1286471"/>
            <a:ext cx="6021388" cy="4678847"/>
          </a:xfrm>
        </p:spPr>
        <p:txBody>
          <a:bodyPr>
            <a:noAutofit/>
          </a:bodyPr>
          <a:lstStyle/>
          <a:p>
            <a:pPr lvl="0" fontAlgn="base">
              <a:lnSpc>
                <a:spcPct val="80000"/>
              </a:lnSpc>
              <a:spcBef>
                <a:spcPct val="0"/>
              </a:spcBef>
              <a:spcAft>
                <a:spcPct val="0"/>
              </a:spcAft>
              <a:buClrTx/>
              <a:defRPr/>
            </a:pPr>
            <a:r>
              <a:rPr lang="ru-RU" altLang="ru-RU" sz="2200" b="1" kern="0" dirty="0" smtClean="0">
                <a:solidFill>
                  <a:schemeClr val="accent1">
                    <a:lumMod val="75000"/>
                  </a:schemeClr>
                </a:solidFill>
                <a:latin typeface="+mj-lt"/>
                <a:cs typeface="Arial" panose="020B0604020202020204" pitchFamily="34" charset="0"/>
              </a:rPr>
              <a:t>В </a:t>
            </a:r>
            <a:r>
              <a:rPr lang="ru-RU" altLang="ru-RU" sz="2200" b="1" kern="0" dirty="0">
                <a:solidFill>
                  <a:schemeClr val="accent1">
                    <a:lumMod val="75000"/>
                  </a:schemeClr>
                </a:solidFill>
                <a:latin typeface="+mj-lt"/>
                <a:cs typeface="Arial" panose="020B0604020202020204" pitchFamily="34" charset="0"/>
              </a:rPr>
              <a:t>1921 г. коллектив получает статус «Государственного I Московского Великорусского оркестра». В 1924 г. в числе первых музыкальных коллективов, оркестр принимает активное участие в музыкальном вещании на студии Московского радио, а в 1930 г. принят в штат Всероссийского радиокомитета, что позволило выйти на большую «концертную площадку» всей страны. </a:t>
            </a:r>
            <a:r>
              <a:rPr lang="ru-RU" altLang="ru-RU" sz="2200" b="1" kern="0" dirty="0" smtClean="0">
                <a:solidFill>
                  <a:schemeClr val="accent1">
                    <a:lumMod val="75000"/>
                  </a:schemeClr>
                </a:solidFill>
                <a:latin typeface="+mj-lt"/>
                <a:cs typeface="Arial" panose="020B0604020202020204" pitchFamily="34" charset="0"/>
              </a:rPr>
              <a:t>К 1939 году </a:t>
            </a:r>
            <a:r>
              <a:rPr lang="ru-RU" altLang="ru-RU" sz="2200" b="1" kern="0" dirty="0">
                <a:solidFill>
                  <a:schemeClr val="accent1">
                    <a:lumMod val="75000"/>
                  </a:schemeClr>
                </a:solidFill>
                <a:latin typeface="+mj-lt"/>
                <a:cs typeface="Arial" panose="020B0604020202020204" pitchFamily="34" charset="0"/>
              </a:rPr>
              <a:t>у</a:t>
            </a:r>
            <a:r>
              <a:rPr lang="ru-RU" altLang="ru-RU" sz="2200" b="1" kern="0" dirty="0" smtClean="0">
                <a:solidFill>
                  <a:schemeClr val="accent1">
                    <a:lumMod val="75000"/>
                  </a:schemeClr>
                </a:solidFill>
                <a:latin typeface="+mj-lt"/>
                <a:cs typeface="Arial" panose="020B0604020202020204" pitchFamily="34" charset="0"/>
              </a:rPr>
              <a:t>величилась </a:t>
            </a:r>
            <a:r>
              <a:rPr lang="ru-RU" altLang="ru-RU" sz="2200" b="1" kern="0" dirty="0">
                <a:solidFill>
                  <a:schemeClr val="accent1">
                    <a:lumMod val="75000"/>
                  </a:schemeClr>
                </a:solidFill>
                <a:latin typeface="+mj-lt"/>
                <a:cs typeface="Arial" panose="020B0604020202020204" pitchFamily="34" charset="0"/>
              </a:rPr>
              <a:t>численность коллектива до 80 </a:t>
            </a:r>
            <a:r>
              <a:rPr lang="ru-RU" altLang="ru-RU" sz="2200" b="1" kern="0" dirty="0" smtClean="0">
                <a:solidFill>
                  <a:schemeClr val="accent1">
                    <a:lumMod val="75000"/>
                  </a:schemeClr>
                </a:solidFill>
                <a:latin typeface="+mj-lt"/>
                <a:cs typeface="Arial" panose="020B0604020202020204" pitchFamily="34" charset="0"/>
              </a:rPr>
              <a:t>человек</a:t>
            </a:r>
            <a:r>
              <a:rPr lang="ru-RU" altLang="ru-RU" sz="2200" b="1" kern="0" dirty="0">
                <a:solidFill>
                  <a:schemeClr val="accent1">
                    <a:lumMod val="75000"/>
                  </a:schemeClr>
                </a:solidFill>
                <a:latin typeface="+mj-lt"/>
                <a:cs typeface="Arial" panose="020B0604020202020204" pitchFamily="34" charset="0"/>
              </a:rPr>
              <a:t>. </a:t>
            </a:r>
            <a:r>
              <a:rPr lang="ru-RU" altLang="ru-RU" sz="2200" b="1" kern="0" dirty="0" smtClean="0">
                <a:solidFill>
                  <a:schemeClr val="accent1">
                    <a:lumMod val="75000"/>
                  </a:schemeClr>
                </a:solidFill>
                <a:latin typeface="+mj-lt"/>
                <a:cs typeface="Arial" panose="020B0604020202020204" pitchFamily="34" charset="0"/>
              </a:rPr>
              <a:t>Оркестр </a:t>
            </a:r>
            <a:r>
              <a:rPr lang="ru-RU" altLang="ru-RU" sz="2200" b="1" kern="0" dirty="0">
                <a:solidFill>
                  <a:schemeClr val="accent1">
                    <a:lumMod val="75000"/>
                  </a:schemeClr>
                </a:solidFill>
                <a:latin typeface="+mj-lt"/>
                <a:cs typeface="Arial" panose="020B0604020202020204" pitchFamily="34" charset="0"/>
              </a:rPr>
              <a:t>впервые исполнил симфоническую увертюру «Ромео и Джульетта» П. Чайковского, первую симфонию В. </a:t>
            </a:r>
            <a:r>
              <a:rPr lang="ru-RU" altLang="ru-RU" sz="2200" b="1" kern="0" dirty="0" err="1">
                <a:solidFill>
                  <a:schemeClr val="accent1">
                    <a:lumMod val="75000"/>
                  </a:schemeClr>
                </a:solidFill>
                <a:latin typeface="+mj-lt"/>
                <a:cs typeface="Arial" panose="020B0604020202020204" pitchFamily="34" charset="0"/>
              </a:rPr>
              <a:t>Калинникова</a:t>
            </a:r>
            <a:r>
              <a:rPr lang="ru-RU" altLang="ru-RU" sz="2200" b="1" kern="0" dirty="0">
                <a:solidFill>
                  <a:schemeClr val="accent1">
                    <a:lumMod val="75000"/>
                  </a:schemeClr>
                </a:solidFill>
                <a:latin typeface="+mj-lt"/>
                <a:cs typeface="Arial" panose="020B0604020202020204" pitchFamily="34" charset="0"/>
              </a:rPr>
              <a:t>, «Половецкие пляски» из оперы «Князь Игорь» А. Бородина, «Полет шмеля» из оперы «Сказка о царе </a:t>
            </a:r>
            <a:r>
              <a:rPr lang="ru-RU" altLang="ru-RU" sz="2200" b="1" kern="0" dirty="0" err="1">
                <a:solidFill>
                  <a:schemeClr val="accent1">
                    <a:lumMod val="75000"/>
                  </a:schemeClr>
                </a:solidFill>
                <a:latin typeface="+mj-lt"/>
                <a:cs typeface="Arial" panose="020B0604020202020204" pitchFamily="34" charset="0"/>
              </a:rPr>
              <a:t>Салтане</a:t>
            </a:r>
            <a:r>
              <a:rPr lang="ru-RU" altLang="ru-RU" sz="2200" b="1" kern="0" dirty="0">
                <a:solidFill>
                  <a:schemeClr val="accent1">
                    <a:lumMod val="75000"/>
                  </a:schemeClr>
                </a:solidFill>
                <a:latin typeface="+mj-lt"/>
                <a:cs typeface="Arial" panose="020B0604020202020204" pitchFamily="34" charset="0"/>
              </a:rPr>
              <a:t>» </a:t>
            </a:r>
            <a:endParaRPr lang="ru-RU" altLang="ru-RU" sz="2200" b="1" kern="0" dirty="0" smtClean="0">
              <a:solidFill>
                <a:schemeClr val="accent1">
                  <a:lumMod val="75000"/>
                </a:schemeClr>
              </a:solidFill>
              <a:latin typeface="+mj-lt"/>
              <a:cs typeface="Arial" panose="020B0604020202020204" pitchFamily="34" charset="0"/>
            </a:endParaRPr>
          </a:p>
          <a:p>
            <a:pPr lvl="0" fontAlgn="base">
              <a:lnSpc>
                <a:spcPct val="80000"/>
              </a:lnSpc>
              <a:spcBef>
                <a:spcPct val="0"/>
              </a:spcBef>
              <a:spcAft>
                <a:spcPct val="0"/>
              </a:spcAft>
              <a:buClrTx/>
              <a:defRPr/>
            </a:pPr>
            <a:r>
              <a:rPr lang="ru-RU" altLang="ru-RU" sz="2200" b="1" kern="0" dirty="0" smtClean="0">
                <a:solidFill>
                  <a:schemeClr val="accent1">
                    <a:lumMod val="75000"/>
                  </a:schemeClr>
                </a:solidFill>
                <a:latin typeface="+mj-lt"/>
                <a:cs typeface="Arial" panose="020B0604020202020204" pitchFamily="34" charset="0"/>
              </a:rPr>
              <a:t>Н</a:t>
            </a:r>
            <a:r>
              <a:rPr lang="ru-RU" altLang="ru-RU" sz="2200" b="1" kern="0" dirty="0">
                <a:solidFill>
                  <a:schemeClr val="accent1">
                    <a:lumMod val="75000"/>
                  </a:schemeClr>
                </a:solidFill>
                <a:latin typeface="+mj-lt"/>
                <a:cs typeface="Arial" panose="020B0604020202020204" pitchFamily="34" charset="0"/>
              </a:rPr>
              <a:t>. Римского-Корсакова.</a:t>
            </a:r>
            <a:endParaRPr lang="ru-RU" sz="22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3625895"/>
            <a:ext cx="4876800" cy="261937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6" y="478971"/>
            <a:ext cx="4876800" cy="2530534"/>
          </a:xfrm>
          <a:prstGeom prst="rect">
            <a:avLst/>
          </a:prstGeom>
        </p:spPr>
      </p:pic>
    </p:spTree>
    <p:extLst>
      <p:ext uri="{BB962C8B-B14F-4D97-AF65-F5344CB8AC3E}">
        <p14:creationId xmlns:p14="http://schemas.microsoft.com/office/powerpoint/2010/main" val="1738941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886327" y="337183"/>
            <a:ext cx="4223657" cy="3625217"/>
          </a:xfrm>
        </p:spPr>
        <p:txBody>
          <a:bodyPr>
            <a:noAutofit/>
          </a:bodyPr>
          <a:lstStyle/>
          <a:p>
            <a:r>
              <a:rPr lang="ru-RU" sz="2000" b="1" dirty="0" smtClean="0">
                <a:solidFill>
                  <a:schemeClr val="accent5">
                    <a:lumMod val="75000"/>
                  </a:schemeClr>
                </a:solidFill>
              </a:rPr>
              <a:t>В 1940 </a:t>
            </a:r>
            <a:r>
              <a:rPr lang="ru-RU" sz="2000" b="1" dirty="0">
                <a:solidFill>
                  <a:schemeClr val="accent5">
                    <a:lumMod val="75000"/>
                  </a:schemeClr>
                </a:solidFill>
              </a:rPr>
              <a:t>г. художественным руководителем и дирижёром оркестра становится выдающийся музыкант, виртуоз-балалаечник — Н. Осипов. С первых дней работы он смело обогащает оркестр самобытными русскими народными инструментами: владимирские рожки, жалейки, </a:t>
            </a:r>
            <a:r>
              <a:rPr lang="ru-RU" sz="2000" b="1" dirty="0" err="1">
                <a:solidFill>
                  <a:schemeClr val="accent5">
                    <a:lumMod val="75000"/>
                  </a:schemeClr>
                </a:solidFill>
              </a:rPr>
              <a:t>брёлки</a:t>
            </a:r>
            <a:r>
              <a:rPr lang="ru-RU" sz="2000" b="1" dirty="0">
                <a:solidFill>
                  <a:schemeClr val="accent5">
                    <a:lumMod val="75000"/>
                  </a:schemeClr>
                </a:solidFill>
              </a:rPr>
              <a:t>, ввёл группу оркестровых гармоник и народных ударных инструментов (</a:t>
            </a:r>
            <a:r>
              <a:rPr lang="ru-RU" sz="2000" b="1" dirty="0" err="1">
                <a:solidFill>
                  <a:schemeClr val="accent5">
                    <a:lumMod val="75000"/>
                  </a:schemeClr>
                </a:solidFill>
              </a:rPr>
              <a:t>трещётка</a:t>
            </a:r>
            <a:r>
              <a:rPr lang="ru-RU" sz="2000" b="1" dirty="0">
                <a:solidFill>
                  <a:schemeClr val="accent5">
                    <a:lumMod val="75000"/>
                  </a:schemeClr>
                </a:solidFill>
              </a:rPr>
              <a:t>, рубель, кокошник, колокольчики, бубны и т. д.). Впервые в концертной практике оркестра народные инструменты были использованы как солирующие: вслед за балалайками и домрами зазвучали гусли, баян, выразительные дуэты и унисоны групп.</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51" y="232410"/>
            <a:ext cx="2285456" cy="3344636"/>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073" y="337183"/>
            <a:ext cx="2571897" cy="2928532"/>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5648">
            <a:off x="642456" y="3977527"/>
            <a:ext cx="2857500" cy="2486025"/>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91192">
            <a:off x="8586497" y="3710163"/>
            <a:ext cx="1873823" cy="2650121"/>
          </a:xfrm>
          <a:prstGeom prst="rect">
            <a:avLst/>
          </a:prstGeom>
        </p:spPr>
      </p:pic>
    </p:spTree>
    <p:extLst>
      <p:ext uri="{BB962C8B-B14F-4D97-AF65-F5344CB8AC3E}">
        <p14:creationId xmlns:p14="http://schemas.microsoft.com/office/powerpoint/2010/main" val="282712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00297" y="717486"/>
            <a:ext cx="6113417" cy="3807618"/>
          </a:xfrm>
        </p:spPr>
        <p:txBody>
          <a:bodyPr>
            <a:noAutofit/>
          </a:bodyPr>
          <a:lstStyle/>
          <a:p>
            <a:pPr algn="just"/>
            <a:r>
              <a:rPr lang="ru-RU" sz="1800" b="1" dirty="0" smtClean="0">
                <a:solidFill>
                  <a:schemeClr val="accent5">
                    <a:lumMod val="75000"/>
                  </a:schemeClr>
                </a:solidFill>
              </a:rPr>
              <a:t>  В </a:t>
            </a:r>
            <a:r>
              <a:rPr lang="ru-RU" sz="1800" b="1" dirty="0">
                <a:solidFill>
                  <a:schemeClr val="accent5">
                    <a:lumMod val="75000"/>
                  </a:schemeClr>
                </a:solidFill>
              </a:rPr>
              <a:t>1941 г. начинается Великая Отечественная Война и большая часть музыкантов ушла на фронт. В то время, как выходит приказ о прекращении всей концертной деятельности в Москве и эвакуации деятелей искусств театров и музыкальных коллективов, Н. Осипов, принимает решение сохранить оркестр как музыкальную единицу даже в малом составе</a:t>
            </a:r>
            <a:r>
              <a:rPr lang="ru-RU" sz="1800" b="1" dirty="0" smtClean="0">
                <a:solidFill>
                  <a:schemeClr val="accent5">
                    <a:lumMod val="75000"/>
                  </a:schemeClr>
                </a:solidFill>
              </a:rPr>
              <a:t>.</a:t>
            </a:r>
          </a:p>
          <a:p>
            <a:pPr algn="just"/>
            <a:r>
              <a:rPr lang="ru-RU" sz="1800" b="1" dirty="0" smtClean="0">
                <a:solidFill>
                  <a:schemeClr val="accent5">
                    <a:lumMod val="75000"/>
                  </a:schemeClr>
                </a:solidFill>
              </a:rPr>
              <a:t>  Оркестр </a:t>
            </a:r>
            <a:r>
              <a:rPr lang="ru-RU" sz="1800" b="1" dirty="0">
                <a:solidFill>
                  <a:schemeClr val="accent5">
                    <a:lumMod val="75000"/>
                  </a:schemeClr>
                </a:solidFill>
              </a:rPr>
              <a:t>вновь звучит на радио для воинов всех фронтов Краской армии, малые составы и солисты коллектива выступают в госпиталях, призывных пунктах, вокзалах, воинских частях и на ближайших линиях фронта, а так же принимают участие в оборонительных </a:t>
            </a:r>
            <a:r>
              <a:rPr lang="ru-RU" sz="1800" b="1" dirty="0" smtClean="0">
                <a:solidFill>
                  <a:schemeClr val="accent5">
                    <a:lumMod val="75000"/>
                  </a:schemeClr>
                </a:solidFill>
              </a:rPr>
              <a:t>мероприятиях.</a:t>
            </a:r>
          </a:p>
          <a:p>
            <a:pPr algn="just"/>
            <a:r>
              <a:rPr lang="ru-RU" sz="1800" b="1" dirty="0">
                <a:solidFill>
                  <a:schemeClr val="accent5">
                    <a:lumMod val="75000"/>
                  </a:schemeClr>
                </a:solidFill>
              </a:rPr>
              <a:t> </a:t>
            </a:r>
            <a:r>
              <a:rPr lang="ru-RU" sz="1800" b="1" dirty="0" smtClean="0">
                <a:solidFill>
                  <a:schemeClr val="accent5">
                    <a:lumMod val="75000"/>
                  </a:schemeClr>
                </a:solidFill>
              </a:rPr>
              <a:t>К сожалению, 9 </a:t>
            </a:r>
            <a:r>
              <a:rPr lang="ru-RU" sz="1800" b="1" dirty="0">
                <a:solidFill>
                  <a:schemeClr val="accent5">
                    <a:lumMod val="75000"/>
                  </a:schemeClr>
                </a:solidFill>
              </a:rPr>
              <a:t>мая 1945 г. Н. Осипов уходит из жизни, и во главе коллектива становится его брат, талантливый пианист и дирижёр — Д. Осипов. В 1946 году, в память о выдающихся заслугах Н. Осипова, оркестру было присвоено его имя. </a:t>
            </a:r>
          </a:p>
        </p:txBody>
      </p:sp>
      <p:sp>
        <p:nvSpPr>
          <p:cNvPr id="3" name="Прямоугольник 2"/>
          <p:cNvSpPr/>
          <p:nvPr/>
        </p:nvSpPr>
        <p:spPr>
          <a:xfrm>
            <a:off x="4196859" y="194266"/>
            <a:ext cx="7069018" cy="523220"/>
          </a:xfrm>
          <a:prstGeom prst="rect">
            <a:avLst/>
          </a:prstGeom>
        </p:spPr>
        <p:txBody>
          <a:bodyPr wrap="square">
            <a:spAutoFit/>
          </a:bodyPr>
          <a:lstStyle/>
          <a:p>
            <a:r>
              <a:rPr lang="ru-RU" sz="2800" b="1" dirty="0" smtClean="0">
                <a:solidFill>
                  <a:schemeClr val="accent5">
                    <a:lumMod val="75000"/>
                  </a:schemeClr>
                </a:solidFill>
              </a:rPr>
              <a:t> </a:t>
            </a:r>
            <a:endParaRPr lang="ru-RU" sz="2800" dirty="0">
              <a:solidFill>
                <a:schemeClr val="accent5">
                  <a:lumMod val="75000"/>
                </a:schemeClr>
              </a:solidFill>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3609" y="317829"/>
            <a:ext cx="2286667" cy="3325480"/>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863" y="3700784"/>
            <a:ext cx="4153987" cy="2991696"/>
          </a:xfrm>
          <a:prstGeom prst="rect">
            <a:avLst/>
          </a:prstGeom>
        </p:spPr>
      </p:pic>
    </p:spTree>
    <p:extLst>
      <p:ext uri="{BB962C8B-B14F-4D97-AF65-F5344CB8AC3E}">
        <p14:creationId xmlns:p14="http://schemas.microsoft.com/office/powerpoint/2010/main" val="230619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62038" y="569741"/>
            <a:ext cx="10506372" cy="2273302"/>
          </a:xfrm>
        </p:spPr>
        <p:txBody>
          <a:bodyPr>
            <a:noAutofit/>
          </a:bodyPr>
          <a:lstStyle/>
          <a:p>
            <a:pPr algn="just"/>
            <a:r>
              <a:rPr lang="ru-RU" sz="2000" b="1" dirty="0" smtClean="0">
                <a:solidFill>
                  <a:schemeClr val="accent5">
                    <a:lumMod val="75000"/>
                  </a:schemeClr>
                </a:solidFill>
              </a:rPr>
              <a:t>Д</a:t>
            </a:r>
            <a:r>
              <a:rPr lang="ru-RU" sz="2000" b="1" dirty="0">
                <a:solidFill>
                  <a:schemeClr val="accent5">
                    <a:lumMod val="75000"/>
                  </a:schemeClr>
                </a:solidFill>
              </a:rPr>
              <a:t>. Осипов продолжает развивать художественные принципы В. Андреева и Н. Осипова, широко пропагандируя русское музыкальное искусство. Большую помощь в этом Д. Осипову, в качестве дирижёров оказывают — П. Куликов, В. </a:t>
            </a:r>
            <a:r>
              <a:rPr lang="ru-RU" sz="2000" b="1" dirty="0" err="1">
                <a:solidFill>
                  <a:schemeClr val="accent5">
                    <a:lumMod val="75000"/>
                  </a:schemeClr>
                </a:solidFill>
              </a:rPr>
              <a:t>Гнутов</a:t>
            </a:r>
            <a:r>
              <a:rPr lang="ru-RU" sz="2000" b="1" dirty="0">
                <a:solidFill>
                  <a:schemeClr val="accent5">
                    <a:lumMod val="75000"/>
                  </a:schemeClr>
                </a:solidFill>
              </a:rPr>
              <a:t>, Н. </a:t>
            </a:r>
            <a:r>
              <a:rPr lang="ru-RU" sz="2000" b="1" dirty="0" err="1">
                <a:solidFill>
                  <a:schemeClr val="accent5">
                    <a:lumMod val="75000"/>
                  </a:schemeClr>
                </a:solidFill>
              </a:rPr>
              <a:t>Будашкин</a:t>
            </a:r>
            <a:r>
              <a:rPr lang="ru-RU" sz="2000" b="1" dirty="0">
                <a:solidFill>
                  <a:schemeClr val="accent5">
                    <a:lumMod val="75000"/>
                  </a:schemeClr>
                </a:solidFill>
              </a:rPr>
              <a:t>, П. </a:t>
            </a:r>
            <a:r>
              <a:rPr lang="ru-RU" sz="2000" b="1" dirty="0" err="1">
                <a:solidFill>
                  <a:schemeClr val="accent5">
                    <a:lumMod val="75000"/>
                  </a:schemeClr>
                </a:solidFill>
              </a:rPr>
              <a:t>Нечепоренко</a:t>
            </a:r>
            <a:r>
              <a:rPr lang="ru-RU" sz="2000" b="1" dirty="0">
                <a:solidFill>
                  <a:schemeClr val="accent5">
                    <a:lumMod val="75000"/>
                  </a:schemeClr>
                </a:solidFill>
              </a:rPr>
              <a:t>. Особое внимание Д. Осипов уделяет русской песне. </a:t>
            </a:r>
            <a:r>
              <a:rPr lang="ru-RU" sz="2000" b="1" dirty="0" smtClean="0">
                <a:solidFill>
                  <a:schemeClr val="accent5">
                    <a:lumMod val="75000"/>
                  </a:schemeClr>
                </a:solidFill>
              </a:rPr>
              <a:t>Большое </a:t>
            </a:r>
            <a:r>
              <a:rPr lang="ru-RU" sz="2000" b="1" dirty="0">
                <a:solidFill>
                  <a:schemeClr val="accent5">
                    <a:lumMod val="75000"/>
                  </a:schemeClr>
                </a:solidFill>
              </a:rPr>
              <a:t>место в концертных программах заняли </a:t>
            </a:r>
            <a:r>
              <a:rPr lang="ru-RU" sz="2000" b="1" dirty="0" smtClean="0">
                <a:solidFill>
                  <a:schemeClr val="accent5">
                    <a:lumMod val="75000"/>
                  </a:schemeClr>
                </a:solidFill>
              </a:rPr>
              <a:t>пропагандисты </a:t>
            </a:r>
            <a:r>
              <a:rPr lang="ru-RU" sz="2000" b="1" dirty="0">
                <a:solidFill>
                  <a:schemeClr val="accent5">
                    <a:lumMod val="75000"/>
                  </a:schemeClr>
                </a:solidFill>
              </a:rPr>
              <a:t>русской народной песни — Л. Русланова и А. </a:t>
            </a:r>
            <a:r>
              <a:rPr lang="ru-RU" sz="2000" b="1" dirty="0" err="1">
                <a:solidFill>
                  <a:schemeClr val="accent5">
                    <a:lumMod val="75000"/>
                  </a:schemeClr>
                </a:solidFill>
              </a:rPr>
              <a:t>Сметанкина</a:t>
            </a:r>
            <a:r>
              <a:rPr lang="ru-RU" sz="2000" b="1" dirty="0">
                <a:solidFill>
                  <a:schemeClr val="accent5">
                    <a:lumMod val="75000"/>
                  </a:schemeClr>
                </a:solidFill>
              </a:rPr>
              <a:t>.</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22284">
            <a:off x="530370" y="3678267"/>
            <a:ext cx="2876812" cy="238500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79680">
            <a:off x="9573125" y="2857598"/>
            <a:ext cx="2282387" cy="147592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1596">
            <a:off x="9265731" y="4535964"/>
            <a:ext cx="1577885" cy="1973192"/>
          </a:xfrm>
          <a:prstGeom prst="rect">
            <a:avLst/>
          </a:prstGeom>
        </p:spPr>
      </p:pic>
      <p:pic>
        <p:nvPicPr>
          <p:cNvPr id="11" name="Рисунок 10"/>
          <p:cNvPicPr>
            <a:picLocks noChangeAspect="1"/>
          </p:cNvPicPr>
          <p:nvPr/>
        </p:nvPicPr>
        <p:blipFill>
          <a:blip r:embed="rId5"/>
          <a:stretch>
            <a:fillRect/>
          </a:stretch>
        </p:blipFill>
        <p:spPr>
          <a:xfrm>
            <a:off x="4288933" y="4529522"/>
            <a:ext cx="4242025" cy="2093391"/>
          </a:xfrm>
          <a:prstGeom prst="rect">
            <a:avLst/>
          </a:prstGeom>
        </p:spPr>
      </p:pic>
      <p:pic>
        <p:nvPicPr>
          <p:cNvPr id="12" name="Рисунок 11"/>
          <p:cNvPicPr>
            <a:picLocks noChangeAspect="1"/>
          </p:cNvPicPr>
          <p:nvPr/>
        </p:nvPicPr>
        <p:blipFill>
          <a:blip r:embed="rId6"/>
          <a:stretch>
            <a:fillRect/>
          </a:stretch>
        </p:blipFill>
        <p:spPr>
          <a:xfrm>
            <a:off x="6436480" y="2458151"/>
            <a:ext cx="2792169" cy="1921091"/>
          </a:xfrm>
          <a:prstGeom prst="rect">
            <a:avLst/>
          </a:prstGeom>
        </p:spPr>
      </p:pic>
      <p:pic>
        <p:nvPicPr>
          <p:cNvPr id="13" name="Рисунок 12"/>
          <p:cNvPicPr>
            <a:picLocks noChangeAspect="1"/>
          </p:cNvPicPr>
          <p:nvPr/>
        </p:nvPicPr>
        <p:blipFill>
          <a:blip r:embed="rId7"/>
          <a:stretch>
            <a:fillRect/>
          </a:stretch>
        </p:blipFill>
        <p:spPr>
          <a:xfrm>
            <a:off x="3490083" y="2458152"/>
            <a:ext cx="2792169" cy="1921091"/>
          </a:xfrm>
          <a:prstGeom prst="rect">
            <a:avLst/>
          </a:prstGeom>
        </p:spPr>
      </p:pic>
    </p:spTree>
    <p:extLst>
      <p:ext uri="{BB962C8B-B14F-4D97-AF65-F5344CB8AC3E}">
        <p14:creationId xmlns:p14="http://schemas.microsoft.com/office/powerpoint/2010/main" val="1665273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83" y="462976"/>
            <a:ext cx="1924050" cy="237172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25" y="261882"/>
            <a:ext cx="2794876" cy="358145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29" y="3445584"/>
            <a:ext cx="2028825" cy="2461098"/>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531" y="4095344"/>
            <a:ext cx="3621350" cy="2477614"/>
          </a:xfrm>
          <a:prstGeom prst="rect">
            <a:avLst/>
          </a:prstGeom>
        </p:spPr>
      </p:pic>
      <p:sp>
        <p:nvSpPr>
          <p:cNvPr id="12" name="Прямоугольник 11"/>
          <p:cNvSpPr/>
          <p:nvPr/>
        </p:nvSpPr>
        <p:spPr>
          <a:xfrm>
            <a:off x="6608329" y="259032"/>
            <a:ext cx="5304749" cy="6217087"/>
          </a:xfrm>
          <a:prstGeom prst="rect">
            <a:avLst/>
          </a:prstGeom>
        </p:spPr>
        <p:txBody>
          <a:bodyPr wrap="square">
            <a:spAutoFit/>
          </a:bodyPr>
          <a:lstStyle/>
          <a:p>
            <a:pPr algn="just"/>
            <a:r>
              <a:rPr lang="ru-RU" altLang="ru-RU" sz="2000" b="1" dirty="0">
                <a:solidFill>
                  <a:schemeClr val="accent5">
                    <a:lumMod val="75000"/>
                  </a:schemeClr>
                </a:solidFill>
              </a:rPr>
              <a:t>Новую страницу в истории оркестра открыл В. Дубровский, которого современники называли «Русским гением». При нем исполнительское мастерство музыкантов русского оркестра достигло небывалого качества. В переложении для оркестра народных инструментов были исполнены сложнейшие произведения русской, западной и советской классики: Дж. Россини, Ф. Мендельсона, Р. Шумана, И. Брамса, М. Глинки, М. Мусоргского, И. Стравинского, А. Хачатуряна, Д. Шостаковича, Г. Свиридова, Р. Щедрина. Убедительные художественные интерпретации покоряли слушателей, открывая удивительный по красоте мир звучания народных инструментов. В 1969 году </a:t>
            </a:r>
            <a:r>
              <a:rPr lang="ru-RU" altLang="ru-RU" sz="2000" b="1" dirty="0" smtClean="0">
                <a:solidFill>
                  <a:schemeClr val="accent5">
                    <a:lumMod val="75000"/>
                  </a:schemeClr>
                </a:solidFill>
              </a:rPr>
              <a:t>прославленный коллектив </a:t>
            </a:r>
            <a:r>
              <a:rPr lang="ru-RU" altLang="ru-RU" sz="2000" b="1" dirty="0">
                <a:solidFill>
                  <a:schemeClr val="accent5">
                    <a:lumMod val="75000"/>
                  </a:schemeClr>
                </a:solidFill>
              </a:rPr>
              <a:t>по праву получил почётное звание «Академический».</a:t>
            </a:r>
            <a:endParaRPr lang="ru-RU" sz="2000" dirty="0">
              <a:solidFill>
                <a:schemeClr val="accent5">
                  <a:lumMod val="75000"/>
                </a:schemeClr>
              </a:solidFill>
            </a:endParaRPr>
          </a:p>
          <a:p>
            <a:endParaRPr lang="ru-RU" dirty="0"/>
          </a:p>
        </p:txBody>
      </p:sp>
    </p:spTree>
    <p:extLst>
      <p:ext uri="{BB962C8B-B14F-4D97-AF65-F5344CB8AC3E}">
        <p14:creationId xmlns:p14="http://schemas.microsoft.com/office/powerpoint/2010/main" val="3166605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167" y="298050"/>
            <a:ext cx="5074595" cy="5940088"/>
          </a:xfrm>
          <a:prstGeom prst="rect">
            <a:avLst/>
          </a:prstGeom>
        </p:spPr>
        <p:txBody>
          <a:bodyPr wrap="square">
            <a:spAutoFit/>
          </a:bodyPr>
          <a:lstStyle/>
          <a:p>
            <a:r>
              <a:rPr lang="ru-RU" altLang="ru-RU" sz="2000" b="1" dirty="0" smtClean="0">
                <a:solidFill>
                  <a:srgbClr val="972109">
                    <a:lumMod val="75000"/>
                  </a:srgbClr>
                </a:solidFill>
                <a:ea typeface="+mj-ea"/>
                <a:cs typeface="+mj-cs"/>
              </a:rPr>
              <a:t> </a:t>
            </a:r>
            <a:r>
              <a:rPr lang="ru-RU" altLang="ru-RU" sz="2000" b="1" dirty="0">
                <a:solidFill>
                  <a:srgbClr val="972109">
                    <a:lumMod val="75000"/>
                  </a:srgbClr>
                </a:solidFill>
                <a:ea typeface="+mj-ea"/>
                <a:cs typeface="+mj-cs"/>
              </a:rPr>
              <a:t>Годы сотрудничества Н. Калинина и оркестра имени Н. П. Осипова — годы вдохновенной и, в то же время, вдумчивой, кропотливой </a:t>
            </a:r>
            <a:r>
              <a:rPr lang="ru-RU" altLang="ru-RU" sz="2000" b="1" dirty="0" smtClean="0">
                <a:solidFill>
                  <a:srgbClr val="972109">
                    <a:lumMod val="75000"/>
                  </a:srgbClr>
                </a:solidFill>
                <a:ea typeface="+mj-ea"/>
                <a:cs typeface="+mj-cs"/>
              </a:rPr>
              <a:t>работы.                Н. Калинин </a:t>
            </a:r>
            <a:r>
              <a:rPr lang="ru-RU" altLang="ru-RU" sz="2000" b="1" dirty="0">
                <a:solidFill>
                  <a:srgbClr val="972109">
                    <a:lumMod val="75000"/>
                  </a:srgbClr>
                </a:solidFill>
                <a:ea typeface="+mj-ea"/>
                <a:cs typeface="+mj-cs"/>
              </a:rPr>
              <a:t>определил три основных принципа деятельности оркестра: высочайший профессионализм, яркий, самобытный репертуар и конечно же, просветительская работа. B1996 году за выдающийся вклад в развитие народного музыкального искусства России приказом Министерство культуры Российской Федерации переименовало Государственный академический русский народный оркестр имени Н. П. Осипова переименован в «Национальный академический оркестр народных инструментов России имени </a:t>
            </a:r>
            <a:r>
              <a:rPr lang="ru-RU" altLang="ru-RU" sz="2000" b="1" dirty="0" smtClean="0">
                <a:solidFill>
                  <a:srgbClr val="972109">
                    <a:lumMod val="75000"/>
                  </a:srgbClr>
                </a:solidFill>
                <a:ea typeface="+mj-ea"/>
                <a:cs typeface="+mj-cs"/>
              </a:rPr>
              <a:t>                     Н</a:t>
            </a:r>
            <a:r>
              <a:rPr lang="ru-RU" altLang="ru-RU" sz="2000" b="1" dirty="0">
                <a:solidFill>
                  <a:srgbClr val="972109">
                    <a:lumMod val="75000"/>
                  </a:srgbClr>
                </a:solidFill>
                <a:ea typeface="+mj-ea"/>
                <a:cs typeface="+mj-cs"/>
              </a:rPr>
              <a:t>. П. Осипова».</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905" y="389537"/>
            <a:ext cx="2889115" cy="404105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617" y="2450586"/>
            <a:ext cx="2953763" cy="3943426"/>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905" y="4640524"/>
            <a:ext cx="2718882" cy="184785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1899" y="389537"/>
            <a:ext cx="2749482" cy="1763646"/>
          </a:xfrm>
          <a:prstGeom prst="rect">
            <a:avLst/>
          </a:prstGeom>
        </p:spPr>
      </p:pic>
    </p:spTree>
    <p:extLst>
      <p:ext uri="{BB962C8B-B14F-4D97-AF65-F5344CB8AC3E}">
        <p14:creationId xmlns:p14="http://schemas.microsoft.com/office/powerpoint/2010/main" val="11817163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806</TotalTime>
  <Words>962</Words>
  <Application>Microsoft Office PowerPoint</Application>
  <PresentationFormat>Широкоэкранный</PresentationFormat>
  <Paragraphs>21</Paragraphs>
  <Slides>10</Slides>
  <Notes>0</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Book Antiqua</vt:lpstr>
      <vt:lpstr>Times New Roman</vt:lpstr>
      <vt:lpstr>Wingdings</vt:lpstr>
      <vt:lpstr>Твердый переплет</vt:lpstr>
      <vt:lpstr>Презентация PowerPoint</vt:lpstr>
      <vt:lpstr>Презентация PowerPoint</vt:lpstr>
      <vt:lpstr>     История оркестра имени Н. П. Осипова полна триумфов, постоянных поисков совершенства и неожиданных поворотов судьбы. Оркестр был создан в  Москве в 1919 году. Этот период совпал с растущим интересом к возрождению русского народного музыкального искусства.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Оркестр имени Н. П. Осипова ведёт активную творческую и просветительскую деятельность в лучших концертных залах Москвы, России и других стран. Ему рукоплескали в Австрии, Австралии, Америке, Великобритании, Германии, Греции, Голландии, Дании, Канаде, Китае, Корее, Мексике, Новой Зеландии, Северной Корее, Финляндии, Франции, Швейцарии, Японии. Каждый новый сезон коллектив оркестра продолжает удивлять и радовать слушателей необыкновенным богатством своих концертных программ, как для взрослых, так и для самых юных зрителей. Оркестр имени Н. П. Осипова является уникальным творческим коллективом, который на протяжении многих лет сохраняет и развивает традиции музицирования на русских народных инструментах. Коллектив постоянно сотрудничает и активно помогает в работе профессиональным и самодеятельным оркестрам и их дирижёрам из России и других стран. При этом коллектив всегда стремится чутко, бережно относиться к русской песне и русским народным инструментам, сохранять и развивать лучшие традиции исполнительского мастерства.</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Юра</cp:lastModifiedBy>
  <cp:revision>79</cp:revision>
  <dcterms:created xsi:type="dcterms:W3CDTF">2017-02-26T16:31:11Z</dcterms:created>
  <dcterms:modified xsi:type="dcterms:W3CDTF">2020-04-30T10:29:52Z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35231676</vt:lpwstr>
  </property>
  <property fmtid="{D5CDD505-2E9C-101B-9397-08002B2CF9AE}" pid="3" name="NXPowerLiteSettings">
    <vt:lpwstr>C7000400038000</vt:lpwstr>
  </property>
  <property fmtid="{D5CDD505-2E9C-101B-9397-08002B2CF9AE}" pid="4" name="NXPowerLiteVersion">
    <vt:lpwstr>S9.0.1</vt:lpwstr>
  </property>
</Properties>
</file>