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74" r:id="rId6"/>
    <p:sldId id="260" r:id="rId7"/>
    <p:sldId id="261" r:id="rId8"/>
    <p:sldId id="262" r:id="rId9"/>
    <p:sldId id="263" r:id="rId10"/>
    <p:sldId id="272" r:id="rId11"/>
    <p:sldId id="264" r:id="rId12"/>
    <p:sldId id="277" r:id="rId13"/>
    <p:sldId id="275" r:id="rId14"/>
    <p:sldId id="273" r:id="rId15"/>
    <p:sldId id="266" r:id="rId16"/>
    <p:sldId id="267" r:id="rId17"/>
    <p:sldId id="276" r:id="rId18"/>
    <p:sldId id="269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" y="1604030"/>
            <a:ext cx="9144000" cy="5251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8431" y="-102876"/>
            <a:ext cx="7272808" cy="37856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Уголок будущего первоклассника подготовительной    группы                         д\с «Родничок»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0298" y="4286256"/>
            <a:ext cx="4132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Воспитатели: Григорьева Н.П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9124" y="4714884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Никитина Н.И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8684" y="572977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2015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3174" y="3571876"/>
            <a:ext cx="3051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п.Мокроус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24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_00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28604"/>
            <a:ext cx="4357718" cy="3214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9" y="3929066"/>
            <a:ext cx="8143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Calibri" pitchFamily="34" charset="0"/>
              </a:rPr>
              <a:t>Пособия, </a:t>
            </a:r>
            <a:r>
              <a:rPr lang="ru-RU" sz="4800" b="1" dirty="0" smtClean="0">
                <a:solidFill>
                  <a:srgbClr val="002060"/>
                </a:solidFill>
                <a:latin typeface="Calibri" pitchFamily="34" charset="0"/>
              </a:rPr>
              <a:t>сделанные </a:t>
            </a:r>
            <a:r>
              <a:rPr lang="ru-RU" sz="4800" b="1" dirty="0" smtClean="0">
                <a:solidFill>
                  <a:srgbClr val="002060"/>
                </a:solidFill>
                <a:latin typeface="Calibri" pitchFamily="34" charset="0"/>
              </a:rPr>
              <a:t>руками воспитателей и родителей.</a:t>
            </a:r>
            <a:endParaRPr lang="ru-RU" sz="48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7" name="Рисунок 6" descr="DSC_00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428604"/>
            <a:ext cx="4286248" cy="32147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_00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214290"/>
            <a:ext cx="7572428" cy="4857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5042118"/>
            <a:ext cx="85011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Для подготовки руки  к письму  используем игры-шнуровки, мелкие конструкторы, мозаику, нанизывание бус, пальчиковые игры и работу в тетрадях «Прописи» для дошкольников.</a:t>
            </a:r>
            <a:endParaRPr lang="ru-RU" sz="28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 descr="IMG_11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01920" cy="3665232"/>
          </a:xfrm>
          <a:prstGeom prst="rect">
            <a:avLst/>
          </a:prstGeom>
        </p:spPr>
      </p:pic>
      <p:pic>
        <p:nvPicPr>
          <p:cNvPr id="9" name="Рисунок 8" descr="DSC_00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2571744"/>
            <a:ext cx="5500694" cy="42862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0695" y="500042"/>
            <a:ext cx="36433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Работа с ножницами и пластилином также развивает моторику рук.</a:t>
            </a:r>
            <a:endParaRPr lang="ru-RU" sz="28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_00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4214842" cy="2928958"/>
          </a:xfrm>
          <a:prstGeom prst="rect">
            <a:avLst/>
          </a:prstGeom>
        </p:spPr>
      </p:pic>
      <p:pic>
        <p:nvPicPr>
          <p:cNvPr id="6" name="Рисунок 5" descr="DSC_00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285728"/>
            <a:ext cx="4000528" cy="2928958"/>
          </a:xfrm>
          <a:prstGeom prst="rect">
            <a:avLst/>
          </a:prstGeom>
        </p:spPr>
      </p:pic>
      <p:pic>
        <p:nvPicPr>
          <p:cNvPr id="7" name="Рисунок 6" descr="DSC_00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00437"/>
            <a:ext cx="4286280" cy="2989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7752" y="3286124"/>
            <a:ext cx="4143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В уголке будущего школьника есть дидактические игры, иллюстрации, закрепляющие знания детей о профессии учителя и необходимые материалы для сюжетно-ролевой игры «Школа».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_0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_0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214290"/>
            <a:ext cx="3143272" cy="2428892"/>
          </a:xfrm>
          <a:prstGeom prst="rect">
            <a:avLst/>
          </a:prstGeom>
        </p:spPr>
      </p:pic>
      <p:pic>
        <p:nvPicPr>
          <p:cNvPr id="6" name="Рисунок 5" descr="DSC_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214290"/>
            <a:ext cx="3357554" cy="2428892"/>
          </a:xfrm>
          <a:prstGeom prst="rect">
            <a:avLst/>
          </a:prstGeom>
        </p:spPr>
      </p:pic>
      <p:pic>
        <p:nvPicPr>
          <p:cNvPr id="7" name="Рисунок 6" descr="DSC_00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4290"/>
            <a:ext cx="2857488" cy="24288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628" y="78579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2643182"/>
            <a:ext cx="82153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Для повышения компетентности родителей в вопросах подготовки детей к школе в раздевалке группы оформлен родительский уголок. В нем представлены материалы, которые помогут родителям организовать домашние занятия с ребенком, подскажут, чем нужно заниматься с ним для подготовки к обучению в школе, помогут выбрать художественные произведения для чтения и заучивания наизусть.</a:t>
            </a:r>
            <a:endParaRPr lang="ru-RU" sz="28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_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8429652" cy="4775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5429264"/>
            <a:ext cx="8358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Информация для родителей представлена в виде консультаций, советов,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практикумов.</a:t>
            </a:r>
            <a:endParaRPr lang="ru-RU" sz="28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IMG_12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4672662" cy="3308042"/>
          </a:xfrm>
          <a:prstGeom prst="rect">
            <a:avLst/>
          </a:prstGeom>
        </p:spPr>
      </p:pic>
      <p:pic>
        <p:nvPicPr>
          <p:cNvPr id="7" name="Рисунок 6" descr="IMG_12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2928934"/>
            <a:ext cx="4958414" cy="3736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44" y="4071942"/>
            <a:ext cx="37862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  <a:t>Практикум для родителей «Играем в выдающихся математиков».</a:t>
            </a:r>
            <a:endParaRPr lang="ru-RU" sz="32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DSC_0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429000"/>
            <a:ext cx="4857816" cy="3203471"/>
          </a:xfrm>
          <a:prstGeom prst="rect">
            <a:avLst/>
          </a:prstGeom>
        </p:spPr>
      </p:pic>
      <p:pic>
        <p:nvPicPr>
          <p:cNvPr id="9" name="Рисунок 8" descr="DSC_0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214290"/>
            <a:ext cx="4572032" cy="30718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500042"/>
            <a:ext cx="378621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А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также 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рекомендаций 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по организации наблюдений за природой, приведены описания игр и упражнений, в процессе выполнения которых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3" y="3929066"/>
            <a:ext cx="33575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будут развиваться мыслительные операции, речь, моторика дошкольника.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00298" y="1071546"/>
            <a:ext cx="542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002060"/>
                </a:solidFill>
              </a:rPr>
              <a:t>Спасибо</a:t>
            </a:r>
            <a:endParaRPr lang="ru-RU" sz="7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4744" y="2214554"/>
            <a:ext cx="1034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002060"/>
                </a:solidFill>
              </a:rPr>
              <a:t>за</a:t>
            </a:r>
            <a:endParaRPr lang="ru-RU" sz="7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4546" y="3429000"/>
            <a:ext cx="5041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002060"/>
                </a:solidFill>
              </a:rPr>
              <a:t>внимание!</a:t>
            </a:r>
            <a:endParaRPr lang="ru-RU" sz="8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F:\уголок\b444g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500042"/>
            <a:ext cx="7715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Calibri" pitchFamily="34" charset="0"/>
              </a:rPr>
              <a:t>«Быть готовым к школе уже сегодня –не значит уметь читать, писать и считать. Быть готовым к школе –значит быть готовым всему этому научиться.»</a:t>
            </a:r>
            <a:endParaRPr lang="ru-RU" sz="48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4810" y="5429264"/>
            <a:ext cx="4471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Л</a:t>
            </a:r>
            <a:r>
              <a:rPr lang="ru-RU" sz="2800" b="1" dirty="0" smtClean="0">
                <a:solidFill>
                  <a:srgbClr val="002060"/>
                </a:solidFill>
              </a:rPr>
              <a:t>. А. </a:t>
            </a:r>
            <a:r>
              <a:rPr lang="ru-RU" sz="2800" b="1" dirty="0" err="1" smtClean="0">
                <a:solidFill>
                  <a:srgbClr val="002060"/>
                </a:solidFill>
              </a:rPr>
              <a:t>Венгер</a:t>
            </a:r>
            <a:r>
              <a:rPr lang="ru-RU" sz="2800" b="1" dirty="0" smtClean="0">
                <a:solidFill>
                  <a:srgbClr val="002060"/>
                </a:solidFill>
              </a:rPr>
              <a:t>, А</a:t>
            </a:r>
            <a:r>
              <a:rPr lang="ru-RU" sz="2800" b="1" dirty="0" smtClean="0">
                <a:solidFill>
                  <a:srgbClr val="002060"/>
                </a:solidFill>
              </a:rPr>
              <a:t>. Л. </a:t>
            </a:r>
            <a:r>
              <a:rPr lang="ru-RU" sz="2800" b="1" dirty="0" err="1" smtClean="0">
                <a:solidFill>
                  <a:srgbClr val="002060"/>
                </a:solidFill>
              </a:rPr>
              <a:t>Венгер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F:\уголок\b444g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 descr="DSC_0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8643998" cy="5072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5429264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Уголок будущего первоклассника в нашей группе соответствует возрасту, требованиям программы «От рождения до школы» и требованиям </a:t>
            </a:r>
            <a:r>
              <a:rPr lang="ru-RU" sz="2400" b="1" dirty="0" err="1" smtClean="0">
                <a:solidFill>
                  <a:srgbClr val="002060"/>
                </a:solidFill>
              </a:rPr>
              <a:t>СанПиН</a:t>
            </a:r>
            <a:r>
              <a:rPr lang="ru-RU" sz="2400" b="1" dirty="0" smtClean="0">
                <a:solidFill>
                  <a:srgbClr val="002060"/>
                </a:solidFill>
              </a:rPr>
              <a:t> 2.4.1.2660-10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9287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_00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57166"/>
            <a:ext cx="4357718" cy="3846437"/>
          </a:xfrm>
          <a:prstGeom prst="rect">
            <a:avLst/>
          </a:prstGeom>
        </p:spPr>
      </p:pic>
      <p:pic>
        <p:nvPicPr>
          <p:cNvPr id="6" name="Рисунок 5" descr="DSC_0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68405"/>
            <a:ext cx="4429156" cy="38464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48" y="4143380"/>
            <a:ext cx="78581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Calibri" pitchFamily="34" charset="0"/>
              </a:rPr>
              <a:t>Большой  выбор познавательной литературы, соответствующей возрасту, расширяет  кругозор дошкольников.</a:t>
            </a:r>
            <a:endParaRPr lang="ru-RU" sz="40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_00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85728"/>
            <a:ext cx="7715304" cy="4572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5918" y="5214950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</a:rPr>
              <a:t>Художественная литература развивает интерес к школе.</a:t>
            </a:r>
            <a:endParaRPr lang="ru-RU" sz="36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_0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4429124" cy="3214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786" y="3643314"/>
            <a:ext cx="87154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Для формирования позитивного отношения к обучению в школе, познавательной активности воспитанников группы есть разнообразные дидактические игры и пособия  по развитию математических представлений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, в том числе инновационного характера.</a:t>
            </a:r>
            <a:endParaRPr lang="ru-RU" sz="28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8" name="Рисунок 7" descr="DSC_00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30" y="214290"/>
            <a:ext cx="4643470" cy="32034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_00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5643602" cy="34177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0760" y="714356"/>
            <a:ext cx="31432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Эффективность развития логического мышления возрастает, если в качестве средств обучения выступают наглядные модели.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286256"/>
            <a:ext cx="8429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Общая способность к наглядному моделированию развивается  с помощью моделирования  </a:t>
            </a:r>
            <a:r>
              <a:rPr lang="ru-RU" sz="2400" b="1" dirty="0" err="1" smtClean="0">
                <a:solidFill>
                  <a:srgbClr val="002060"/>
                </a:solidFill>
                <a:latin typeface="Calibri" pitchFamily="34" charset="0"/>
              </a:rPr>
              <a:t>сериационных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  и классификационных отношений с использованием моделей в форме кругов Эйлера, логических блоков </a:t>
            </a:r>
            <a:r>
              <a:rPr lang="ru-RU" sz="2400" b="1" dirty="0" err="1" smtClean="0">
                <a:solidFill>
                  <a:srgbClr val="002060"/>
                </a:solidFill>
                <a:latin typeface="Calibri" pitchFamily="34" charset="0"/>
              </a:rPr>
              <a:t>Дьенеша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, палочек </a:t>
            </a:r>
            <a:r>
              <a:rPr lang="ru-RU" sz="2400" b="1" dirty="0" err="1" smtClean="0">
                <a:solidFill>
                  <a:srgbClr val="002060"/>
                </a:solidFill>
                <a:latin typeface="Calibri" pitchFamily="34" charset="0"/>
              </a:rPr>
              <a:t>Кюизенера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 descr="DSC_0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42852"/>
            <a:ext cx="5143536" cy="3357586"/>
          </a:xfrm>
          <a:prstGeom prst="rect">
            <a:avLst/>
          </a:prstGeom>
        </p:spPr>
      </p:pic>
      <p:pic>
        <p:nvPicPr>
          <p:cNvPr id="8" name="Рисунок 7" descr="DSC_00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643314"/>
            <a:ext cx="5143536" cy="3000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43570" y="357166"/>
            <a:ext cx="328614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В процессе игры совершенствуются навыки речевого общения, закрепляются навыки формирования самостоятельного высказывания, навыки сотрудничества, взаимодействия и самостоятельности.</a:t>
            </a:r>
            <a:endParaRPr lang="ru-RU" sz="28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444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_0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28604"/>
            <a:ext cx="8072494" cy="578647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375</Words>
  <PresentationFormat>Экран (4:3)</PresentationFormat>
  <Paragraphs>27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40</cp:revision>
  <dcterms:modified xsi:type="dcterms:W3CDTF">2015-12-15T12:10:48Z</dcterms:modified>
</cp:coreProperties>
</file>