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9" r:id="rId1"/>
  </p:sldMasterIdLst>
  <p:sldIdLst>
    <p:sldId id="256" r:id="rId2"/>
    <p:sldId id="257" r:id="rId3"/>
    <p:sldId id="258" r:id="rId4"/>
    <p:sldId id="259" r:id="rId5"/>
    <p:sldId id="260" r:id="rId6"/>
    <p:sldId id="261" r:id="rId7"/>
    <p:sldId id="262" r:id="rId8"/>
    <p:sldId id="263" r:id="rId9"/>
    <p:sldId id="264" r:id="rId10"/>
    <p:sldId id="265" r:id="rId11"/>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91" d="100"/>
          <a:sy n="91" d="100"/>
        </p:scale>
        <p:origin x="-786" y="348"/>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6.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Титульный слайд">
    <p:spTree>
      <p:nvGrpSpPr>
        <p:cNvPr id="1" name=""/>
        <p:cNvGrpSpPr/>
        <p:nvPr/>
      </p:nvGrpSpPr>
      <p:grpSpPr>
        <a:xfrm>
          <a:off x="0" y="0"/>
          <a:ext cx="0" cy="0"/>
          <a:chOff x="0" y="0"/>
          <a:chExt cx="0" cy="0"/>
        </a:xfrm>
      </p:grpSpPr>
      <p:pic>
        <p:nvPicPr>
          <p:cNvPr id="9" name="Рисунок 8"/>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3" y="-17116"/>
            <a:ext cx="4856471" cy="5572800"/>
          </a:xfrm>
          <a:prstGeom prst="rect">
            <a:avLst/>
          </a:prstGeom>
        </p:spPr>
      </p:pic>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B4C71EC6-210F-42DE-9C53-41977AD35B3D}" type="datetimeFigureOut">
              <a:rPr lang="ru-RU" smtClean="0"/>
              <a:t>29.04.2020</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t>‹#›</a:t>
            </a:fld>
            <a:endParaRPr lang="ru-RU"/>
          </a:p>
        </p:txBody>
      </p:sp>
      <p:pic>
        <p:nvPicPr>
          <p:cNvPr id="7" name="Picture 4" descr="http://www.playcast.ru/uploads/2017/02/25/21783421.pn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2847753" y="674103"/>
            <a:ext cx="3460639" cy="3117770"/>
          </a:xfrm>
          <a:prstGeom prst="rect">
            <a:avLst/>
          </a:prstGeom>
          <a:noFill/>
          <a:extLst>
            <a:ext uri="{909E8E84-426E-40DD-AFC4-6F175D3DCCD1}">
              <a14:hiddenFill xmlns:a14="http://schemas.microsoft.com/office/drawing/2010/main">
                <a:solidFill>
                  <a:srgbClr val="FFFFFF"/>
                </a:solidFill>
              </a14:hiddenFill>
            </a:ext>
          </a:extLst>
        </p:spPr>
      </p:pic>
      <p:sp>
        <p:nvSpPr>
          <p:cNvPr id="8" name="Рамка 7"/>
          <p:cNvSpPr/>
          <p:nvPr/>
        </p:nvSpPr>
        <p:spPr>
          <a:xfrm>
            <a:off x="0" y="0"/>
            <a:ext cx="9144000" cy="6858000"/>
          </a:xfrm>
          <a:prstGeom prst="frame">
            <a:avLst>
              <a:gd name="adj1" fmla="val 7166"/>
            </a:avLst>
          </a:prstGeom>
          <a:ln>
            <a:noFill/>
          </a:ln>
          <a:effectLst/>
          <a:scene3d>
            <a:camera prst="orthographicFront">
              <a:rot lat="0" lon="0" rev="0"/>
            </a:camera>
            <a:lightRig rig="chilly" dir="t">
              <a:rot lat="0" lon="0" rev="18480000"/>
            </a:lightRig>
          </a:scene3d>
          <a:sp3d prstMaterial="clear">
            <a:bevelT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schemeClr val="tx1"/>
              </a:solidFill>
            </a:endParaRPr>
          </a:p>
        </p:txBody>
      </p:sp>
      <p:pic>
        <p:nvPicPr>
          <p:cNvPr id="10" name="Рисунок 9"/>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5144120" y="481162"/>
            <a:ext cx="4932000" cy="5918400"/>
          </a:xfrm>
          <a:prstGeom prst="rect">
            <a:avLst/>
          </a:prstGeom>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B4C71EC6-210F-42DE-9C53-41977AD35B3D}" type="datetimeFigureOut">
              <a:rPr lang="ru-RU" smtClean="0"/>
              <a:t>29.04.2020</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9"/>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9"/>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B4C71EC6-210F-42DE-9C53-41977AD35B3D}" type="datetimeFigureOut">
              <a:rPr lang="ru-RU" smtClean="0"/>
              <a:t>29.04.2020</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cSld name="1_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B4C71EC6-210F-42DE-9C53-41977AD35B3D}" type="datetimeFigureOut">
              <a:rPr lang="ru-RU" smtClean="0"/>
              <a:t>29.04.2020</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t>‹#›</a:t>
            </a:fld>
            <a:endParaRPr lang="ru-RU"/>
          </a:p>
        </p:txBody>
      </p:sp>
    </p:spTree>
    <p:extLst>
      <p:ext uri="{BB962C8B-B14F-4D97-AF65-F5344CB8AC3E}">
        <p14:creationId xmlns:p14="http://schemas.microsoft.com/office/powerpoint/2010/main" val="252870249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B4C71EC6-210F-42DE-9C53-41977AD35B3D}" type="datetimeFigureOut">
              <a:rPr lang="ru-RU" smtClean="0"/>
              <a:t>29.04.2020</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1"/>
            <a:ext cx="7772400" cy="1362076"/>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B4C71EC6-210F-42DE-9C53-41977AD35B3D}" type="datetimeFigureOut">
              <a:rPr lang="ru-RU" smtClean="0"/>
              <a:t>29.04.2020</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B4C71EC6-210F-42DE-9C53-41977AD35B3D}" type="datetimeFigureOut">
              <a:rPr lang="ru-RU" smtClean="0"/>
              <a:t>29.04.2020</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4"/>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7" y="1535114"/>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7"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B4C71EC6-210F-42DE-9C53-41977AD35B3D}" type="datetimeFigureOut">
              <a:rPr lang="ru-RU" smtClean="0"/>
              <a:t>29.04.2020</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B4C71EC6-210F-42DE-9C53-41977AD35B3D}" type="datetimeFigureOut">
              <a:rPr lang="ru-RU" smtClean="0"/>
              <a:t>29.04.2020</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B4C71EC6-210F-42DE-9C53-41977AD35B3D}" type="datetimeFigureOut">
              <a:rPr lang="ru-RU" smtClean="0"/>
              <a:t>29.04.2020</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2" y="273051"/>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2" y="1435101"/>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B4C71EC6-210F-42DE-9C53-41977AD35B3D}" type="datetimeFigureOut">
              <a:rPr lang="ru-RU" smtClean="0"/>
              <a:t>29.04.2020</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smtClean="0"/>
              <a:t>Вставка рисунка</a:t>
            </a:r>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B4C71EC6-210F-42DE-9C53-41977AD35B3D}" type="datetimeFigureOut">
              <a:rPr lang="ru-RU" smtClean="0"/>
              <a:t>29.04.2020</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4" cstate="email">
            <a:alphaModFix amt="80000"/>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pic>
        <p:nvPicPr>
          <p:cNvPr id="10" name="Рисунок 9"/>
          <p:cNvPicPr>
            <a:picLocks noChangeAspect="1"/>
          </p:cNvPicPr>
          <p:nvPr/>
        </p:nvPicPr>
        <p:blipFill>
          <a:blip r:embed="rId15" cstate="email">
            <a:extLst>
              <a:ext uri="{28A0092B-C50C-407E-A947-70E740481C1C}">
                <a14:useLocalDpi xmlns:a14="http://schemas.microsoft.com/office/drawing/2010/main"/>
              </a:ext>
            </a:extLst>
          </a:blip>
          <a:stretch>
            <a:fillRect/>
          </a:stretch>
        </p:blipFill>
        <p:spPr>
          <a:xfrm>
            <a:off x="215926" y="28604"/>
            <a:ext cx="2635298" cy="3024000"/>
          </a:xfrm>
          <a:prstGeom prst="rect">
            <a:avLst/>
          </a:prstGeom>
        </p:spPr>
      </p:pic>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457200" y="6356352"/>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4C71EC6-210F-42DE-9C53-41977AD35B3D}" type="datetimeFigureOut">
              <a:rPr lang="ru-RU" smtClean="0"/>
              <a:t>29.04.2020</a:t>
            </a:fld>
            <a:endParaRPr lang="ru-RU"/>
          </a:p>
        </p:txBody>
      </p:sp>
      <p:sp>
        <p:nvSpPr>
          <p:cNvPr id="5" name="Нижний колонтитул 4"/>
          <p:cNvSpPr>
            <a:spLocks noGrp="1"/>
          </p:cNvSpPr>
          <p:nvPr>
            <p:ph type="ftr" sz="quarter" idx="3"/>
          </p:nvPr>
        </p:nvSpPr>
        <p:spPr>
          <a:xfrm>
            <a:off x="3124200" y="6356352"/>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6553200" y="6356352"/>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19B0651-EE4F-4900-A07F-96A6BFA9D0F0}" type="slidenum">
              <a:rPr lang="ru-RU" smtClean="0"/>
              <a:t>‹#›</a:t>
            </a:fld>
            <a:endParaRPr lang="ru-RU"/>
          </a:p>
        </p:txBody>
      </p:sp>
      <p:sp>
        <p:nvSpPr>
          <p:cNvPr id="8" name="Рамка 7"/>
          <p:cNvSpPr/>
          <p:nvPr/>
        </p:nvSpPr>
        <p:spPr>
          <a:xfrm>
            <a:off x="0" y="0"/>
            <a:ext cx="9144000" cy="6858000"/>
          </a:xfrm>
          <a:prstGeom prst="frame">
            <a:avLst>
              <a:gd name="adj1" fmla="val 7166"/>
            </a:avLst>
          </a:prstGeom>
          <a:ln>
            <a:noFill/>
          </a:ln>
          <a:effectLst/>
          <a:scene3d>
            <a:camera prst="orthographicFront">
              <a:rot lat="0" lon="0" rev="0"/>
            </a:camera>
            <a:lightRig rig="chilly" dir="t">
              <a:rot lat="0" lon="0" rev="18480000"/>
            </a:lightRig>
          </a:scene3d>
          <a:sp3d prstMaterial="clear">
            <a:bevelT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schemeClr val="tx1"/>
              </a:solidFill>
            </a:endParaRPr>
          </a:p>
        </p:txBody>
      </p:sp>
      <p:pic>
        <p:nvPicPr>
          <p:cNvPr id="9" name="Рисунок 8"/>
          <p:cNvPicPr>
            <a:picLocks noChangeAspect="1"/>
          </p:cNvPicPr>
          <p:nvPr/>
        </p:nvPicPr>
        <p:blipFill>
          <a:blip r:embed="rId16" cstate="email">
            <a:extLst>
              <a:ext uri="{28A0092B-C50C-407E-A947-70E740481C1C}">
                <a14:useLocalDpi xmlns:a14="http://schemas.microsoft.com/office/drawing/2010/main"/>
              </a:ext>
            </a:extLst>
          </a:blip>
          <a:stretch>
            <a:fillRect/>
          </a:stretch>
        </p:blipFill>
        <p:spPr>
          <a:xfrm>
            <a:off x="6198220" y="2157562"/>
            <a:ext cx="3384000" cy="4060800"/>
          </a:xfrm>
          <a:prstGeom prst="rect">
            <a:avLst/>
          </a:prstGeom>
        </p:spPr>
      </p:pic>
      <p:sp>
        <p:nvSpPr>
          <p:cNvPr id="11" name="TextBox 10"/>
          <p:cNvSpPr txBox="1"/>
          <p:nvPr/>
        </p:nvSpPr>
        <p:spPr>
          <a:xfrm>
            <a:off x="30814" y="6492238"/>
            <a:ext cx="667170" cy="246221"/>
          </a:xfrm>
          <a:prstGeom prst="rect">
            <a:avLst/>
          </a:prstGeom>
          <a:noFill/>
        </p:spPr>
        <p:txBody>
          <a:bodyPr wrap="none" rtlCol="0">
            <a:spAutoFit/>
          </a:bodyPr>
          <a:lstStyle/>
          <a:p>
            <a:r>
              <a:rPr lang="ru-RU" sz="1000" dirty="0" smtClean="0">
                <a:solidFill>
                  <a:schemeClr val="accent3">
                    <a:lumMod val="75000"/>
                  </a:schemeClr>
                </a:solidFill>
              </a:rPr>
              <a:t>© Н.Н.Ф.</a:t>
            </a:r>
            <a:endParaRPr lang="ru-RU" sz="1000" dirty="0">
              <a:solidFill>
                <a:schemeClr val="accent3">
                  <a:lumMod val="75000"/>
                </a:schemeClr>
              </a:solidFill>
            </a:endParaRPr>
          </a:p>
        </p:txBody>
      </p:sp>
    </p:spTree>
  </p:cSld>
  <p:clrMap bg1="lt1" tx1="dk1" bg2="lt2" tx2="dk2" accent1="accent1" accent2="accent2" accent3="accent3" accent4="accent4" accent5="accent5" accent6="accent6" hlink="hlink" folHlink="folHlink"/>
  <p:sldLayoutIdLst>
    <p:sldLayoutId id="2147483710" r:id="rId1"/>
    <p:sldLayoutId id="2147483711" r:id="rId2"/>
    <p:sldLayoutId id="2147483712" r:id="rId3"/>
    <p:sldLayoutId id="2147483713" r:id="rId4"/>
    <p:sldLayoutId id="2147483714" r:id="rId5"/>
    <p:sldLayoutId id="2147483715" r:id="rId6"/>
    <p:sldLayoutId id="2147483716" r:id="rId7"/>
    <p:sldLayoutId id="2147483717" r:id="rId8"/>
    <p:sldLayoutId id="2147483718" r:id="rId9"/>
    <p:sldLayoutId id="2147483719" r:id="rId10"/>
    <p:sldLayoutId id="2147483720" r:id="rId11"/>
    <p:sldLayoutId id="2147483721"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jpeg"/><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5" name="Picture 3" descr="C:\Users\Александр\Desktop\0_d3087_7e5b6820_XL.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084168" y="4005064"/>
            <a:ext cx="2493759" cy="2144633"/>
          </a:xfrm>
          <a:prstGeom prst="rect">
            <a:avLst/>
          </a:prstGeom>
          <a:noFill/>
          <a:extLst>
            <a:ext uri="{909E8E84-426E-40DD-AFC4-6F175D3DCCD1}">
              <a14:hiddenFill xmlns:a14="http://schemas.microsoft.com/office/drawing/2010/main">
                <a:solidFill>
                  <a:srgbClr val="FFFFFF"/>
                </a:solidFill>
              </a14:hiddenFill>
            </a:ext>
          </a:extLst>
        </p:spPr>
      </p:pic>
      <p:sp>
        <p:nvSpPr>
          <p:cNvPr id="2" name="Заголовок 1"/>
          <p:cNvSpPr>
            <a:spLocks noGrp="1"/>
          </p:cNvSpPr>
          <p:nvPr>
            <p:ph type="ctrTitle"/>
          </p:nvPr>
        </p:nvSpPr>
        <p:spPr>
          <a:xfrm>
            <a:off x="683568" y="548680"/>
            <a:ext cx="7772400" cy="1470025"/>
          </a:xfrm>
        </p:spPr>
        <p:txBody>
          <a:bodyPr>
            <a:normAutofit/>
          </a:bodyPr>
          <a:lstStyle/>
          <a:p>
            <a:r>
              <a:rPr lang="ru-RU" sz="3600" dirty="0" smtClean="0">
                <a:solidFill>
                  <a:schemeClr val="accent4">
                    <a:lumMod val="75000"/>
                  </a:schemeClr>
                </a:solidFill>
              </a:rPr>
              <a:t>Мастер-класс для родителей</a:t>
            </a:r>
            <a:endParaRPr lang="ru-RU" sz="3600" dirty="0">
              <a:solidFill>
                <a:schemeClr val="accent4">
                  <a:lumMod val="75000"/>
                </a:schemeClr>
              </a:solidFill>
            </a:endParaRPr>
          </a:p>
        </p:txBody>
      </p:sp>
      <p:sp>
        <p:nvSpPr>
          <p:cNvPr id="3" name="Подзаголовок 2"/>
          <p:cNvSpPr>
            <a:spLocks noGrp="1"/>
          </p:cNvSpPr>
          <p:nvPr>
            <p:ph type="subTitle" idx="1"/>
          </p:nvPr>
        </p:nvSpPr>
        <p:spPr>
          <a:xfrm>
            <a:off x="5508104" y="4869160"/>
            <a:ext cx="3024336" cy="1224136"/>
          </a:xfrm>
        </p:spPr>
        <p:txBody>
          <a:bodyPr>
            <a:normAutofit/>
          </a:bodyPr>
          <a:lstStyle/>
          <a:p>
            <a:pPr algn="l"/>
            <a:r>
              <a:rPr lang="ru-RU" sz="1800" dirty="0" smtClean="0">
                <a:solidFill>
                  <a:schemeClr val="accent4">
                    <a:lumMod val="75000"/>
                  </a:schemeClr>
                </a:solidFill>
              </a:rPr>
              <a:t>Подготовила: </a:t>
            </a:r>
          </a:p>
          <a:p>
            <a:pPr algn="l"/>
            <a:r>
              <a:rPr lang="ru-RU" sz="1800" dirty="0" smtClean="0">
                <a:solidFill>
                  <a:schemeClr val="accent4">
                    <a:lumMod val="75000"/>
                  </a:schemeClr>
                </a:solidFill>
              </a:rPr>
              <a:t>Воспитатель 1 категории</a:t>
            </a:r>
          </a:p>
          <a:p>
            <a:pPr algn="l"/>
            <a:r>
              <a:rPr lang="ru-RU" sz="1800" dirty="0" err="1" smtClean="0">
                <a:solidFill>
                  <a:schemeClr val="accent4">
                    <a:lumMod val="75000"/>
                  </a:schemeClr>
                </a:solidFill>
              </a:rPr>
              <a:t>Бакунова</a:t>
            </a:r>
            <a:r>
              <a:rPr lang="ru-RU" sz="1800" dirty="0" smtClean="0">
                <a:solidFill>
                  <a:schemeClr val="accent4">
                    <a:lumMod val="75000"/>
                  </a:schemeClr>
                </a:solidFill>
              </a:rPr>
              <a:t> И.Н.</a:t>
            </a:r>
          </a:p>
        </p:txBody>
      </p:sp>
      <p:sp>
        <p:nvSpPr>
          <p:cNvPr id="5" name="Прямоугольник 4"/>
          <p:cNvSpPr/>
          <p:nvPr/>
        </p:nvSpPr>
        <p:spPr>
          <a:xfrm>
            <a:off x="441023" y="2357737"/>
            <a:ext cx="8136904" cy="923330"/>
          </a:xfrm>
          <a:prstGeom prst="rect">
            <a:avLst/>
          </a:prstGeom>
          <a:noFill/>
        </p:spPr>
        <p:txBody>
          <a:bodyPr wrap="squar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ru-RU" sz="5400" b="1" cap="none" spc="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«Пасхальная курочка»</a:t>
            </a:r>
            <a:endParaRPr lang="ru-RU" sz="54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Tree>
    <p:extLst>
      <p:ext uri="{BB962C8B-B14F-4D97-AF65-F5344CB8AC3E}">
        <p14:creationId xmlns:p14="http://schemas.microsoft.com/office/powerpoint/2010/main" val="2600842408"/>
      </p:ext>
    </p:extLst>
  </p:cSld>
  <p:clrMapOvr>
    <a:masterClrMapping/>
  </p:clrMapOvr>
  <mc:AlternateContent xmlns:mc="http://schemas.openxmlformats.org/markup-compatibility/2006">
    <mc:Choice xmlns:p14="http://schemas.microsoft.com/office/powerpoint/2010/main" Requires="p14">
      <p:transition spd="slow" p14:dur="3400">
        <p14:reveal/>
      </p:transition>
    </mc:Choice>
    <mc:Fallback>
      <p:transition spd="slow">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1619672" y="1124744"/>
            <a:ext cx="6264696" cy="1754326"/>
          </a:xfrm>
          <a:prstGeom prst="rect">
            <a:avLst/>
          </a:prstGeom>
          <a:noFill/>
        </p:spPr>
        <p:txBody>
          <a:bodyPr wrap="squar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ru-RU" sz="54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Всем спасибо!</a:t>
            </a:r>
          </a:p>
          <a:p>
            <a:pPr algn="ctr"/>
            <a:r>
              <a:rPr lang="ru-RU" sz="5400" b="1" cap="none" spc="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Мира и радости!</a:t>
            </a:r>
            <a:endParaRPr lang="ru-RU" sz="54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pic>
        <p:nvPicPr>
          <p:cNvPr id="7170" name="Picture 2" descr="C:\Users\Александр\Desktop\4259872.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9448" y="2838957"/>
            <a:ext cx="4680520" cy="340537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40839565"/>
      </p:ext>
    </p:extLst>
  </p:cSld>
  <p:clrMapOvr>
    <a:masterClrMapping/>
  </p:clrMapOvr>
  <mc:AlternateContent xmlns:mc="http://schemas.openxmlformats.org/markup-compatibility/2006">
    <mc:Choice xmlns:p14="http://schemas.microsoft.com/office/powerpoint/2010/main" Requires="p14">
      <p:transition spd="slow" p14:dur="3400">
        <p14:reveal/>
      </p:transition>
    </mc:Choice>
    <mc:Fallback>
      <p:transition spd="slow">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395536" y="908720"/>
            <a:ext cx="3816424" cy="792087"/>
          </a:xfrm>
        </p:spPr>
        <p:txBody>
          <a:bodyPr>
            <a:normAutofit/>
          </a:bodyPr>
          <a:lstStyle/>
          <a:p>
            <a:r>
              <a:rPr lang="ru-RU" sz="2000" dirty="0" smtClean="0">
                <a:solidFill>
                  <a:schemeClr val="accent4">
                    <a:lumMod val="75000"/>
                  </a:schemeClr>
                </a:solidFill>
              </a:rPr>
              <a:t>Задачи мастер-класса:</a:t>
            </a:r>
            <a:endParaRPr lang="ru-RU" sz="2000" dirty="0">
              <a:solidFill>
                <a:schemeClr val="accent4">
                  <a:lumMod val="75000"/>
                </a:schemeClr>
              </a:solidFill>
            </a:endParaRPr>
          </a:p>
        </p:txBody>
      </p:sp>
      <p:sp>
        <p:nvSpPr>
          <p:cNvPr id="3" name="Подзаголовок 2"/>
          <p:cNvSpPr>
            <a:spLocks noGrp="1"/>
          </p:cNvSpPr>
          <p:nvPr>
            <p:ph type="subTitle" idx="1"/>
          </p:nvPr>
        </p:nvSpPr>
        <p:spPr>
          <a:xfrm>
            <a:off x="755576" y="1772816"/>
            <a:ext cx="7704856" cy="4608512"/>
          </a:xfrm>
        </p:spPr>
        <p:txBody>
          <a:bodyPr>
            <a:normAutofit/>
          </a:bodyPr>
          <a:lstStyle/>
          <a:p>
            <a:pPr algn="l"/>
            <a:r>
              <a:rPr lang="ru-RU" sz="2400" dirty="0" smtClean="0">
                <a:solidFill>
                  <a:schemeClr val="accent4">
                    <a:lumMod val="75000"/>
                  </a:schemeClr>
                </a:solidFill>
              </a:rPr>
              <a:t>1.Представить опыт работы по взаимодействию педагога с родителями.</a:t>
            </a:r>
          </a:p>
          <a:p>
            <a:pPr algn="l"/>
            <a:r>
              <a:rPr lang="ru-RU" sz="2400" dirty="0" smtClean="0">
                <a:solidFill>
                  <a:schemeClr val="accent4">
                    <a:lumMod val="75000"/>
                  </a:schemeClr>
                </a:solidFill>
              </a:rPr>
              <a:t>2.Развивать воображение, творческие способности                 участников мастер-класса.</a:t>
            </a:r>
          </a:p>
          <a:p>
            <a:pPr algn="l"/>
            <a:r>
              <a:rPr lang="ru-RU" sz="2400" dirty="0" smtClean="0">
                <a:solidFill>
                  <a:schemeClr val="accent4">
                    <a:lumMod val="75000"/>
                  </a:schemeClr>
                </a:solidFill>
              </a:rPr>
              <a:t>3.Познакомить с историей праздника Пасха, его традициями. </a:t>
            </a:r>
          </a:p>
          <a:p>
            <a:pPr algn="l"/>
            <a:r>
              <a:rPr lang="ru-RU" sz="2400" dirty="0" smtClean="0">
                <a:solidFill>
                  <a:schemeClr val="accent4">
                    <a:lumMod val="75000"/>
                  </a:schemeClr>
                </a:solidFill>
              </a:rPr>
              <a:t>4.Актуализировать значимость совместного творчества родителей и детей для укрепления взаимоотношений в семье.</a:t>
            </a:r>
            <a:endParaRPr lang="ru-RU" sz="2400" dirty="0">
              <a:solidFill>
                <a:schemeClr val="accent4">
                  <a:lumMod val="75000"/>
                </a:schemeClr>
              </a:solidFill>
            </a:endParaRPr>
          </a:p>
        </p:txBody>
      </p:sp>
    </p:spTree>
    <p:extLst>
      <p:ext uri="{BB962C8B-B14F-4D97-AF65-F5344CB8AC3E}">
        <p14:creationId xmlns:p14="http://schemas.microsoft.com/office/powerpoint/2010/main" val="2408254775"/>
      </p:ext>
    </p:extLst>
  </p:cSld>
  <p:clrMapOvr>
    <a:masterClrMapping/>
  </p:clrMapOvr>
  <mc:AlternateContent xmlns:mc="http://schemas.openxmlformats.org/markup-compatibility/2006">
    <mc:Choice xmlns:p14="http://schemas.microsoft.com/office/powerpoint/2010/main" Requires="p14">
      <p:transition spd="slow" p14:dur="3400">
        <p14:reveal/>
      </p:transition>
    </mc:Choice>
    <mc:Fallback>
      <p:transition spd="slow">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395536" y="1052736"/>
            <a:ext cx="3672408" cy="720080"/>
          </a:xfrm>
        </p:spPr>
        <p:txBody>
          <a:bodyPr>
            <a:normAutofit/>
          </a:bodyPr>
          <a:lstStyle/>
          <a:p>
            <a:r>
              <a:rPr lang="ru-RU" sz="2400" dirty="0" smtClean="0">
                <a:solidFill>
                  <a:schemeClr val="accent4">
                    <a:lumMod val="75000"/>
                  </a:schemeClr>
                </a:solidFill>
              </a:rPr>
              <a:t>Оборудование:</a:t>
            </a:r>
            <a:endParaRPr lang="ru-RU" sz="2400" dirty="0">
              <a:solidFill>
                <a:schemeClr val="accent4">
                  <a:lumMod val="75000"/>
                </a:schemeClr>
              </a:solidFill>
            </a:endParaRPr>
          </a:p>
        </p:txBody>
      </p:sp>
      <p:sp>
        <p:nvSpPr>
          <p:cNvPr id="3" name="Подзаголовок 2"/>
          <p:cNvSpPr>
            <a:spLocks noGrp="1"/>
          </p:cNvSpPr>
          <p:nvPr>
            <p:ph type="subTitle" idx="1"/>
          </p:nvPr>
        </p:nvSpPr>
        <p:spPr>
          <a:xfrm>
            <a:off x="827584" y="1628800"/>
            <a:ext cx="7704856" cy="4680520"/>
          </a:xfrm>
        </p:spPr>
        <p:txBody>
          <a:bodyPr>
            <a:normAutofit/>
          </a:bodyPr>
          <a:lstStyle/>
          <a:p>
            <a:pPr marL="457200" indent="-457200" algn="l">
              <a:buFont typeface="Wingdings" pitchFamily="2" charset="2"/>
              <a:buChar char="q"/>
            </a:pPr>
            <a:r>
              <a:rPr lang="ru-RU" dirty="0" smtClean="0">
                <a:solidFill>
                  <a:schemeClr val="accent4">
                    <a:lumMod val="75000"/>
                  </a:schemeClr>
                </a:solidFill>
              </a:rPr>
              <a:t>Цветная ткань</a:t>
            </a:r>
          </a:p>
          <a:p>
            <a:pPr marL="457200" indent="-457200" algn="l">
              <a:buFont typeface="Wingdings" pitchFamily="2" charset="2"/>
              <a:buChar char="q"/>
            </a:pPr>
            <a:r>
              <a:rPr lang="ru-RU" dirty="0" smtClean="0">
                <a:solidFill>
                  <a:schemeClr val="accent4">
                    <a:lumMod val="75000"/>
                  </a:schemeClr>
                </a:solidFill>
              </a:rPr>
              <a:t>Нитки</a:t>
            </a:r>
          </a:p>
          <a:p>
            <a:pPr marL="457200" indent="-457200" algn="l">
              <a:buFont typeface="Wingdings" pitchFamily="2" charset="2"/>
              <a:buChar char="q"/>
            </a:pPr>
            <a:r>
              <a:rPr lang="ru-RU" dirty="0" smtClean="0">
                <a:solidFill>
                  <a:schemeClr val="accent4">
                    <a:lumMod val="75000"/>
                  </a:schemeClr>
                </a:solidFill>
              </a:rPr>
              <a:t>Иголка</a:t>
            </a:r>
          </a:p>
          <a:p>
            <a:pPr marL="457200" indent="-457200" algn="l">
              <a:buFont typeface="Wingdings" pitchFamily="2" charset="2"/>
              <a:buChar char="q"/>
            </a:pPr>
            <a:r>
              <a:rPr lang="ru-RU" dirty="0" smtClean="0">
                <a:solidFill>
                  <a:schemeClr val="accent4">
                    <a:lumMod val="75000"/>
                  </a:schemeClr>
                </a:solidFill>
              </a:rPr>
              <a:t>Шаблон курочки</a:t>
            </a:r>
          </a:p>
          <a:p>
            <a:pPr marL="457200" indent="-457200" algn="l">
              <a:buFont typeface="Wingdings" pitchFamily="2" charset="2"/>
              <a:buChar char="q"/>
            </a:pPr>
            <a:r>
              <a:rPr lang="ru-RU" dirty="0" smtClean="0">
                <a:solidFill>
                  <a:schemeClr val="accent4">
                    <a:lumMod val="75000"/>
                  </a:schemeClr>
                </a:solidFill>
              </a:rPr>
              <a:t>Синтепон</a:t>
            </a:r>
          </a:p>
          <a:p>
            <a:pPr marL="457200" indent="-457200" algn="l">
              <a:buFont typeface="Wingdings" pitchFamily="2" charset="2"/>
              <a:buChar char="q"/>
            </a:pPr>
            <a:r>
              <a:rPr lang="ru-RU" dirty="0" smtClean="0">
                <a:solidFill>
                  <a:schemeClr val="accent4">
                    <a:lumMod val="75000"/>
                  </a:schemeClr>
                </a:solidFill>
              </a:rPr>
              <a:t>Ножницы</a:t>
            </a:r>
          </a:p>
          <a:p>
            <a:pPr marL="457200" indent="-457200" algn="l">
              <a:buFont typeface="Wingdings" pitchFamily="2" charset="2"/>
              <a:buChar char="q"/>
            </a:pPr>
            <a:r>
              <a:rPr lang="ru-RU" dirty="0" smtClean="0">
                <a:solidFill>
                  <a:schemeClr val="accent4">
                    <a:lumMod val="75000"/>
                  </a:schemeClr>
                </a:solidFill>
              </a:rPr>
              <a:t>Цветная тесьма</a:t>
            </a:r>
            <a:endParaRPr lang="ru-RU" dirty="0">
              <a:solidFill>
                <a:schemeClr val="accent4">
                  <a:lumMod val="75000"/>
                </a:schemeClr>
              </a:solidFill>
            </a:endParaRPr>
          </a:p>
        </p:txBody>
      </p:sp>
    </p:spTree>
    <p:extLst>
      <p:ext uri="{BB962C8B-B14F-4D97-AF65-F5344CB8AC3E}">
        <p14:creationId xmlns:p14="http://schemas.microsoft.com/office/powerpoint/2010/main" val="2450133875"/>
      </p:ext>
    </p:extLst>
  </p:cSld>
  <p:clrMapOvr>
    <a:masterClrMapping/>
  </p:clrMapOvr>
  <mc:AlternateContent xmlns:mc="http://schemas.openxmlformats.org/markup-compatibility/2006">
    <mc:Choice xmlns:p14="http://schemas.microsoft.com/office/powerpoint/2010/main" Requires="p14">
      <p:transition spd="slow" p14:dur="3400">
        <p14:reveal/>
      </p:transition>
    </mc:Choice>
    <mc:Fallback>
      <p:transition spd="slow">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1043608" y="476673"/>
            <a:ext cx="7056784" cy="1008112"/>
          </a:xfrm>
        </p:spPr>
        <p:txBody>
          <a:bodyPr>
            <a:normAutofit/>
          </a:bodyPr>
          <a:lstStyle/>
          <a:p>
            <a:r>
              <a:rPr lang="ru-RU" sz="2800" dirty="0" smtClean="0">
                <a:solidFill>
                  <a:schemeClr val="accent4">
                    <a:lumMod val="75000"/>
                  </a:schemeClr>
                </a:solidFill>
              </a:rPr>
              <a:t>Планируемый результат.</a:t>
            </a:r>
            <a:endParaRPr lang="ru-RU" sz="2800" dirty="0">
              <a:solidFill>
                <a:schemeClr val="accent4">
                  <a:lumMod val="75000"/>
                </a:schemeClr>
              </a:solidFill>
            </a:endParaRPr>
          </a:p>
        </p:txBody>
      </p:sp>
      <p:sp>
        <p:nvSpPr>
          <p:cNvPr id="3" name="Подзаголовок 2"/>
          <p:cNvSpPr>
            <a:spLocks noGrp="1"/>
          </p:cNvSpPr>
          <p:nvPr>
            <p:ph type="subTitle" idx="1"/>
          </p:nvPr>
        </p:nvSpPr>
        <p:spPr>
          <a:xfrm>
            <a:off x="683568" y="1412776"/>
            <a:ext cx="7920880" cy="5184576"/>
          </a:xfrm>
        </p:spPr>
        <p:txBody>
          <a:bodyPr>
            <a:normAutofit/>
          </a:bodyPr>
          <a:lstStyle/>
          <a:p>
            <a:pPr algn="l"/>
            <a:r>
              <a:rPr lang="ru-RU" sz="2400" dirty="0" smtClean="0">
                <a:solidFill>
                  <a:schemeClr val="accent4">
                    <a:lumMod val="75000"/>
                  </a:schemeClr>
                </a:solidFill>
              </a:rPr>
              <a:t>       Актуализация значимости совместного творчества родителя и ребёнка, получение знаний о новой технике изготовления работы, поделки «Пасхальная курочка». </a:t>
            </a:r>
          </a:p>
          <a:p>
            <a:pPr algn="l"/>
            <a:r>
              <a:rPr lang="ru-RU" sz="2400" dirty="0">
                <a:solidFill>
                  <a:schemeClr val="accent4">
                    <a:lumMod val="75000"/>
                  </a:schemeClr>
                </a:solidFill>
              </a:rPr>
              <a:t> </a:t>
            </a:r>
            <a:r>
              <a:rPr lang="ru-RU" sz="2400" dirty="0" smtClean="0">
                <a:solidFill>
                  <a:schemeClr val="accent4">
                    <a:lumMod val="75000"/>
                  </a:schemeClr>
                </a:solidFill>
              </a:rPr>
              <a:t>      Современное празднование Пасхи сохраняет большинство основных традиций праздника ещё из древних времён. Всем искренне хочется чтоб пасхальные выходные выдались запоминающимися для всей семьи. Хорошие идеей, которая особенно порадует детей, будет сделанная своими руками поделка. Так праздник оставит ещё больше приятных впечатлений. </a:t>
            </a:r>
          </a:p>
          <a:p>
            <a:pPr algn="l"/>
            <a:r>
              <a:rPr lang="ru-RU" sz="2400" dirty="0">
                <a:solidFill>
                  <a:schemeClr val="accent4">
                    <a:lumMod val="75000"/>
                  </a:schemeClr>
                </a:solidFill>
              </a:rPr>
              <a:t> </a:t>
            </a:r>
            <a:r>
              <a:rPr lang="ru-RU" sz="2400" dirty="0" smtClean="0">
                <a:solidFill>
                  <a:schemeClr val="accent4">
                    <a:lumMod val="75000"/>
                  </a:schemeClr>
                </a:solidFill>
              </a:rPr>
              <a:t>     </a:t>
            </a:r>
          </a:p>
          <a:p>
            <a:pPr algn="l"/>
            <a:endParaRPr lang="ru-RU" sz="2400" dirty="0">
              <a:solidFill>
                <a:schemeClr val="accent4">
                  <a:lumMod val="75000"/>
                </a:schemeClr>
              </a:solidFill>
            </a:endParaRPr>
          </a:p>
        </p:txBody>
      </p:sp>
      <p:pic>
        <p:nvPicPr>
          <p:cNvPr id="1026" name="Picture 2" descr="C:\Users\Александр\Desktop\easter-2.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868144" y="4797152"/>
            <a:ext cx="2364795" cy="14401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37885784"/>
      </p:ext>
    </p:extLst>
  </p:cSld>
  <p:clrMapOvr>
    <a:masterClrMapping/>
  </p:clrMapOvr>
  <mc:AlternateContent xmlns:mc="http://schemas.openxmlformats.org/markup-compatibility/2006">
    <mc:Choice xmlns:p14="http://schemas.microsoft.com/office/powerpoint/2010/main" Requires="p14">
      <p:transition spd="slow" p14:dur="3400">
        <p14:reveal/>
      </p:transition>
    </mc:Choice>
    <mc:Fallback>
      <p:transition spd="slow">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одзаголовок 2"/>
          <p:cNvSpPr>
            <a:spLocks noGrp="1"/>
          </p:cNvSpPr>
          <p:nvPr>
            <p:ph type="subTitle" idx="1"/>
          </p:nvPr>
        </p:nvSpPr>
        <p:spPr>
          <a:xfrm>
            <a:off x="539552" y="476672"/>
            <a:ext cx="8136904" cy="6048672"/>
          </a:xfrm>
        </p:spPr>
        <p:txBody>
          <a:bodyPr>
            <a:normAutofit/>
          </a:bodyPr>
          <a:lstStyle/>
          <a:p>
            <a:r>
              <a:rPr lang="ru-RU" sz="3600" b="1" dirty="0" smtClean="0">
                <a:solidFill>
                  <a:schemeClr val="accent4">
                    <a:lumMod val="75000"/>
                  </a:schemeClr>
                </a:solidFill>
              </a:rPr>
              <a:t>Ход работы</a:t>
            </a:r>
          </a:p>
          <a:p>
            <a:endParaRPr lang="ru-RU" sz="3600" b="1" dirty="0">
              <a:solidFill>
                <a:schemeClr val="accent4">
                  <a:lumMod val="75000"/>
                </a:schemeClr>
              </a:solidFill>
            </a:endParaRPr>
          </a:p>
          <a:p>
            <a:endParaRPr lang="ru-RU" sz="3600" b="1" dirty="0" smtClean="0">
              <a:solidFill>
                <a:schemeClr val="accent4">
                  <a:lumMod val="75000"/>
                </a:schemeClr>
              </a:solidFill>
            </a:endParaRPr>
          </a:p>
          <a:p>
            <a:endParaRPr lang="ru-RU" sz="3600" b="1" dirty="0">
              <a:solidFill>
                <a:schemeClr val="accent4">
                  <a:lumMod val="75000"/>
                </a:schemeClr>
              </a:solidFill>
            </a:endParaRPr>
          </a:p>
          <a:p>
            <a:endParaRPr lang="ru-RU" sz="3600" b="1" dirty="0" smtClean="0">
              <a:solidFill>
                <a:schemeClr val="accent4">
                  <a:lumMod val="75000"/>
                </a:schemeClr>
              </a:solidFill>
            </a:endParaRPr>
          </a:p>
          <a:p>
            <a:endParaRPr lang="ru-RU" sz="3600" b="1" dirty="0">
              <a:solidFill>
                <a:schemeClr val="accent4">
                  <a:lumMod val="75000"/>
                </a:schemeClr>
              </a:solidFill>
            </a:endParaRPr>
          </a:p>
          <a:p>
            <a:pPr algn="l"/>
            <a:endParaRPr lang="ru-RU" sz="2400" dirty="0" smtClean="0">
              <a:solidFill>
                <a:schemeClr val="accent4">
                  <a:lumMod val="75000"/>
                </a:schemeClr>
              </a:solidFill>
            </a:endParaRPr>
          </a:p>
          <a:p>
            <a:pPr algn="l"/>
            <a:r>
              <a:rPr lang="ru-RU" b="1" dirty="0" smtClean="0">
                <a:solidFill>
                  <a:schemeClr val="accent4">
                    <a:lumMod val="75000"/>
                  </a:schemeClr>
                </a:solidFill>
              </a:rPr>
              <a:t>Для внешней стороны курочки используем хлопковую ткань.</a:t>
            </a:r>
          </a:p>
        </p:txBody>
      </p:sp>
      <p:pic>
        <p:nvPicPr>
          <p:cNvPr id="2051"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812701" y="1484784"/>
            <a:ext cx="5135563" cy="32263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087735360"/>
      </p:ext>
    </p:extLst>
  </p:cSld>
  <p:clrMapOvr>
    <a:masterClrMapping/>
  </p:clrMapOvr>
  <mc:AlternateContent xmlns:mc="http://schemas.openxmlformats.org/markup-compatibility/2006">
    <mc:Choice xmlns:p14="http://schemas.microsoft.com/office/powerpoint/2010/main" Requires="p14">
      <p:transition spd="slow" p14:dur="3400">
        <p14:reveal/>
      </p:transition>
    </mc:Choice>
    <mc:Fallback>
      <p:transition spd="slow">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одзаголовок 2"/>
          <p:cNvSpPr>
            <a:spLocks noGrp="1"/>
          </p:cNvSpPr>
          <p:nvPr>
            <p:ph type="subTitle" idx="1"/>
          </p:nvPr>
        </p:nvSpPr>
        <p:spPr>
          <a:xfrm>
            <a:off x="1331640" y="4437112"/>
            <a:ext cx="6400800" cy="1752600"/>
          </a:xfrm>
        </p:spPr>
        <p:txBody>
          <a:bodyPr>
            <a:normAutofit/>
          </a:bodyPr>
          <a:lstStyle/>
          <a:p>
            <a:pPr algn="l"/>
            <a:r>
              <a:rPr lang="ru-RU" sz="2800" b="1" dirty="0" smtClean="0">
                <a:solidFill>
                  <a:schemeClr val="accent4">
                    <a:lumMod val="75000"/>
                  </a:schemeClr>
                </a:solidFill>
              </a:rPr>
              <a:t>Используя шаблоны выкраиваем внешние детали.</a:t>
            </a:r>
            <a:endParaRPr lang="ru-RU" sz="2800" b="1" dirty="0">
              <a:solidFill>
                <a:schemeClr val="accent4">
                  <a:lumMod val="75000"/>
                </a:schemeClr>
              </a:solidFill>
            </a:endParaRPr>
          </a:p>
        </p:txBody>
      </p:sp>
      <p:pic>
        <p:nvPicPr>
          <p:cNvPr id="3074" name="Picture 2" descr="C:\Users\Александр\Desktop\курочка\IMG_20200413_164533.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331640" y="1137301"/>
            <a:ext cx="3744416" cy="2808312"/>
          </a:xfrm>
          <a:prstGeom prst="rect">
            <a:avLst/>
          </a:prstGeom>
          <a:noFill/>
          <a:extLst>
            <a:ext uri="{909E8E84-426E-40DD-AFC4-6F175D3DCCD1}">
              <a14:hiddenFill xmlns:a14="http://schemas.microsoft.com/office/drawing/2010/main">
                <a:solidFill>
                  <a:srgbClr val="FFFFFF"/>
                </a:solidFill>
              </a14:hiddenFill>
            </a:ext>
          </a:extLst>
        </p:spPr>
      </p:pic>
      <p:pic>
        <p:nvPicPr>
          <p:cNvPr id="3075"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652120" y="1784342"/>
            <a:ext cx="2232248" cy="21612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945929880"/>
      </p:ext>
    </p:extLst>
  </p:cSld>
  <p:clrMapOvr>
    <a:masterClrMapping/>
  </p:clrMapOvr>
  <mc:AlternateContent xmlns:mc="http://schemas.openxmlformats.org/markup-compatibility/2006">
    <mc:Choice xmlns:p14="http://schemas.microsoft.com/office/powerpoint/2010/main" Requires="p14">
      <p:transition spd="slow" p14:dur="3400">
        <p14:reveal/>
      </p:transition>
    </mc:Choice>
    <mc:Fallback>
      <p:transition spd="slow">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одзаголовок 2"/>
          <p:cNvSpPr>
            <a:spLocks noGrp="1"/>
          </p:cNvSpPr>
          <p:nvPr>
            <p:ph type="subTitle" idx="1"/>
          </p:nvPr>
        </p:nvSpPr>
        <p:spPr>
          <a:xfrm>
            <a:off x="683568" y="4437112"/>
            <a:ext cx="7776864" cy="2664296"/>
          </a:xfrm>
        </p:spPr>
        <p:txBody>
          <a:bodyPr>
            <a:normAutofit/>
          </a:bodyPr>
          <a:lstStyle/>
          <a:p>
            <a:pPr algn="l"/>
            <a:r>
              <a:rPr lang="ru-RU" sz="2400" b="1" dirty="0" smtClean="0">
                <a:solidFill>
                  <a:schemeClr val="accent4">
                    <a:lumMod val="75000"/>
                  </a:schemeClr>
                </a:solidFill>
              </a:rPr>
              <a:t>Прошиваем тело курочки с внутренней стороны.</a:t>
            </a:r>
          </a:p>
          <a:p>
            <a:pPr algn="l"/>
            <a:r>
              <a:rPr lang="ru-RU" sz="2400" b="1" dirty="0" smtClean="0">
                <a:solidFill>
                  <a:schemeClr val="accent4">
                    <a:lumMod val="75000"/>
                  </a:schemeClr>
                </a:solidFill>
              </a:rPr>
              <a:t>После, вшиваем гребешок, клюв и бородку.</a:t>
            </a:r>
          </a:p>
          <a:p>
            <a:pPr algn="l"/>
            <a:r>
              <a:rPr lang="ru-RU" sz="2400" b="1" dirty="0" smtClean="0">
                <a:solidFill>
                  <a:schemeClr val="accent4">
                    <a:lumMod val="75000"/>
                  </a:schemeClr>
                </a:solidFill>
              </a:rPr>
              <a:t>Затем набиваем синтепоном внутреннюю деталь курочки. После этого прошить потайным стежком низ.</a:t>
            </a:r>
            <a:endParaRPr lang="ru-RU" sz="2400" b="1" dirty="0">
              <a:solidFill>
                <a:schemeClr val="accent4">
                  <a:lumMod val="75000"/>
                </a:schemeClr>
              </a:solidFill>
            </a:endParaRPr>
          </a:p>
        </p:txBody>
      </p:sp>
      <p:pic>
        <p:nvPicPr>
          <p:cNvPr id="4099"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423478" y="764704"/>
            <a:ext cx="4608512" cy="31847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387711820"/>
      </p:ext>
    </p:extLst>
  </p:cSld>
  <p:clrMapOvr>
    <a:masterClrMapping/>
  </p:clrMapOvr>
  <mc:AlternateContent xmlns:mc="http://schemas.openxmlformats.org/markup-compatibility/2006">
    <mc:Choice xmlns:p14="http://schemas.microsoft.com/office/powerpoint/2010/main" Requires="p14">
      <p:transition spd="slow" p14:dur="3400">
        <p14:reveal/>
      </p:transition>
    </mc:Choice>
    <mc:Fallback>
      <p:transition spd="slow">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одзаголовок 2"/>
          <p:cNvSpPr>
            <a:spLocks noGrp="1"/>
          </p:cNvSpPr>
          <p:nvPr>
            <p:ph type="subTitle" idx="1"/>
          </p:nvPr>
        </p:nvSpPr>
        <p:spPr>
          <a:xfrm>
            <a:off x="597513" y="4005064"/>
            <a:ext cx="8064896" cy="2351112"/>
          </a:xfrm>
        </p:spPr>
        <p:txBody>
          <a:bodyPr>
            <a:normAutofit/>
          </a:bodyPr>
          <a:lstStyle/>
          <a:p>
            <a:pPr algn="l"/>
            <a:r>
              <a:rPr lang="ru-RU" sz="2400" b="1" dirty="0" smtClean="0">
                <a:solidFill>
                  <a:schemeClr val="accent4">
                    <a:lumMod val="75000"/>
                  </a:schemeClr>
                </a:solidFill>
              </a:rPr>
              <a:t>Сшиваем формы для яиц. Наполняем синтепоном. Для красоты торжественности обшиваем красивой тесьмой, и делаем бантик.</a:t>
            </a:r>
            <a:endParaRPr lang="ru-RU" sz="2400" b="1" dirty="0">
              <a:solidFill>
                <a:schemeClr val="accent4">
                  <a:lumMod val="75000"/>
                </a:schemeClr>
              </a:solidFill>
            </a:endParaRPr>
          </a:p>
        </p:txBody>
      </p:sp>
      <p:pic>
        <p:nvPicPr>
          <p:cNvPr id="5122"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43607" y="1268759"/>
            <a:ext cx="3586354" cy="21228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3"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788023" y="1268760"/>
            <a:ext cx="3349771" cy="21228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530975164"/>
      </p:ext>
    </p:extLst>
  </p:cSld>
  <p:clrMapOvr>
    <a:masterClrMapping/>
  </p:clrMapOvr>
  <mc:AlternateContent xmlns:mc="http://schemas.openxmlformats.org/markup-compatibility/2006">
    <mc:Choice xmlns:p14="http://schemas.microsoft.com/office/powerpoint/2010/main" Requires="p14">
      <p:transition spd="slow" p14:dur="3400">
        <p14:reveal/>
      </p:transition>
    </mc:Choice>
    <mc:Fallback>
      <p:transition spd="slow">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одзаголовок 2"/>
          <p:cNvSpPr>
            <a:spLocks noGrp="1"/>
          </p:cNvSpPr>
          <p:nvPr>
            <p:ph type="subTitle" idx="1"/>
          </p:nvPr>
        </p:nvSpPr>
        <p:spPr>
          <a:xfrm>
            <a:off x="2339752" y="476672"/>
            <a:ext cx="4608512" cy="648072"/>
          </a:xfrm>
        </p:spPr>
        <p:txBody>
          <a:bodyPr>
            <a:noAutofit/>
          </a:bodyPr>
          <a:lstStyle/>
          <a:p>
            <a:r>
              <a:rPr lang="ru-RU" sz="2400" b="1" dirty="0" smtClean="0">
                <a:solidFill>
                  <a:schemeClr val="accent4">
                    <a:lumMod val="75000"/>
                  </a:schemeClr>
                </a:solidFill>
              </a:rPr>
              <a:t>А вот и наша «Пасхальная курочка»</a:t>
            </a:r>
            <a:endParaRPr lang="ru-RU" sz="2400" b="1" dirty="0">
              <a:solidFill>
                <a:schemeClr val="accent4">
                  <a:lumMod val="75000"/>
                </a:schemeClr>
              </a:solidFill>
            </a:endParaRPr>
          </a:p>
        </p:txBody>
      </p:sp>
      <p:pic>
        <p:nvPicPr>
          <p:cNvPr id="6147" name="Picture 3" descr="C:\Users\Александр\Desktop\курочка\IMG_20200415_160813.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771800" y="1340768"/>
            <a:ext cx="3662228" cy="488297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14584074"/>
      </p:ext>
    </p:extLst>
  </p:cSld>
  <p:clrMapOvr>
    <a:masterClrMapping/>
  </p:clrMapOvr>
  <mc:AlternateContent xmlns:mc="http://schemas.openxmlformats.org/markup-compatibility/2006">
    <mc:Choice xmlns:p14="http://schemas.microsoft.com/office/powerpoint/2010/main" Requires="p14">
      <p:transition spd="slow" p14:dur="3400">
        <p14:reveal/>
      </p:transition>
    </mc:Choice>
    <mc:Fallback>
      <p:transition spd="slow">
        <p:fade/>
      </p:transition>
    </mc:Fallback>
  </mc:AlternateContent>
  <p:timing>
    <p:tnLst>
      <p:par>
        <p:cTn id="1" dur="indefinite" restart="never" nodeType="tmRoot"/>
      </p:par>
    </p:tnLst>
  </p:timing>
</p:sld>
</file>

<file path=ppt/theme/theme1.xml><?xml version="1.0" encoding="utf-8"?>
<a:theme xmlns:a="http://schemas.openxmlformats.org/drawingml/2006/main" name="Весна 2">
  <a:themeElements>
    <a:clrScheme name="Другая 46">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5F0060"/>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Весна 2</Template>
  <TotalTime>70</TotalTime>
  <Words>223</Words>
  <Application>Microsoft Office PowerPoint</Application>
  <PresentationFormat>Экран (4:3)</PresentationFormat>
  <Paragraphs>38</Paragraphs>
  <Slides>10</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10</vt:i4>
      </vt:variant>
    </vt:vector>
  </HeadingPairs>
  <TitlesOfParts>
    <vt:vector size="11" baseType="lpstr">
      <vt:lpstr>Весна 2</vt:lpstr>
      <vt:lpstr>Мастер-класс для родителей</vt:lpstr>
      <vt:lpstr>Задачи мастер-класса:</vt:lpstr>
      <vt:lpstr>Оборудование:</vt:lpstr>
      <vt:lpstr>Планируемый результат.</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Мастер класс для родителей</dc:title>
  <dc:creator>Александр</dc:creator>
  <cp:lastModifiedBy>Александр</cp:lastModifiedBy>
  <cp:revision>8</cp:revision>
  <dcterms:created xsi:type="dcterms:W3CDTF">2020-04-29T14:16:21Z</dcterms:created>
  <dcterms:modified xsi:type="dcterms:W3CDTF">2020-04-29T15:37:15Z</dcterms:modified>
</cp:coreProperties>
</file>