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98" r:id="rId3"/>
    <p:sldId id="261" r:id="rId4"/>
    <p:sldId id="262" r:id="rId5"/>
    <p:sldId id="294" r:id="rId6"/>
    <p:sldId id="300" r:id="rId7"/>
    <p:sldId id="305" r:id="rId8"/>
    <p:sldId id="301" r:id="rId9"/>
    <p:sldId id="303" r:id="rId10"/>
    <p:sldId id="275" r:id="rId11"/>
    <p:sldId id="306" r:id="rId12"/>
    <p:sldId id="278" r:id="rId13"/>
  </p:sldIdLst>
  <p:sldSz cx="9144000" cy="6858000" type="screen4x3"/>
  <p:notesSz cx="7559675" cy="10691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>
        <p:scale>
          <a:sx n="67" d="100"/>
          <a:sy n="67" d="100"/>
        </p:scale>
        <p:origin x="-1476" y="-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22840"/>
            <a:ext cx="8229240" cy="12466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22840"/>
            <a:ext cx="8229240" cy="12466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22840"/>
            <a:ext cx="8229240" cy="12466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22840"/>
            <a:ext cx="8229240" cy="12466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22840"/>
            <a:ext cx="8229240" cy="12466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22840"/>
            <a:ext cx="8229240" cy="12466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22840"/>
            <a:ext cx="8229240" cy="12466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22840"/>
            <a:ext cx="8229240" cy="12466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22840"/>
            <a:ext cx="8229240" cy="12466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22840"/>
            <a:ext cx="8229240" cy="12466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4" cstate="print"/>
          <a:tile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ru-RU" sz="4400" b="0" strike="noStrike" spc="-1">
                <a:latin typeface="Arial"/>
              </a:rPr>
              <a:t>Для правки текста заголовка щёлкните мышью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CustomShape 1"/>
          <p:cNvSpPr/>
          <p:nvPr/>
        </p:nvSpPr>
        <p:spPr>
          <a:xfrm>
            <a:off x="25200" y="0"/>
            <a:ext cx="9139320" cy="6853320"/>
          </a:xfrm>
          <a:prstGeom prst="rect">
            <a:avLst/>
          </a:prstGeom>
          <a:gradFill>
            <a:gsLst>
              <a:gs pos="0">
                <a:schemeClr val="accent6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/>
          </a:gradFill>
          <a:ln>
            <a:noFill/>
          </a:ln>
          <a:effectLst>
            <a:outerShdw blurRad="50800" dist="38100" dir="5400000" algn="t" rotWithShape="0">
              <a:srgbClr val="000000">
                <a:alpha val="40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2800" b="1" strike="noStrike" spc="-1" dirty="0" smtClean="0">
                <a:solidFill>
                  <a:srgbClr val="FF0000"/>
                </a:solidFill>
                <a:latin typeface="Arial"/>
                <a:ea typeface="DejaVu Sans"/>
              </a:rPr>
              <a:t>МБДОУ </a:t>
            </a:r>
            <a:r>
              <a:rPr lang="ru-RU" sz="2800" b="1" strike="noStrike" spc="-1" dirty="0">
                <a:solidFill>
                  <a:srgbClr val="FF0000"/>
                </a:solidFill>
                <a:latin typeface="Arial"/>
                <a:ea typeface="DejaVu Sans"/>
              </a:rPr>
              <a:t>№83 «Соколенок» г. Калуги</a:t>
            </a:r>
            <a:endParaRPr lang="ru-RU" sz="28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ru-RU" sz="4800" b="1" strike="noStrike" spc="-1" dirty="0" smtClean="0">
                <a:solidFill>
                  <a:srgbClr val="FF0000"/>
                </a:solidFill>
                <a:latin typeface="Arial"/>
              </a:rPr>
              <a:t>Социализация дошкольников посредством сюжетно-ролевой игры</a:t>
            </a:r>
            <a:endParaRPr lang="ru-RU" sz="4800" b="0" strike="noStrike" spc="-1" dirty="0">
              <a:latin typeface="Arial"/>
            </a:endParaRPr>
          </a:p>
          <a:p>
            <a:pPr algn="r">
              <a:lnSpc>
                <a:spcPct val="100000"/>
              </a:lnSpc>
            </a:pPr>
            <a:endParaRPr lang="ru-RU" sz="4800" b="0" strike="noStrike" spc="-1" dirty="0">
              <a:latin typeface="Arial"/>
            </a:endParaRPr>
          </a:p>
          <a:p>
            <a:pPr algn="r">
              <a:lnSpc>
                <a:spcPct val="100000"/>
              </a:lnSpc>
            </a:pPr>
            <a:endParaRPr lang="ru-RU" sz="4800" b="0" strike="noStrike" spc="-1" dirty="0">
              <a:latin typeface="Arial"/>
            </a:endParaRPr>
          </a:p>
          <a:p>
            <a:pPr algn="r">
              <a:lnSpc>
                <a:spcPct val="100000"/>
              </a:lnSpc>
            </a:pPr>
            <a:endParaRPr lang="ru-RU" sz="4800" b="0" strike="noStrike" spc="-1" dirty="0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3200" b="1" strike="noStrike" spc="-1" dirty="0" smtClean="0">
                <a:solidFill>
                  <a:srgbClr val="FF0000"/>
                </a:solidFill>
                <a:latin typeface="Arial"/>
                <a:ea typeface="DejaVu Sans"/>
              </a:rPr>
              <a:t>Подготовила</a:t>
            </a:r>
            <a:r>
              <a:rPr lang="ru-RU" sz="3200" b="1" strike="noStrike" spc="-1" dirty="0">
                <a:solidFill>
                  <a:srgbClr val="FF0000"/>
                </a:solidFill>
                <a:latin typeface="Arial"/>
                <a:ea typeface="DejaVu Sans"/>
              </a:rPr>
              <a:t>:</a:t>
            </a:r>
            <a:endParaRPr lang="ru-RU" sz="3200" b="0" strike="noStrike" spc="-1" dirty="0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3200" b="1" spc="-1" dirty="0" smtClean="0">
                <a:solidFill>
                  <a:srgbClr val="FF0000"/>
                </a:solidFill>
                <a:latin typeface="Arial"/>
                <a:ea typeface="DejaVu Sans"/>
              </a:rPr>
              <a:t>воспитатель</a:t>
            </a:r>
            <a:r>
              <a:rPr lang="ru-RU" sz="3200" b="1" strike="noStrike" spc="-1" dirty="0" smtClean="0">
                <a:solidFill>
                  <a:srgbClr val="FF0000"/>
                </a:solidFill>
                <a:latin typeface="Arial"/>
                <a:ea typeface="DejaVu Sans"/>
              </a:rPr>
              <a:t> </a:t>
            </a:r>
            <a:r>
              <a:rPr lang="en-US" sz="3200" b="1" strike="noStrike" spc="-1" dirty="0" smtClean="0">
                <a:solidFill>
                  <a:srgbClr val="FF0000"/>
                </a:solidFill>
                <a:latin typeface="Arial"/>
                <a:ea typeface="DejaVu Sans"/>
              </a:rPr>
              <a:t>I</a:t>
            </a:r>
            <a:r>
              <a:rPr lang="ru-RU" sz="3200" b="1" strike="noStrike" spc="-1" dirty="0" smtClean="0">
                <a:solidFill>
                  <a:srgbClr val="FF0000"/>
                </a:solidFill>
                <a:latin typeface="Arial"/>
                <a:ea typeface="DejaVu Sans"/>
              </a:rPr>
              <a:t> кв. кат.</a:t>
            </a:r>
            <a:r>
              <a:rPr lang="en-US" sz="3200" b="1" strike="noStrike" spc="-1" dirty="0" smtClean="0">
                <a:solidFill>
                  <a:srgbClr val="FF0000"/>
                </a:solidFill>
                <a:latin typeface="Arial"/>
                <a:ea typeface="DejaVu Sans"/>
              </a:rPr>
              <a:t> </a:t>
            </a:r>
            <a:r>
              <a:rPr lang="ru-RU" sz="3200" b="1" strike="noStrike" spc="-1" dirty="0" smtClean="0">
                <a:solidFill>
                  <a:srgbClr val="FF0000"/>
                </a:solidFill>
                <a:latin typeface="Arial"/>
                <a:ea typeface="DejaVu Sans"/>
              </a:rPr>
              <a:t>  </a:t>
            </a:r>
            <a:endParaRPr lang="ru-RU" sz="3200" b="0" strike="noStrike" spc="-1" dirty="0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3200" b="1" strike="noStrike" spc="-1" dirty="0" err="1" smtClean="0">
                <a:solidFill>
                  <a:srgbClr val="FF0000"/>
                </a:solidFill>
                <a:latin typeface="Arial"/>
              </a:rPr>
              <a:t>Базанова</a:t>
            </a:r>
            <a:r>
              <a:rPr lang="ru-RU" sz="3200" b="1" strike="noStrike" spc="-1" dirty="0" smtClean="0">
                <a:solidFill>
                  <a:srgbClr val="FF0000"/>
                </a:solidFill>
                <a:latin typeface="Arial"/>
              </a:rPr>
              <a:t> Е.Н.</a:t>
            </a:r>
            <a:endParaRPr lang="ru-RU" sz="3200" b="0" strike="noStrike" spc="-1" dirty="0">
              <a:latin typeface="Arial"/>
            </a:endParaRPr>
          </a:p>
        </p:txBody>
      </p:sp>
      <p:sp>
        <p:nvSpPr>
          <p:cNvPr id="39" name="CustomShape 2"/>
          <p:cNvSpPr/>
          <p:nvPr/>
        </p:nvSpPr>
        <p:spPr>
          <a:xfrm>
            <a:off x="4932000" y="5589360"/>
            <a:ext cx="4027320" cy="908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>
              <a:lnSpc>
                <a:spcPct val="100000"/>
              </a:lnSpc>
            </a:pPr>
            <a:r>
              <a:rPr lang="ru-RU" sz="18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=. </a:t>
            </a:r>
            <a:endParaRPr lang="ru-RU" sz="1800" b="0" strike="noStrike" spc="-1">
              <a:latin typeface="Arial"/>
            </a:endParaRPr>
          </a:p>
        </p:txBody>
      </p:sp>
      <p:pic>
        <p:nvPicPr>
          <p:cNvPr id="6" name="Рисунок 5" descr="Картинки по запросу &quot;дети играют в сюжетно-ролевую игру&quot;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2857496"/>
            <a:ext cx="4143404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CustomShape 1"/>
          <p:cNvSpPr/>
          <p:nvPr/>
        </p:nvSpPr>
        <p:spPr>
          <a:xfrm>
            <a:off x="285840" y="0"/>
            <a:ext cx="8640720" cy="571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4000" b="1" spc="-1" dirty="0" smtClean="0">
                <a:solidFill>
                  <a:srgbClr val="C00000"/>
                </a:solidFill>
                <a:latin typeface="Trebuchet MS"/>
                <a:ea typeface="DejaVu Sans"/>
              </a:rPr>
              <a:t>Значение СРИ в социализации дошкольников</a:t>
            </a:r>
            <a:endParaRPr lang="ru-RU" sz="4000" b="1" strike="noStrike" spc="-1" dirty="0" smtClean="0">
              <a:solidFill>
                <a:srgbClr val="C00000"/>
              </a:solidFill>
              <a:latin typeface="Trebuchet MS"/>
              <a:ea typeface="DejaVu Sans"/>
            </a:endParaRPr>
          </a:p>
          <a:p>
            <a:pPr algn="ctr">
              <a:lnSpc>
                <a:spcPct val="100000"/>
              </a:lnSpc>
            </a:pPr>
            <a:endParaRPr lang="ru-RU" sz="3200" b="0" strike="noStrike" spc="-1" dirty="0">
              <a:solidFill>
                <a:schemeClr val="accent1">
                  <a:lumMod val="75000"/>
                </a:schemeClr>
              </a:solidFill>
              <a:latin typeface="Arial"/>
            </a:endParaRPr>
          </a:p>
        </p:txBody>
      </p:sp>
      <p:sp>
        <p:nvSpPr>
          <p:cNvPr id="96" name="CustomShape 2"/>
          <p:cNvSpPr/>
          <p:nvPr/>
        </p:nvSpPr>
        <p:spPr>
          <a:xfrm>
            <a:off x="3714744" y="2714620"/>
            <a:ext cx="1873800" cy="1874160"/>
          </a:xfrm>
          <a:prstGeom prst="ellipse">
            <a:avLst/>
          </a:prstGeom>
          <a:solidFill>
            <a:srgbClr val="05E33A">
              <a:alpha val="50000"/>
            </a:srgbClr>
          </a:solidFill>
          <a:ln>
            <a:solidFill>
              <a:schemeClr val="lt1">
                <a:hueOff val="0"/>
                <a:satOff val="0"/>
                <a:lumOff val="0"/>
                <a:alphaOff val="0"/>
              </a:schemeClr>
            </a:solidFill>
            <a:round/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7" name="CustomShape 3"/>
          <p:cNvSpPr/>
          <p:nvPr/>
        </p:nvSpPr>
        <p:spPr>
          <a:xfrm>
            <a:off x="2714612" y="1285860"/>
            <a:ext cx="3929090" cy="135732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90000"/>
              </a:lnSpc>
              <a:spcAft>
                <a:spcPts val="771"/>
              </a:spcAft>
            </a:pPr>
            <a:r>
              <a:rPr lang="ru-RU" sz="2400" b="0" strike="noStrike" spc="-1" dirty="0" smtClean="0">
                <a:solidFill>
                  <a:srgbClr val="000000"/>
                </a:solidFill>
                <a:latin typeface="Arial"/>
                <a:ea typeface="DejaVu Sans"/>
              </a:rPr>
              <a:t>Дети приобретают новые знания о </a:t>
            </a:r>
            <a:r>
              <a:rPr lang="ru-RU" sz="2400" spc="-1" dirty="0" smtClean="0">
                <a:solidFill>
                  <a:srgbClr val="000000"/>
                </a:solidFill>
                <a:latin typeface="Arial"/>
                <a:ea typeface="DejaVu Sans"/>
              </a:rPr>
              <a:t>деятельности взрослых</a:t>
            </a:r>
            <a:r>
              <a:rPr lang="ru-RU" sz="2400" b="0" strike="noStrike" spc="-1" dirty="0" smtClean="0">
                <a:solidFill>
                  <a:srgbClr val="000000"/>
                </a:solidFill>
                <a:latin typeface="Arial"/>
                <a:ea typeface="DejaVu Sans"/>
              </a:rPr>
              <a:t>, о профессиональных и личностных качествах.</a:t>
            </a:r>
            <a:endParaRPr lang="ru-RU" sz="2400" b="0" strike="noStrike" spc="-1" dirty="0" smtClean="0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98" name="CustomShape 4"/>
          <p:cNvSpPr/>
          <p:nvPr/>
        </p:nvSpPr>
        <p:spPr>
          <a:xfrm>
            <a:off x="4429124" y="2857496"/>
            <a:ext cx="1873800" cy="1874160"/>
          </a:xfrm>
          <a:prstGeom prst="ellipse">
            <a:avLst/>
          </a:prstGeom>
          <a:solidFill>
            <a:srgbClr val="FFFF00">
              <a:alpha val="50000"/>
            </a:srgbClr>
          </a:solidFill>
          <a:ln>
            <a:solidFill>
              <a:schemeClr val="lt1">
                <a:hueOff val="0"/>
                <a:satOff val="0"/>
                <a:lumOff val="0"/>
                <a:alphaOff val="0"/>
              </a:schemeClr>
            </a:solidFill>
            <a:round/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9" name="CustomShape 5"/>
          <p:cNvSpPr/>
          <p:nvPr/>
        </p:nvSpPr>
        <p:spPr>
          <a:xfrm>
            <a:off x="6357960" y="1857364"/>
            <a:ext cx="2786040" cy="157163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90000"/>
              </a:lnSpc>
              <a:spcAft>
                <a:spcPts val="771"/>
              </a:spcAft>
            </a:pPr>
            <a:r>
              <a:rPr lang="ru-RU" sz="2400" dirty="0" smtClean="0"/>
              <a:t>У дошкольников развиваются коммуникативные качества, они учатся общаться</a:t>
            </a:r>
            <a:endParaRPr lang="ru-RU" sz="2400" dirty="0" smtClean="0"/>
          </a:p>
          <a:p>
            <a:pPr algn="ctr">
              <a:lnSpc>
                <a:spcPct val="90000"/>
              </a:lnSpc>
              <a:spcAft>
                <a:spcPts val="771"/>
              </a:spcAft>
            </a:pPr>
            <a:r>
              <a:rPr lang="ru-RU" sz="2400" b="0" strike="noStrike" spc="-1" dirty="0" smtClean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endParaRPr lang="ru-RU" sz="2400" b="0" strike="noStrike" spc="-1" dirty="0">
              <a:latin typeface="Arial"/>
            </a:endParaRPr>
          </a:p>
        </p:txBody>
      </p:sp>
      <p:sp>
        <p:nvSpPr>
          <p:cNvPr id="100" name="CustomShape 6"/>
          <p:cNvSpPr/>
          <p:nvPr/>
        </p:nvSpPr>
        <p:spPr>
          <a:xfrm>
            <a:off x="4286248" y="3643314"/>
            <a:ext cx="1873800" cy="1874160"/>
          </a:xfrm>
          <a:prstGeom prst="ellipse">
            <a:avLst/>
          </a:prstGeom>
          <a:solidFill>
            <a:schemeClr val="accent4">
              <a:alpha val="50000"/>
            </a:schemeClr>
          </a:solidFill>
          <a:ln>
            <a:solidFill>
              <a:schemeClr val="lt1">
                <a:hueOff val="0"/>
                <a:satOff val="0"/>
                <a:lumOff val="0"/>
                <a:alphaOff val="0"/>
              </a:schemeClr>
            </a:solidFill>
            <a:round/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2" name="CustomShape 8"/>
          <p:cNvSpPr/>
          <p:nvPr/>
        </p:nvSpPr>
        <p:spPr>
          <a:xfrm>
            <a:off x="3936960" y="3642840"/>
            <a:ext cx="1873800" cy="1874160"/>
          </a:xfrm>
          <a:prstGeom prst="ellipse">
            <a:avLst/>
          </a:prstGeom>
          <a:solidFill>
            <a:srgbClr val="FF0000">
              <a:alpha val="50000"/>
            </a:srgbClr>
          </a:solidFill>
          <a:ln>
            <a:solidFill>
              <a:schemeClr val="lt1">
                <a:hueOff val="0"/>
                <a:satOff val="0"/>
                <a:lumOff val="0"/>
                <a:alphaOff val="0"/>
              </a:schemeClr>
            </a:solidFill>
            <a:round/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3" name="CustomShape 9"/>
          <p:cNvSpPr/>
          <p:nvPr/>
        </p:nvSpPr>
        <p:spPr>
          <a:xfrm>
            <a:off x="3326400" y="3642840"/>
            <a:ext cx="1873800" cy="1874160"/>
          </a:xfrm>
          <a:prstGeom prst="ellipse">
            <a:avLst/>
          </a:prstGeom>
          <a:solidFill>
            <a:srgbClr val="7030A0">
              <a:alpha val="50000"/>
            </a:srgbClr>
          </a:solidFill>
          <a:ln>
            <a:solidFill>
              <a:schemeClr val="lt1">
                <a:hueOff val="0"/>
                <a:satOff val="0"/>
                <a:lumOff val="0"/>
                <a:alphaOff val="0"/>
              </a:schemeClr>
            </a:solidFill>
            <a:round/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4" name="CustomShape 10"/>
          <p:cNvSpPr/>
          <p:nvPr/>
        </p:nvSpPr>
        <p:spPr>
          <a:xfrm>
            <a:off x="3786182" y="3929066"/>
            <a:ext cx="1873800" cy="1874160"/>
          </a:xfrm>
          <a:prstGeom prst="ellipse">
            <a:avLst/>
          </a:prstGeom>
          <a:solidFill>
            <a:srgbClr val="0070C0">
              <a:alpha val="50000"/>
            </a:srgbClr>
          </a:solidFill>
          <a:ln>
            <a:solidFill>
              <a:schemeClr val="lt1">
                <a:hueOff val="0"/>
                <a:satOff val="0"/>
                <a:lumOff val="0"/>
                <a:alphaOff val="0"/>
              </a:schemeClr>
            </a:solidFill>
            <a:round/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5" name="CustomShape 11"/>
          <p:cNvSpPr/>
          <p:nvPr/>
        </p:nvSpPr>
        <p:spPr>
          <a:xfrm>
            <a:off x="142920" y="3643200"/>
            <a:ext cx="2999520" cy="128599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90000"/>
              </a:lnSpc>
              <a:spcAft>
                <a:spcPts val="700"/>
              </a:spcAft>
            </a:pPr>
            <a:r>
              <a:rPr lang="ru-RU" sz="2000" dirty="0" smtClean="0"/>
              <a:t> </a:t>
            </a:r>
          </a:p>
          <a:p>
            <a:pPr algn="ctr">
              <a:lnSpc>
                <a:spcPct val="90000"/>
              </a:lnSpc>
              <a:spcAft>
                <a:spcPts val="700"/>
              </a:spcAft>
            </a:pPr>
            <a:r>
              <a:rPr lang="ru-RU" sz="2000" b="0" strike="noStrike" spc="-1" dirty="0" smtClean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endParaRPr lang="ru-RU" sz="2000" b="0" strike="noStrike" spc="-1" dirty="0">
              <a:latin typeface="Arial"/>
            </a:endParaRPr>
          </a:p>
        </p:txBody>
      </p:sp>
      <p:sp>
        <p:nvSpPr>
          <p:cNvPr id="106" name="CustomShape 12"/>
          <p:cNvSpPr/>
          <p:nvPr/>
        </p:nvSpPr>
        <p:spPr>
          <a:xfrm>
            <a:off x="3214678" y="3000372"/>
            <a:ext cx="1873800" cy="1874160"/>
          </a:xfrm>
          <a:prstGeom prst="ellipse">
            <a:avLst/>
          </a:prstGeom>
          <a:solidFill>
            <a:srgbClr val="00B0F0">
              <a:alpha val="50000"/>
            </a:srgbClr>
          </a:solidFill>
          <a:ln>
            <a:solidFill>
              <a:schemeClr val="lt1">
                <a:hueOff val="0"/>
                <a:satOff val="0"/>
                <a:lumOff val="0"/>
                <a:alphaOff val="0"/>
              </a:schemeClr>
            </a:solidFill>
            <a:round/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7" name="CustomShape 13"/>
          <p:cNvSpPr/>
          <p:nvPr/>
        </p:nvSpPr>
        <p:spPr>
          <a:xfrm>
            <a:off x="214200" y="3357562"/>
            <a:ext cx="2642400" cy="264320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90000"/>
              </a:lnSpc>
              <a:spcAft>
                <a:spcPts val="771"/>
              </a:spcAft>
            </a:pPr>
            <a:r>
              <a:rPr lang="ru-RU" sz="2400" spc="-1" dirty="0" smtClean="0">
                <a:solidFill>
                  <a:srgbClr val="000000"/>
                </a:solidFill>
                <a:latin typeface="Arial"/>
              </a:rPr>
              <a:t>Дошкольники</a:t>
            </a:r>
            <a:r>
              <a:rPr lang="ru-RU" sz="2400" dirty="0" smtClean="0"/>
              <a:t> </a:t>
            </a:r>
            <a:r>
              <a:rPr lang="ru-RU" sz="2400" dirty="0" smtClean="0"/>
              <a:t>приобретают новый социальный опыт взаимодействия с другими людьми</a:t>
            </a:r>
            <a:r>
              <a:rPr lang="ru-RU" sz="2400" b="0" strike="noStrike" spc="-1" dirty="0" smtClean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endParaRPr lang="ru-RU" sz="2400" b="0" strike="noStrike" spc="-1" dirty="0">
              <a:latin typeface="Arial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857884" y="3571876"/>
            <a:ext cx="328611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Игра способствует социализации ребенка, обогащая его жизненным опытом, и готовит к успешной деятельности в реальной жизни.</a:t>
            </a:r>
          </a:p>
          <a:p>
            <a:pPr algn="ctr"/>
            <a:endParaRPr lang="ru-RU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214282" y="1214422"/>
            <a:ext cx="257176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Дети усваивают нормы и правила социально принятого поведения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2840"/>
            <a:ext cx="8229240" cy="1205896"/>
          </a:xfrm>
        </p:spPr>
        <p:txBody>
          <a:bodyPr/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  <a:latin typeface="+mj-lt"/>
              </a:rPr>
              <a:t>Список используемой литературы</a:t>
            </a:r>
            <a:endParaRPr lang="ru-RU" sz="4000" b="1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543956" cy="4682000"/>
          </a:xfrm>
        </p:spPr>
        <p:txBody>
          <a:bodyPr>
            <a:normAutofit lnSpcReduction="10000"/>
          </a:bodyPr>
          <a:lstStyle/>
          <a:p>
            <a:pPr marL="342900" lvl="0" indent="-342900">
              <a:buAutoNum type="arabicPeriod"/>
            </a:pPr>
            <a:r>
              <a:rPr lang="ru-RU" sz="2800" dirty="0" smtClean="0">
                <a:latin typeface="+mn-lt"/>
              </a:rPr>
              <a:t>Игра </a:t>
            </a:r>
            <a:r>
              <a:rPr lang="ru-RU" sz="2800" dirty="0">
                <a:latin typeface="+mn-lt"/>
              </a:rPr>
              <a:t>и дошкольник. Развитие детей старшего дошкольного возраста в игровой деятельности: Сборник / под ред. Т.И. Бабаевой, З.А. Михайловой. – СПб, 2004</a:t>
            </a:r>
            <a:r>
              <a:rPr lang="ru-RU" sz="2800" dirty="0" smtClean="0">
                <a:latin typeface="+mn-lt"/>
              </a:rPr>
              <a:t>.</a:t>
            </a:r>
          </a:p>
          <a:p>
            <a:pPr marL="342900" indent="-342900">
              <a:buFontTx/>
              <a:buAutoNum type="arabicPeriod"/>
            </a:pPr>
            <a:r>
              <a:rPr lang="ru-RU" sz="2800" dirty="0" smtClean="0"/>
              <a:t> </a:t>
            </a:r>
            <a:r>
              <a:rPr lang="ru-RU" sz="2800" dirty="0"/>
              <a:t>Краснощекова Н.В. «Сюжетно- ролевые игры для детей дошкольного  возраста» – Ростов -на -дону,  Феникс, 2008г., 251с.</a:t>
            </a:r>
          </a:p>
          <a:p>
            <a:pPr marL="342900" indent="-342900">
              <a:buFontTx/>
              <a:buAutoNum type="arabicPeriod"/>
            </a:pPr>
            <a:r>
              <a:rPr lang="ru-RU" sz="2800" dirty="0" smtClean="0">
                <a:latin typeface="+mn-lt"/>
              </a:rPr>
              <a:t>Сюжетно-ролевая </a:t>
            </a:r>
            <a:r>
              <a:rPr lang="ru-RU" sz="2800" dirty="0">
                <a:latin typeface="+mn-lt"/>
              </a:rPr>
              <a:t>игры для старших дошкольников М 2011г</a:t>
            </a:r>
          </a:p>
          <a:p>
            <a:pPr marL="342900" indent="-342900">
              <a:buFontTx/>
              <a:buAutoNum type="arabicPeriod"/>
            </a:pPr>
            <a:r>
              <a:rPr lang="ru-RU" sz="2800" dirty="0">
                <a:latin typeface="+mn-lt"/>
              </a:rPr>
              <a:t>Сюжетно-ролевые игры для детей дошкольного возраста/Н. В. Краснощёкова-ООО </a:t>
            </a:r>
            <a:r>
              <a:rPr lang="ru-RU" sz="2800" i="1" dirty="0">
                <a:latin typeface="+mn-lt"/>
              </a:rPr>
              <a:t>«Феникс»</a:t>
            </a:r>
            <a:r>
              <a:rPr lang="ru-RU" sz="2800" dirty="0">
                <a:latin typeface="+mn-lt"/>
              </a:rPr>
              <a:t>, 2012.</a:t>
            </a:r>
          </a:p>
          <a:p>
            <a:pPr marL="342900" lvl="0" indent="-342900">
              <a:buAutoNum type="arabicPeriod"/>
            </a:pP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CustomShape 1"/>
          <p:cNvSpPr/>
          <p:nvPr/>
        </p:nvSpPr>
        <p:spPr>
          <a:xfrm>
            <a:off x="0" y="188640"/>
            <a:ext cx="8925120" cy="93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endParaRPr lang="ru-RU" sz="18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ru-RU" sz="3600" b="1" strike="noStrike" spc="-1">
                <a:solidFill>
                  <a:srgbClr val="FF0000"/>
                </a:solidFill>
                <a:latin typeface="Arial"/>
                <a:ea typeface="DejaVu Sans"/>
              </a:rPr>
              <a:t>МБДОУ №83 «Соколенок» </a:t>
            </a:r>
            <a:endParaRPr lang="ru-RU" sz="36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ru-RU" sz="3600" b="1" strike="noStrike" spc="-1">
                <a:solidFill>
                  <a:srgbClr val="FF0000"/>
                </a:solidFill>
                <a:latin typeface="Arial"/>
                <a:ea typeface="DejaVu Sans"/>
              </a:rPr>
              <a:t>248016 г. Калуга</a:t>
            </a:r>
            <a:endParaRPr lang="ru-RU" sz="36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ru-RU" sz="3600" b="1" strike="noStrike" spc="-1">
                <a:solidFill>
                  <a:srgbClr val="FF0000"/>
                </a:solidFill>
                <a:latin typeface="Arial"/>
                <a:ea typeface="DejaVu Sans"/>
              </a:rPr>
              <a:t>Ул. Баррикад, 142</a:t>
            </a:r>
            <a:endParaRPr lang="ru-RU" sz="36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ru-RU" sz="36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ru-RU" sz="4400" b="1" strike="noStrike" spc="-1">
                <a:solidFill>
                  <a:srgbClr val="FF0000"/>
                </a:solidFill>
                <a:latin typeface="Trebuchet MS"/>
                <a:ea typeface="DejaVu Sans"/>
              </a:rPr>
              <a:t> </a:t>
            </a:r>
            <a:endParaRPr lang="ru-RU" sz="4400" b="0" strike="noStrike" spc="-1">
              <a:latin typeface="Arial"/>
            </a:endParaRPr>
          </a:p>
        </p:txBody>
      </p:sp>
      <p:sp>
        <p:nvSpPr>
          <p:cNvPr id="113" name="CustomShape 2"/>
          <p:cNvSpPr/>
          <p:nvPr/>
        </p:nvSpPr>
        <p:spPr>
          <a:xfrm>
            <a:off x="214200" y="428760"/>
            <a:ext cx="8925120" cy="6235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lang="ru-RU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latin typeface="Arial"/>
            </a:endParaRPr>
          </a:p>
        </p:txBody>
      </p:sp>
      <p:pic>
        <p:nvPicPr>
          <p:cNvPr id="114" name="Рисунок 139"/>
          <p:cNvPicPr/>
          <p:nvPr/>
        </p:nvPicPr>
        <p:blipFill>
          <a:blip r:embed="rId2" cstate="print"/>
          <a:stretch/>
        </p:blipFill>
        <p:spPr>
          <a:xfrm>
            <a:off x="1714320" y="2357280"/>
            <a:ext cx="6000120" cy="38570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ustomShape 1"/>
          <p:cNvSpPr/>
          <p:nvPr/>
        </p:nvSpPr>
        <p:spPr>
          <a:xfrm>
            <a:off x="357158" y="4680"/>
            <a:ext cx="8501122" cy="671046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4000" b="1" strike="noStrike" spc="-1" dirty="0" smtClean="0">
                <a:solidFill>
                  <a:srgbClr val="C00000"/>
                </a:solidFill>
                <a:latin typeface="Arial"/>
              </a:rPr>
              <a:t>Актуальность</a:t>
            </a:r>
          </a:p>
          <a:p>
            <a:pPr indent="360000" algn="just">
              <a:lnSpc>
                <a:spcPct val="100000"/>
              </a:lnSpc>
            </a:pPr>
            <a:r>
              <a:rPr lang="ru-RU" sz="2800" dirty="0" smtClean="0"/>
              <a:t>Дошкольный возраст является активным периодом усвоения социальных норм. Высокий темп психического и личностного развития ребенка, его открытость миру, новому опыту создают благоприятную психологическую почву для вступления в общественную жизнь.</a:t>
            </a:r>
          </a:p>
          <a:p>
            <a:pPr indent="360000" algn="just">
              <a:lnSpc>
                <a:spcPct val="100000"/>
              </a:lnSpc>
            </a:pPr>
            <a:r>
              <a:rPr lang="ru-RU" sz="2800" dirty="0" smtClean="0"/>
              <a:t>Именно, в дошкольном возрасте</a:t>
            </a:r>
            <a:r>
              <a:rPr lang="en-US" sz="2800" dirty="0" smtClean="0"/>
              <a:t>:</a:t>
            </a:r>
            <a:endParaRPr lang="ru-RU" sz="2800" dirty="0" smtClean="0"/>
          </a:p>
          <a:p>
            <a:pPr indent="360000" algn="just">
              <a:lnSpc>
                <a:spcPct val="100000"/>
              </a:lnSpc>
            </a:pPr>
            <a:r>
              <a:rPr lang="ru-RU" sz="2800" dirty="0" smtClean="0"/>
              <a:t> </a:t>
            </a:r>
            <a:r>
              <a:rPr lang="ru-RU" sz="2800" spc="-1" dirty="0" smtClean="0">
                <a:solidFill>
                  <a:srgbClr val="953735"/>
                </a:solidFill>
              </a:rPr>
              <a:t>● </a:t>
            </a:r>
            <a:r>
              <a:rPr lang="ru-RU" sz="2800" dirty="0" smtClean="0"/>
              <a:t>складываются первые стереотипы социального поведения, </a:t>
            </a:r>
          </a:p>
          <a:p>
            <a:pPr indent="360000" algn="just">
              <a:lnSpc>
                <a:spcPct val="100000"/>
              </a:lnSpc>
            </a:pPr>
            <a:r>
              <a:rPr lang="ru-RU" sz="2800" spc="-1" dirty="0" smtClean="0">
                <a:solidFill>
                  <a:srgbClr val="953735"/>
                </a:solidFill>
              </a:rPr>
              <a:t>● </a:t>
            </a:r>
            <a:r>
              <a:rPr lang="ru-RU" sz="2800" dirty="0" smtClean="0"/>
              <a:t>формируется индивидуальный стиль поведения человека, </a:t>
            </a:r>
          </a:p>
          <a:p>
            <a:pPr indent="360000" algn="just">
              <a:lnSpc>
                <a:spcPct val="100000"/>
              </a:lnSpc>
            </a:pPr>
            <a:r>
              <a:rPr lang="ru-RU" sz="2800" spc="-1" dirty="0" smtClean="0">
                <a:solidFill>
                  <a:srgbClr val="953735"/>
                </a:solidFill>
              </a:rPr>
              <a:t>● </a:t>
            </a:r>
            <a:r>
              <a:rPr lang="ru-RU" sz="2800" dirty="0" smtClean="0"/>
              <a:t>вырабатываются навыки и привычки общественно принятого поведения, </a:t>
            </a:r>
          </a:p>
          <a:p>
            <a:pPr indent="360000" algn="just">
              <a:lnSpc>
                <a:spcPct val="100000"/>
              </a:lnSpc>
            </a:pPr>
            <a:r>
              <a:rPr lang="ru-RU" sz="2800" spc="-1" dirty="0" smtClean="0">
                <a:solidFill>
                  <a:srgbClr val="953735"/>
                </a:solidFill>
              </a:rPr>
              <a:t>● </a:t>
            </a:r>
            <a:r>
              <a:rPr lang="ru-RU" sz="2800" dirty="0" smtClean="0"/>
              <a:t>складывается характер. </a:t>
            </a:r>
            <a:endParaRPr lang="en-US" sz="2800" b="1" spc="-1" dirty="0" smtClean="0">
              <a:latin typeface="Arial"/>
            </a:endParaRPr>
          </a:p>
          <a:p>
            <a:pPr>
              <a:lnSpc>
                <a:spcPct val="100000"/>
              </a:lnSpc>
            </a:pPr>
            <a:endParaRPr lang="en-US" sz="3600" b="1" spc="-1" dirty="0" smtClean="0">
              <a:solidFill>
                <a:srgbClr val="C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3600" b="1" spc="-1" dirty="0" smtClean="0">
              <a:solidFill>
                <a:srgbClr val="C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3600" b="1" spc="-1" dirty="0" smtClean="0">
              <a:solidFill>
                <a:srgbClr val="C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ru-RU" sz="36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ru-RU" sz="36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ru-RU" sz="3600" b="0" strike="noStrike" spc="-1" dirty="0">
              <a:latin typeface="Arial"/>
            </a:endParaRPr>
          </a:p>
        </p:txBody>
      </p:sp>
      <p:sp>
        <p:nvSpPr>
          <p:cNvPr id="42" name="CustomShape 2"/>
          <p:cNvSpPr/>
          <p:nvPr/>
        </p:nvSpPr>
        <p:spPr>
          <a:xfrm>
            <a:off x="4932000" y="5589360"/>
            <a:ext cx="4027320" cy="908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>
              <a:lnSpc>
                <a:spcPct val="100000"/>
              </a:lnSpc>
            </a:pPr>
            <a:r>
              <a:rPr lang="ru-RU" sz="18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=. </a:t>
            </a:r>
            <a:endParaRPr lang="ru-RU" sz="1800" b="0" strike="noStrike" spc="-1">
              <a:latin typeface="Arial"/>
            </a:endParaRPr>
          </a:p>
        </p:txBody>
      </p:sp>
    </p:spTree>
  </p:cSld>
  <p:clrMapOvr>
    <a:masterClrMapping/>
  </p:clrMapOvr>
  <p:transition spd="med">
    <p:plus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CustomShape 1"/>
          <p:cNvSpPr/>
          <p:nvPr/>
        </p:nvSpPr>
        <p:spPr>
          <a:xfrm>
            <a:off x="428596" y="0"/>
            <a:ext cx="8429684" cy="713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4800" b="1" spc="-1" dirty="0" smtClean="0">
                <a:solidFill>
                  <a:srgbClr val="C00000"/>
                </a:solidFill>
                <a:latin typeface="Trebuchet MS"/>
                <a:ea typeface="DejaVu Sans"/>
              </a:rPr>
              <a:t>Социализация</a:t>
            </a:r>
            <a:r>
              <a:rPr lang="ru-RU" sz="4800" b="1" strike="noStrike" spc="-1" dirty="0" smtClean="0">
                <a:solidFill>
                  <a:srgbClr val="C00000"/>
                </a:solidFill>
                <a:latin typeface="Trebuchet MS"/>
                <a:ea typeface="DejaVu Sans"/>
              </a:rPr>
              <a:t>:</a:t>
            </a:r>
            <a:endParaRPr lang="ru-RU" sz="4800" b="0" strike="noStrike" spc="-1" dirty="0">
              <a:latin typeface="Arial"/>
            </a:endParaRPr>
          </a:p>
          <a:p>
            <a:pPr indent="360000" algn="just"/>
            <a:r>
              <a:rPr lang="ru-RU" sz="4000" b="1" dirty="0" smtClean="0"/>
              <a:t> </a:t>
            </a:r>
            <a:r>
              <a:rPr lang="ru-RU" sz="3200" b="1" i="1" dirty="0" smtClean="0"/>
              <a:t>это процесс</a:t>
            </a:r>
            <a:r>
              <a:rPr lang="ru-RU" sz="3200" dirty="0" smtClean="0"/>
              <a:t>, во время которого усваиваются ценности, традиции, культура общества, к которым принадлежит ребёнок. </a:t>
            </a:r>
            <a:endParaRPr lang="ru-RU" sz="3200" dirty="0" smtClean="0"/>
          </a:p>
          <a:p>
            <a:r>
              <a:rPr lang="ru-RU" sz="3200" b="1" i="1" dirty="0" smtClean="0"/>
              <a:t>Социализация – это двусторонний процесс, включающий в себя:</a:t>
            </a:r>
            <a:endParaRPr lang="ru-RU" sz="3200" dirty="0" smtClean="0"/>
          </a:p>
          <a:p>
            <a:r>
              <a:rPr lang="ru-RU" sz="3200" dirty="0" smtClean="0"/>
              <a:t>1.     Усвоение ребенком социального опыта путем вхождения в социальную среду, систему социальных связей.</a:t>
            </a:r>
          </a:p>
          <a:p>
            <a:r>
              <a:rPr lang="ru-RU" sz="3200" dirty="0" smtClean="0"/>
              <a:t>2.      Процесс активного воспроизводства системы социальных связей индивидом за счет его активной деятельности</a:t>
            </a:r>
            <a:r>
              <a:rPr lang="ru-RU" sz="3200" b="1" dirty="0" smtClean="0"/>
              <a:t>.</a:t>
            </a:r>
            <a:endParaRPr lang="ru-RU" sz="3200" dirty="0" smtClean="0"/>
          </a:p>
          <a:p>
            <a:pPr indent="360000" algn="just"/>
            <a:endParaRPr lang="ru-RU" sz="3200" dirty="0" smtClean="0"/>
          </a:p>
          <a:p>
            <a:pPr indent="360000" algn="just"/>
            <a:endParaRPr lang="ru-RU" sz="4000" dirty="0" smtClean="0"/>
          </a:p>
          <a:p>
            <a:pPr indent="360000" algn="just"/>
            <a:endParaRPr lang="ru-RU" sz="3200" dirty="0" smtClean="0"/>
          </a:p>
          <a:p>
            <a:pPr algn="ctr">
              <a:lnSpc>
                <a:spcPct val="100000"/>
              </a:lnSpc>
            </a:pPr>
            <a:endParaRPr lang="ru-RU" sz="40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ru-RU" sz="3600" b="0" strike="noStrike" spc="-1" dirty="0">
              <a:latin typeface="Arial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CustomShape 1"/>
          <p:cNvSpPr/>
          <p:nvPr/>
        </p:nvSpPr>
        <p:spPr>
          <a:xfrm>
            <a:off x="609480" y="0"/>
            <a:ext cx="7886880" cy="713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4800" b="1" spc="-1" dirty="0" smtClean="0">
                <a:solidFill>
                  <a:srgbClr val="C00000"/>
                </a:solidFill>
                <a:latin typeface="Trebuchet MS"/>
              </a:rPr>
              <a:t>В дошкольном возрасте</a:t>
            </a:r>
            <a:r>
              <a:rPr lang="en-US" sz="4800" b="1" spc="-1" dirty="0" smtClean="0">
                <a:solidFill>
                  <a:srgbClr val="C00000"/>
                </a:solidFill>
                <a:latin typeface="Trebuchet MS"/>
              </a:rPr>
              <a:t>:</a:t>
            </a:r>
            <a:endParaRPr lang="ru-RU" sz="4800" b="0" strike="noStrike" spc="-1" dirty="0">
              <a:latin typeface="Arial"/>
            </a:endParaRPr>
          </a:p>
        </p:txBody>
      </p:sp>
      <p:sp>
        <p:nvSpPr>
          <p:cNvPr id="52" name="CustomShape 2"/>
          <p:cNvSpPr/>
          <p:nvPr/>
        </p:nvSpPr>
        <p:spPr>
          <a:xfrm>
            <a:off x="428596" y="1071546"/>
            <a:ext cx="8429684" cy="516433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r>
              <a:rPr lang="ru-RU" sz="3200" spc="-1" dirty="0" smtClean="0">
                <a:solidFill>
                  <a:srgbClr val="953735"/>
                </a:solidFill>
              </a:rPr>
              <a:t>●</a:t>
            </a:r>
            <a:r>
              <a:rPr lang="ru-RU" sz="3200" dirty="0" smtClean="0"/>
              <a:t> развиваются коммуникативные качества дошкольников (интерес к людям, общительность, приветливость). </a:t>
            </a:r>
          </a:p>
          <a:p>
            <a:pPr algn="just"/>
            <a:r>
              <a:rPr lang="ru-RU" sz="3200" spc="-1" dirty="0" smtClean="0">
                <a:solidFill>
                  <a:srgbClr val="953735"/>
                </a:solidFill>
                <a:latin typeface="Trebuchet MS"/>
              </a:rPr>
              <a:t>● </a:t>
            </a:r>
            <a:r>
              <a:rPr lang="ru-RU" sz="3200" dirty="0" smtClean="0"/>
              <a:t>ребенок открывает для себя мир человеческих отношений, разных видов деятельности и общественных функций людей. </a:t>
            </a:r>
            <a:endParaRPr lang="ru-RU" sz="3200" spc="-1" dirty="0" smtClean="0"/>
          </a:p>
          <a:p>
            <a:pPr algn="just"/>
            <a:r>
              <a:rPr lang="ru-RU" sz="3200" b="0" strike="noStrike" spc="-1" dirty="0" smtClean="0">
                <a:solidFill>
                  <a:srgbClr val="953735"/>
                </a:solidFill>
                <a:latin typeface="Trebuchet MS"/>
                <a:ea typeface="DejaVu Sans"/>
              </a:rPr>
              <a:t>● </a:t>
            </a:r>
            <a:r>
              <a:rPr lang="ru-RU" sz="3200" spc="-1" dirty="0" smtClean="0">
                <a:latin typeface="Trebuchet MS"/>
                <a:ea typeface="DejaVu Sans"/>
              </a:rPr>
              <a:t>об</a:t>
            </a:r>
            <a:r>
              <a:rPr lang="ru-RU" sz="3200" dirty="0" smtClean="0"/>
              <a:t>щаясь со сверстниками и взрослыми, играя, занимаясь, ребёнок учится жить по определённым правилам, учитывая интересы других людей, нормы поведения.</a:t>
            </a:r>
          </a:p>
          <a:p>
            <a:pPr algn="just">
              <a:lnSpc>
                <a:spcPct val="100000"/>
              </a:lnSpc>
            </a:pPr>
            <a:endParaRPr lang="ru-RU" sz="3200" b="0" strike="noStrike" spc="-1" dirty="0" smtClean="0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ru-RU" sz="3200" spc="-1" dirty="0" smtClean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ru-RU" sz="3200" b="0" strike="noStrike" spc="-1" dirty="0" smtClean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endParaRPr lang="ru-RU" sz="3200" b="0" strike="noStrike" spc="-1" dirty="0" smtClean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ru-RU" sz="32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ru-RU" sz="32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ru-RU" sz="32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ru-RU" sz="32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ru-RU" sz="32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ru-RU" sz="32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ru-RU" sz="32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ru-RU" sz="3200" b="0" strike="noStrike" spc="-1" dirty="0">
              <a:latin typeface="Arial"/>
            </a:endParaRPr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CustomShape 1"/>
          <p:cNvSpPr/>
          <p:nvPr/>
        </p:nvSpPr>
        <p:spPr>
          <a:xfrm>
            <a:off x="0" y="72000"/>
            <a:ext cx="9000000" cy="12138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ts val="4000"/>
              </a:lnSpc>
            </a:pPr>
            <a:r>
              <a:rPr lang="ru-RU" sz="3600" b="1" spc="-1" dirty="0" smtClean="0">
                <a:solidFill>
                  <a:srgbClr val="C00000"/>
                </a:solidFill>
              </a:rPr>
              <a:t>Противоречие</a:t>
            </a:r>
            <a:r>
              <a:rPr lang="ru-RU" sz="3600" spc="-1" dirty="0" smtClean="0">
                <a:solidFill>
                  <a:srgbClr val="953735"/>
                </a:solidFill>
              </a:rPr>
              <a:t> </a:t>
            </a:r>
            <a:endParaRPr lang="ru-RU" sz="3600" dirty="0" smtClean="0">
              <a:solidFill>
                <a:srgbClr val="C00000"/>
              </a:solidFill>
            </a:endParaRPr>
          </a:p>
          <a:p>
            <a:pPr algn="ctr">
              <a:lnSpc>
                <a:spcPts val="4000"/>
              </a:lnSpc>
            </a:pPr>
            <a:endParaRPr lang="ru-RU" sz="4400" b="0" strike="noStrike" spc="-1" dirty="0">
              <a:latin typeface="Arial"/>
            </a:endParaRPr>
          </a:p>
        </p:txBody>
      </p:sp>
      <p:sp>
        <p:nvSpPr>
          <p:cNvPr id="109" name="CustomShape 2"/>
          <p:cNvSpPr/>
          <p:nvPr/>
        </p:nvSpPr>
        <p:spPr>
          <a:xfrm>
            <a:off x="214282" y="928670"/>
            <a:ext cx="8715436" cy="542928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/>
            <a:endParaRPr lang="ru-RU" sz="3200" spc="-1" dirty="0" smtClean="0">
              <a:solidFill>
                <a:srgbClr val="953735"/>
              </a:solidFill>
            </a:endParaRPr>
          </a:p>
          <a:p>
            <a:pPr algn="just"/>
            <a:endParaRPr lang="ru-RU" sz="3200" dirty="0" smtClean="0"/>
          </a:p>
          <a:p>
            <a:pPr algn="just">
              <a:lnSpc>
                <a:spcPct val="100000"/>
              </a:lnSpc>
            </a:pPr>
            <a:endParaRPr lang="ru-RU" sz="3200" b="0" strike="noStrike" spc="-1" dirty="0">
              <a:latin typeface="Arial"/>
            </a:endParaRPr>
          </a:p>
          <a:p>
            <a:pPr algn="just"/>
            <a:endParaRPr lang="ru-RU" sz="3200" dirty="0" smtClean="0"/>
          </a:p>
          <a:p>
            <a:pPr algn="just">
              <a:lnSpc>
                <a:spcPct val="100000"/>
              </a:lnSpc>
            </a:pPr>
            <a:endParaRPr lang="ru-RU" sz="32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ru-RU" sz="36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ru-RU" sz="36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ru-RU" sz="36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ru-RU" sz="36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ru-RU" sz="36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ru-RU" sz="36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ru-RU" sz="36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ru-RU" sz="36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ru-RU" sz="3600" b="0" strike="noStrike" spc="-1" dirty="0">
              <a:latin typeface="Arial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42844" y="1000108"/>
            <a:ext cx="4643470" cy="200026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spc="-1" dirty="0" smtClean="0">
                <a:solidFill>
                  <a:schemeClr val="tx1"/>
                </a:solidFill>
              </a:rPr>
              <a:t>Ребенку</a:t>
            </a:r>
            <a:r>
              <a:rPr lang="ru-RU" sz="2800" dirty="0" smtClean="0">
                <a:solidFill>
                  <a:schemeClr val="tx1"/>
                </a:solidFill>
              </a:rPr>
              <a:t> хочется включиться во взрослую жизнь, активно в ней участвовать, что, конечно, ему недоступно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929190" y="1000108"/>
            <a:ext cx="3786214" cy="200026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Ребенок стремиться к самостоятельности</a:t>
            </a:r>
            <a:endParaRPr lang="ru-RU" sz="2800" spc="-1" dirty="0" smtClean="0">
              <a:solidFill>
                <a:schemeClr val="tx1"/>
              </a:solidFill>
            </a:endParaRPr>
          </a:p>
        </p:txBody>
      </p:sp>
      <p:sp>
        <p:nvSpPr>
          <p:cNvPr id="12" name="Стрелка вниз 11"/>
          <p:cNvSpPr/>
          <p:nvPr/>
        </p:nvSpPr>
        <p:spPr>
          <a:xfrm rot="18600000">
            <a:off x="3176688" y="3225666"/>
            <a:ext cx="422079" cy="843677"/>
          </a:xfrm>
          <a:prstGeom prst="downArrow">
            <a:avLst>
              <a:gd name="adj1" fmla="val 45795"/>
              <a:gd name="adj2" fmla="val 405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 rot="2700000">
            <a:off x="5307304" y="3323638"/>
            <a:ext cx="460757" cy="85620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928662" y="4429132"/>
            <a:ext cx="6929486" cy="200026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 algn="ctr"/>
            <a:r>
              <a:rPr lang="ru-RU" sz="3200" dirty="0" smtClean="0">
                <a:solidFill>
                  <a:schemeClr val="tx1"/>
                </a:solidFill>
              </a:rPr>
              <a:t>Сюжетно-ролевая игра – самостоятельная деятельность детей, моделирующая жизнь взрослых</a:t>
            </a:r>
            <a:endParaRPr lang="ru-RU" sz="3200" spc="-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split dir="in"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5720" y="714356"/>
            <a:ext cx="828680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000" algn="just"/>
            <a:r>
              <a:rPr lang="ru-RU" sz="2800" dirty="0" smtClean="0"/>
              <a:t>Это свободный вид совместной деятельности детей. </a:t>
            </a:r>
          </a:p>
          <a:p>
            <a:pPr indent="360000" algn="just"/>
            <a:r>
              <a:rPr lang="ru-RU" sz="2800" dirty="0" smtClean="0"/>
              <a:t>Это игра развлекательного назначения, вид драматического действия, участники которого действуют в рамках выбранных ими ролей, руководствуясь характером своей роли и внутренней логикой среды действия; вместе создают или следуют уже созданному сюжету</a:t>
            </a:r>
            <a:r>
              <a:rPr lang="ru-RU" sz="2800" dirty="0" smtClean="0"/>
              <a:t>.</a:t>
            </a:r>
          </a:p>
          <a:p>
            <a:pPr indent="360000" algn="just"/>
            <a:endParaRPr lang="ru-RU" sz="2800" dirty="0" smtClean="0"/>
          </a:p>
          <a:p>
            <a:pPr indent="360000" algn="just"/>
            <a:r>
              <a:rPr lang="ru-RU" sz="2800" dirty="0" smtClean="0"/>
              <a:t> </a:t>
            </a:r>
          </a:p>
        </p:txBody>
      </p:sp>
      <p:sp>
        <p:nvSpPr>
          <p:cNvPr id="108" name="CustomShape 1"/>
          <p:cNvSpPr/>
          <p:nvPr/>
        </p:nvSpPr>
        <p:spPr>
          <a:xfrm>
            <a:off x="0" y="72000"/>
            <a:ext cx="9000000" cy="12138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ts val="4000"/>
              </a:lnSpc>
            </a:pPr>
            <a:r>
              <a:rPr lang="ru-RU" sz="3600" b="1" spc="-1" dirty="0" smtClean="0">
                <a:solidFill>
                  <a:srgbClr val="C00000"/>
                </a:solidFill>
              </a:rPr>
              <a:t>Сюжетно-ролевая игра</a:t>
            </a:r>
            <a:r>
              <a:rPr lang="ru-RU" sz="3600" spc="-1" dirty="0" smtClean="0">
                <a:solidFill>
                  <a:srgbClr val="953735"/>
                </a:solidFill>
              </a:rPr>
              <a:t> </a:t>
            </a:r>
            <a:endParaRPr lang="ru-RU" sz="3600" dirty="0" smtClean="0">
              <a:solidFill>
                <a:srgbClr val="C00000"/>
              </a:solidFill>
            </a:endParaRPr>
          </a:p>
          <a:p>
            <a:pPr algn="ctr">
              <a:lnSpc>
                <a:spcPts val="4000"/>
              </a:lnSpc>
            </a:pPr>
            <a:endParaRPr lang="ru-RU" sz="4400" b="0" strike="noStrike" spc="-1" dirty="0">
              <a:latin typeface="Arial"/>
            </a:endParaRPr>
          </a:p>
        </p:txBody>
      </p:sp>
      <p:sp>
        <p:nvSpPr>
          <p:cNvPr id="109" name="CustomShape 2"/>
          <p:cNvSpPr/>
          <p:nvPr/>
        </p:nvSpPr>
        <p:spPr>
          <a:xfrm>
            <a:off x="0" y="1571612"/>
            <a:ext cx="9001156" cy="528638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/>
            <a:endParaRPr lang="ru-RU" sz="3200" dirty="0" smtClean="0"/>
          </a:p>
          <a:p>
            <a:pPr algn="just">
              <a:lnSpc>
                <a:spcPct val="100000"/>
              </a:lnSpc>
            </a:pPr>
            <a:endParaRPr lang="ru-RU" sz="32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ru-RU" sz="32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ru-RU" sz="36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ru-RU" sz="36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ru-RU" sz="36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ru-RU" sz="36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ru-RU" sz="36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ru-RU" sz="36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ru-RU" sz="36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ru-RU" sz="36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ru-RU" sz="3600" b="0" strike="noStrike" spc="-1" dirty="0">
              <a:latin typeface="Arial"/>
            </a:endParaRPr>
          </a:p>
        </p:txBody>
      </p:sp>
      <p:pic>
        <p:nvPicPr>
          <p:cNvPr id="6" name="Рисунок 5" descr="Картинки по запросу &quot;дети играют в сюжетно-ролевую игру&quot;"/>
          <p:cNvPicPr/>
          <p:nvPr/>
        </p:nvPicPr>
        <p:blipFill>
          <a:blip r:embed="rId2"/>
          <a:srcRect l="8398" t="15885" r="9180" b="9115"/>
          <a:stretch>
            <a:fillRect/>
          </a:stretch>
        </p:blipFill>
        <p:spPr bwMode="auto">
          <a:xfrm>
            <a:off x="2500298" y="4143380"/>
            <a:ext cx="3714776" cy="2528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split dir="in"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CustomShape 1"/>
          <p:cNvSpPr/>
          <p:nvPr/>
        </p:nvSpPr>
        <p:spPr>
          <a:xfrm>
            <a:off x="0" y="72000"/>
            <a:ext cx="9000000" cy="12138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ts val="4000"/>
              </a:lnSpc>
            </a:pPr>
            <a:r>
              <a:rPr lang="ru-RU" sz="3600" b="1" spc="-1" dirty="0" smtClean="0">
                <a:solidFill>
                  <a:srgbClr val="C00000"/>
                </a:solidFill>
              </a:rPr>
              <a:t>Особенности сюжетно-ролевой игры</a:t>
            </a:r>
            <a:r>
              <a:rPr lang="en-US" sz="3600" b="1" spc="-1" dirty="0" smtClean="0">
                <a:solidFill>
                  <a:srgbClr val="953735"/>
                </a:solidFill>
              </a:rPr>
              <a:t>:</a:t>
            </a:r>
            <a:endParaRPr lang="ru-RU" sz="3600" dirty="0" smtClean="0">
              <a:solidFill>
                <a:srgbClr val="C00000"/>
              </a:solidFill>
            </a:endParaRPr>
          </a:p>
          <a:p>
            <a:pPr algn="ctr">
              <a:lnSpc>
                <a:spcPts val="4000"/>
              </a:lnSpc>
            </a:pPr>
            <a:endParaRPr lang="ru-RU" sz="4400" b="0" strike="noStrike" spc="-1" dirty="0">
              <a:latin typeface="Arial"/>
            </a:endParaRPr>
          </a:p>
        </p:txBody>
      </p:sp>
      <p:sp>
        <p:nvSpPr>
          <p:cNvPr id="109" name="CustomShape 2"/>
          <p:cNvSpPr/>
          <p:nvPr/>
        </p:nvSpPr>
        <p:spPr>
          <a:xfrm>
            <a:off x="357158" y="642918"/>
            <a:ext cx="8501122" cy="621508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/>
            <a:r>
              <a:rPr lang="ru-RU" sz="2600" spc="-1" dirty="0" smtClean="0"/>
              <a:t>1. </a:t>
            </a:r>
            <a:r>
              <a:rPr lang="ru-RU" sz="2600" dirty="0" smtClean="0"/>
              <a:t>В ней дети воспроизводят все то, что видят вокруг себя в жизни и деятельности взрослых.</a:t>
            </a:r>
            <a:r>
              <a:rPr lang="ru-RU" sz="2600" spc="-1" dirty="0" smtClean="0"/>
              <a:t> С</a:t>
            </a:r>
            <a:r>
              <a:rPr lang="ru-RU" sz="2600" dirty="0" smtClean="0"/>
              <a:t>южет и содержание игры они берут из окружающей жизни, отражают те её моменты, которые привлекли их внимание, вызвали интерес, произвели особое впечатление.</a:t>
            </a:r>
            <a:endParaRPr lang="ru-RU" sz="2600" spc="-1" dirty="0" smtClean="0"/>
          </a:p>
          <a:p>
            <a:pPr algn="just"/>
            <a:r>
              <a:rPr lang="ru-RU" sz="2600" spc="-1" dirty="0" smtClean="0"/>
              <a:t>3. В данной игре у ребенка складываются реальные взаимоотношения со сверстниками </a:t>
            </a:r>
            <a:r>
              <a:rPr lang="ru-RU" sz="2600" dirty="0" smtClean="0"/>
              <a:t>под влиянием принятой на себя роли.</a:t>
            </a:r>
          </a:p>
          <a:p>
            <a:pPr algn="just"/>
            <a:r>
              <a:rPr lang="ru-RU" sz="2600" spc="-1" dirty="0" smtClean="0"/>
              <a:t>3. </a:t>
            </a:r>
            <a:r>
              <a:rPr lang="ru-RU" sz="2600" dirty="0" smtClean="0"/>
              <a:t>В старшем дошкольном возрасте дети объединяются между собой по собственной инициативе, сами определяют сюжет игры, берут на себя соответствующие роли, распределяют игровой материал, намечают и развивают содержание игры, выполняя те или иные игровые действия</a:t>
            </a:r>
            <a:endParaRPr lang="ru-RU" sz="2600" spc="-1" dirty="0" smtClean="0"/>
          </a:p>
          <a:p>
            <a:pPr algn="just">
              <a:lnSpc>
                <a:spcPct val="100000"/>
              </a:lnSpc>
            </a:pPr>
            <a:endParaRPr lang="ru-RU" sz="32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ru-RU" sz="36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ru-RU" sz="36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ru-RU" sz="36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ru-RU" sz="36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ru-RU" sz="36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ru-RU" sz="36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ru-RU" sz="36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ru-RU" sz="36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ru-RU" sz="3600" b="0" strike="noStrike" spc="-1" dirty="0">
              <a:latin typeface="Arial"/>
            </a:endParaRPr>
          </a:p>
        </p:txBody>
      </p:sp>
    </p:spTree>
  </p:cSld>
  <p:clrMapOvr>
    <a:masterClrMapping/>
  </p:clrMapOvr>
  <p:transition spd="med">
    <p:split dir="in"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CustomShape 1"/>
          <p:cNvSpPr/>
          <p:nvPr/>
        </p:nvSpPr>
        <p:spPr>
          <a:xfrm>
            <a:off x="0" y="72000"/>
            <a:ext cx="9000000" cy="12138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ts val="4000"/>
              </a:lnSpc>
            </a:pPr>
            <a:r>
              <a:rPr lang="ru-RU" sz="3600" b="1" spc="-1" dirty="0" smtClean="0">
                <a:solidFill>
                  <a:srgbClr val="C00000"/>
                </a:solidFill>
              </a:rPr>
              <a:t>Механизм социализации посредством сюжетно-ролевой игры</a:t>
            </a:r>
            <a:r>
              <a:rPr lang="ru-RU" sz="3600" spc="-1" dirty="0" smtClean="0">
                <a:solidFill>
                  <a:srgbClr val="953735"/>
                </a:solidFill>
              </a:rPr>
              <a:t> </a:t>
            </a:r>
            <a:endParaRPr lang="ru-RU" sz="3600" dirty="0" smtClean="0">
              <a:solidFill>
                <a:srgbClr val="C00000"/>
              </a:solidFill>
            </a:endParaRPr>
          </a:p>
          <a:p>
            <a:pPr algn="ctr">
              <a:lnSpc>
                <a:spcPts val="4000"/>
              </a:lnSpc>
            </a:pPr>
            <a:endParaRPr lang="ru-RU" sz="4400" b="0" strike="noStrike" spc="-1" dirty="0">
              <a:latin typeface="Arial"/>
            </a:endParaRPr>
          </a:p>
        </p:txBody>
      </p:sp>
      <p:sp>
        <p:nvSpPr>
          <p:cNvPr id="109" name="CustomShape 2"/>
          <p:cNvSpPr/>
          <p:nvPr/>
        </p:nvSpPr>
        <p:spPr>
          <a:xfrm>
            <a:off x="0" y="1214422"/>
            <a:ext cx="9001156" cy="564357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endParaRPr lang="ru-RU" sz="32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ru-RU" sz="36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ru-RU" sz="36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ru-RU" sz="36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ru-RU" sz="36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ru-RU" sz="36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ru-RU" sz="36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ru-RU" sz="36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ru-RU" sz="36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ru-RU" sz="3600" b="0" strike="noStrike" spc="-1" dirty="0">
              <a:latin typeface="Arial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786050" y="2857496"/>
            <a:ext cx="6000792" cy="200026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400" spc="-1" dirty="0" smtClean="0">
                <a:solidFill>
                  <a:schemeClr val="tx1"/>
                </a:solidFill>
              </a:rPr>
              <a:t>Дети играют и т.о. моделируют реальную ситуацию в воображаемых условиях.</a:t>
            </a:r>
            <a:r>
              <a:rPr lang="ru-RU" sz="2400" dirty="0" smtClean="0">
                <a:solidFill>
                  <a:schemeClr val="tx1"/>
                </a:solidFill>
              </a:rPr>
              <a:t> В процессе СРИ они в условных ситуациях воспроизводят ту или иную сферу деятельности и общения взрослых</a:t>
            </a:r>
            <a:endParaRPr lang="ru-RU" sz="2400" spc="-1" dirty="0" smtClean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85720" y="1214422"/>
            <a:ext cx="6929486" cy="142876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400" spc="-1" dirty="0" smtClean="0">
                <a:solidFill>
                  <a:schemeClr val="tx1"/>
                </a:solidFill>
              </a:rPr>
              <a:t>Дети в реальной жизни знакомятся с социумом, со взаимоотношениями взрослых и сверстников, с трудовыми и бытовыми действиями взрослых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28596" y="5143512"/>
            <a:ext cx="6500858" cy="15001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400" spc="-1" dirty="0" smtClean="0">
                <a:solidFill>
                  <a:schemeClr val="tx1"/>
                </a:solidFill>
              </a:rPr>
              <a:t>Разбираются в сути </a:t>
            </a:r>
            <a:r>
              <a:rPr lang="ru-RU" sz="2400" spc="-1" dirty="0" err="1" smtClean="0">
                <a:solidFill>
                  <a:schemeClr val="tx1"/>
                </a:solidFill>
              </a:rPr>
              <a:t>явленией</a:t>
            </a:r>
            <a:r>
              <a:rPr lang="ru-RU" sz="2400" spc="-1" dirty="0" smtClean="0">
                <a:solidFill>
                  <a:schemeClr val="tx1"/>
                </a:solidFill>
              </a:rPr>
              <a:t>, </a:t>
            </a:r>
            <a:r>
              <a:rPr lang="ru-RU" sz="2400" dirty="0" smtClean="0">
                <a:solidFill>
                  <a:schemeClr val="tx1"/>
                </a:solidFill>
              </a:rPr>
              <a:t>усваивают важнейшие социальные роли и приобретают навыки формального и неформального общения.</a:t>
            </a:r>
            <a:endParaRPr lang="ru-RU" sz="2400" spc="-1" dirty="0" smtClean="0">
              <a:solidFill>
                <a:schemeClr val="tx1"/>
              </a:solidFill>
            </a:endParaRPr>
          </a:p>
        </p:txBody>
      </p:sp>
      <p:sp>
        <p:nvSpPr>
          <p:cNvPr id="10" name="Стрелка вниз 9"/>
          <p:cNvSpPr/>
          <p:nvPr/>
        </p:nvSpPr>
        <p:spPr>
          <a:xfrm rot="18600000">
            <a:off x="1890803" y="2725599"/>
            <a:ext cx="422079" cy="843677"/>
          </a:xfrm>
          <a:prstGeom prst="downArrow">
            <a:avLst>
              <a:gd name="adj1" fmla="val 45795"/>
              <a:gd name="adj2" fmla="val 405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 rot="2700000">
            <a:off x="7521883" y="4895274"/>
            <a:ext cx="460757" cy="85620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split dir="in"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CustomShape 1"/>
          <p:cNvSpPr/>
          <p:nvPr/>
        </p:nvSpPr>
        <p:spPr>
          <a:xfrm>
            <a:off x="0" y="72000"/>
            <a:ext cx="9000000" cy="107098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ts val="4000"/>
              </a:lnSpc>
            </a:pPr>
            <a:r>
              <a:rPr lang="ru-RU" sz="3600" b="1" spc="-1" dirty="0" smtClean="0">
                <a:solidFill>
                  <a:srgbClr val="C00000"/>
                </a:solidFill>
              </a:rPr>
              <a:t>Мотивом СРИ является взаимодействие людей</a:t>
            </a:r>
            <a:r>
              <a:rPr lang="en-US" sz="3600" b="1" spc="-1" dirty="0" smtClean="0">
                <a:solidFill>
                  <a:srgbClr val="953735"/>
                </a:solidFill>
              </a:rPr>
              <a:t>:</a:t>
            </a:r>
            <a:endParaRPr lang="ru-RU" sz="3600" dirty="0" smtClean="0">
              <a:solidFill>
                <a:srgbClr val="C00000"/>
              </a:solidFill>
            </a:endParaRPr>
          </a:p>
          <a:p>
            <a:pPr algn="ctr">
              <a:lnSpc>
                <a:spcPts val="4000"/>
              </a:lnSpc>
            </a:pPr>
            <a:endParaRPr lang="ru-RU" sz="4400" b="0" strike="noStrike" spc="-1" dirty="0">
              <a:latin typeface="Arial"/>
            </a:endParaRPr>
          </a:p>
        </p:txBody>
      </p:sp>
      <p:sp>
        <p:nvSpPr>
          <p:cNvPr id="109" name="CustomShape 2"/>
          <p:cNvSpPr/>
          <p:nvPr/>
        </p:nvSpPr>
        <p:spPr>
          <a:xfrm>
            <a:off x="0" y="714356"/>
            <a:ext cx="9001156" cy="614364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514350" indent="-514350" algn="just"/>
            <a:endParaRPr lang="ru-RU" sz="3000" spc="-1" dirty="0" smtClean="0"/>
          </a:p>
          <a:p>
            <a:pPr marL="514350" indent="-514350" algn="just">
              <a:buAutoNum type="arabicPeriod"/>
            </a:pPr>
            <a:endParaRPr lang="ru-RU" sz="3000" spc="-1" dirty="0" smtClean="0"/>
          </a:p>
          <a:p>
            <a:pPr marL="514350" indent="-514350" algn="just">
              <a:buAutoNum type="arabicPeriod"/>
            </a:pPr>
            <a:endParaRPr lang="ru-RU" sz="3000" spc="-1" dirty="0" smtClean="0"/>
          </a:p>
          <a:p>
            <a:pPr marL="514350" indent="-514350" algn="just">
              <a:buAutoNum type="arabicPeriod"/>
            </a:pPr>
            <a:endParaRPr lang="ru-RU" sz="3000" spc="-1" dirty="0" smtClean="0"/>
          </a:p>
          <a:p>
            <a:pPr marL="514350" indent="-514350" algn="just">
              <a:buAutoNum type="arabicPeriod"/>
            </a:pPr>
            <a:endParaRPr lang="ru-RU" sz="3000" spc="-1" dirty="0" smtClean="0"/>
          </a:p>
          <a:p>
            <a:pPr marL="514350" indent="-514350" algn="just">
              <a:buAutoNum type="arabicPeriod"/>
            </a:pPr>
            <a:endParaRPr lang="ru-RU" sz="3000" spc="-1" dirty="0" smtClean="0"/>
          </a:p>
          <a:p>
            <a:pPr marL="514350" indent="-514350" algn="just">
              <a:buAutoNum type="arabicPeriod"/>
            </a:pPr>
            <a:endParaRPr lang="ru-RU" sz="3000" spc="-1" dirty="0" smtClean="0"/>
          </a:p>
          <a:p>
            <a:pPr marL="514350" indent="-514350" algn="just"/>
            <a:endParaRPr lang="ru-RU" sz="3000" spc="-1" dirty="0" smtClean="0"/>
          </a:p>
          <a:p>
            <a:pPr marL="514350" indent="-514350" algn="just">
              <a:buAutoNum type="arabicPeriod"/>
            </a:pPr>
            <a:endParaRPr lang="ru-RU" sz="3000" spc="-1" dirty="0" smtClean="0"/>
          </a:p>
          <a:p>
            <a:pPr marL="514350" indent="-514350" algn="just">
              <a:buAutoNum type="arabicPeriod"/>
            </a:pPr>
            <a:endParaRPr lang="ru-RU" sz="3000" spc="-1" dirty="0" smtClean="0"/>
          </a:p>
          <a:p>
            <a:pPr marL="514350" indent="-514350" algn="just">
              <a:buAutoNum type="arabicPeriod"/>
            </a:pPr>
            <a:endParaRPr lang="ru-RU" sz="3000" spc="-1" dirty="0" smtClean="0"/>
          </a:p>
          <a:p>
            <a:pPr algn="just">
              <a:lnSpc>
                <a:spcPct val="100000"/>
              </a:lnSpc>
            </a:pPr>
            <a:endParaRPr lang="ru-RU" sz="32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ru-RU" sz="36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ru-RU" sz="36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ru-RU" sz="36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ru-RU" sz="36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ru-RU" sz="36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ru-RU" sz="36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ru-RU" sz="36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ru-RU" sz="36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ru-RU" sz="3600" b="0" strike="noStrike" spc="-1" dirty="0">
              <a:latin typeface="Arial"/>
            </a:endParaRPr>
          </a:p>
        </p:txBody>
      </p:sp>
      <p:sp>
        <p:nvSpPr>
          <p:cNvPr id="9" name="Стрелка вниз 8"/>
          <p:cNvSpPr/>
          <p:nvPr/>
        </p:nvSpPr>
        <p:spPr>
          <a:xfrm rot="18600000">
            <a:off x="1565823" y="1979846"/>
            <a:ext cx="367517" cy="90232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 rot="2700000">
            <a:off x="7379004" y="3895141"/>
            <a:ext cx="460757" cy="85620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214282" y="1142984"/>
            <a:ext cx="6929486" cy="92869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 algn="just"/>
            <a:r>
              <a:rPr lang="ru-RU" sz="2400" spc="-1" dirty="0" smtClean="0">
                <a:solidFill>
                  <a:schemeClr val="tx1"/>
                </a:solidFill>
              </a:rPr>
              <a:t>У ребенка возникает потребность играть со сверстниками, общаться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2571736" y="2143116"/>
            <a:ext cx="5715040" cy="164307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 algn="just"/>
            <a:r>
              <a:rPr lang="ru-RU" sz="2200" spc="-1" dirty="0" smtClean="0">
                <a:solidFill>
                  <a:srgbClr val="C00000"/>
                </a:solidFill>
              </a:rPr>
              <a:t>Появляется необходимость стать привлекательным  участником игры. Например, суметь предложить интересное развитие сюжета, новые игровые действия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285720" y="3786190"/>
            <a:ext cx="6858048" cy="142876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 algn="just"/>
            <a:r>
              <a:rPr lang="ru-RU" sz="2000" spc="-1" dirty="0" smtClean="0">
                <a:solidFill>
                  <a:schemeClr val="tx1"/>
                </a:solidFill>
              </a:rPr>
              <a:t>Для этого ребенку приходится  следовать принятой культуре поведения, проявлять коммуникативные качества, учиться правильно общаться</a:t>
            </a:r>
            <a:r>
              <a:rPr lang="en-US" sz="2000" spc="-1" dirty="0" smtClean="0">
                <a:solidFill>
                  <a:schemeClr val="tx1"/>
                </a:solidFill>
              </a:rPr>
              <a:t>:</a:t>
            </a:r>
            <a:r>
              <a:rPr lang="ru-RU" sz="2000" dirty="0" smtClean="0">
                <a:solidFill>
                  <a:schemeClr val="tx1"/>
                </a:solidFill>
              </a:rPr>
              <a:t> уметь понятно высказать свое мнение, обращаться с просьбой, и уважать мнение товарищей.</a:t>
            </a:r>
            <a:endParaRPr lang="ru-RU" sz="2000" spc="-1" dirty="0" smtClean="0">
              <a:solidFill>
                <a:schemeClr val="tx1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714612" y="5286388"/>
            <a:ext cx="5857916" cy="135732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 algn="just"/>
            <a:r>
              <a:rPr lang="ru-RU" sz="3200" b="1" dirty="0" smtClean="0"/>
              <a:t> </a:t>
            </a:r>
            <a:r>
              <a:rPr lang="ru-RU" sz="2200" dirty="0" smtClean="0">
                <a:solidFill>
                  <a:schemeClr val="tx1"/>
                </a:solidFill>
              </a:rPr>
              <a:t>Т.о. дети на собственном опыте убеждаются, как важно налаживать контакты с окружающими, как это делать.</a:t>
            </a:r>
          </a:p>
          <a:p>
            <a:pPr marL="514350" indent="-514350" algn="just"/>
            <a:r>
              <a:rPr lang="ru-RU" sz="2000" spc="-1" dirty="0" smtClean="0">
                <a:solidFill>
                  <a:srgbClr val="C00000"/>
                </a:solidFill>
              </a:rPr>
              <a:t>  </a:t>
            </a:r>
          </a:p>
        </p:txBody>
      </p:sp>
      <p:sp>
        <p:nvSpPr>
          <p:cNvPr id="21" name="Стрелка вниз 20"/>
          <p:cNvSpPr/>
          <p:nvPr/>
        </p:nvSpPr>
        <p:spPr>
          <a:xfrm rot="18600000">
            <a:off x="2065888" y="5408869"/>
            <a:ext cx="367517" cy="90232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split dir="in"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3001</TotalTime>
  <Words>610</Words>
  <Application>Microsoft Office PowerPoint</Application>
  <PresentationFormat>Экран (4:3)</PresentationFormat>
  <Paragraphs>144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Office Theme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Список используемой литературы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subject/>
  <dc:creator>1</dc:creator>
  <dc:description/>
  <cp:lastModifiedBy>Пользователь Windows</cp:lastModifiedBy>
  <cp:revision>282</cp:revision>
  <dcterms:created xsi:type="dcterms:W3CDTF">2015-01-15T12:03:38Z</dcterms:created>
  <dcterms:modified xsi:type="dcterms:W3CDTF">2020-03-15T13:19:41Z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Экран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22</vt:i4>
  </property>
</Properties>
</file>