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7" r:id="rId3"/>
    <p:sldId id="257" r:id="rId4"/>
    <p:sldId id="265" r:id="rId5"/>
    <p:sldId id="268" r:id="rId6"/>
    <p:sldId id="266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D41909F-6746-4324-91E2-603348954875}" type="doc">
      <dgm:prSet loTypeId="urn:microsoft.com/office/officeart/2005/8/layout/arrow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7335E06-BFDA-46A4-8C92-F7E024520B7E}">
      <dgm:prSet custT="1"/>
      <dgm:spPr/>
      <dgm:t>
        <a:bodyPr/>
        <a:lstStyle/>
        <a:p>
          <a:pPr algn="ctr" rtl="0"/>
          <a:endParaRPr lang="ru-RU" sz="1400" dirty="0"/>
        </a:p>
        <a:p>
          <a:pPr algn="just" rtl="0"/>
          <a:r>
            <a:rPr lang="ru-RU" sz="1800" dirty="0">
              <a:solidFill>
                <a:schemeClr val="tx1"/>
              </a:solidFill>
            </a:rPr>
            <a:t>не приравнивается к </a:t>
          </a:r>
          <a:r>
            <a:rPr lang="ru-RU" sz="1800" dirty="0" err="1">
              <a:solidFill>
                <a:schemeClr val="tx1"/>
              </a:solidFill>
            </a:rPr>
            <a:t>знаниево-ориентированному</a:t>
          </a:r>
          <a:r>
            <a:rPr lang="ru-RU" sz="1800" dirty="0">
              <a:solidFill>
                <a:schemeClr val="tx1"/>
              </a:solidFill>
            </a:rPr>
            <a:t> компоненту,         </a:t>
          </a:r>
        </a:p>
      </dgm:t>
    </dgm:pt>
    <dgm:pt modelId="{D25A6E65-5402-4364-A931-EFCE35932ABE}" type="parTrans" cxnId="{1879B40A-DCC9-453B-ABDF-51C89C461148}">
      <dgm:prSet/>
      <dgm:spPr/>
      <dgm:t>
        <a:bodyPr/>
        <a:lstStyle/>
        <a:p>
          <a:endParaRPr lang="ru-RU"/>
        </a:p>
      </dgm:t>
    </dgm:pt>
    <dgm:pt modelId="{6ED13DC8-3754-44C9-B7BD-A473197293A8}" type="sibTrans" cxnId="{1879B40A-DCC9-453B-ABDF-51C89C461148}">
      <dgm:prSet/>
      <dgm:spPr/>
      <dgm:t>
        <a:bodyPr/>
        <a:lstStyle/>
        <a:p>
          <a:endParaRPr lang="ru-RU"/>
        </a:p>
      </dgm:t>
    </dgm:pt>
    <dgm:pt modelId="{0B97DF05-9602-4671-8916-A3AFEFC489CC}">
      <dgm:prSet custT="1"/>
      <dgm:spPr>
        <a:solidFill>
          <a:schemeClr val="accent2"/>
        </a:solidFill>
      </dgm:spPr>
      <dgm:t>
        <a:bodyPr/>
        <a:lstStyle/>
        <a:p>
          <a:pPr algn="just" rtl="0">
            <a:spcAft>
              <a:spcPts val="0"/>
            </a:spcAft>
          </a:pPr>
          <a:r>
            <a:rPr lang="ru-RU" sz="1600" dirty="0">
              <a:solidFill>
                <a:schemeClr val="tx1"/>
              </a:solidFill>
            </a:rPr>
            <a:t>а предполагает целостный опыт решения жизненных проблем, выполнения профессиональных и ключевых функций, социальных ролей, компетенций.</a:t>
          </a:r>
        </a:p>
      </dgm:t>
    </dgm:pt>
    <dgm:pt modelId="{E0DF7EA4-DA7A-4A48-B4B5-733599E436E6}" type="parTrans" cxnId="{4D5FF61B-1671-4614-BE95-A86709695ECF}">
      <dgm:prSet/>
      <dgm:spPr/>
      <dgm:t>
        <a:bodyPr/>
        <a:lstStyle/>
        <a:p>
          <a:endParaRPr lang="ru-RU"/>
        </a:p>
      </dgm:t>
    </dgm:pt>
    <dgm:pt modelId="{622B7015-94F6-49F5-B72C-A4035A9B5FFA}" type="sibTrans" cxnId="{4D5FF61B-1671-4614-BE95-A86709695ECF}">
      <dgm:prSet/>
      <dgm:spPr/>
      <dgm:t>
        <a:bodyPr/>
        <a:lstStyle/>
        <a:p>
          <a:endParaRPr lang="ru-RU"/>
        </a:p>
      </dgm:t>
    </dgm:pt>
    <dgm:pt modelId="{BB398764-4D3D-457A-9F94-AA36060D3455}" type="pres">
      <dgm:prSet presAssocID="{3D41909F-6746-4324-91E2-603348954875}" presName="compositeShape" presStyleCnt="0">
        <dgm:presLayoutVars>
          <dgm:chMax val="2"/>
          <dgm:dir/>
          <dgm:resizeHandles val="exact"/>
        </dgm:presLayoutVars>
      </dgm:prSet>
      <dgm:spPr/>
    </dgm:pt>
    <dgm:pt modelId="{641A032D-7070-4CD6-A3CA-D7E50055B45D}" type="pres">
      <dgm:prSet presAssocID="{3D41909F-6746-4324-91E2-603348954875}" presName="ribbon" presStyleLbl="node1" presStyleIdx="0" presStyleCnt="1"/>
      <dgm:spPr>
        <a:solidFill>
          <a:schemeClr val="accent3">
            <a:lumMod val="60000"/>
            <a:lumOff val="40000"/>
          </a:schemeClr>
        </a:solidFill>
      </dgm:spPr>
    </dgm:pt>
    <dgm:pt modelId="{604294C8-E316-41EF-AF24-2026622E2DCB}" type="pres">
      <dgm:prSet presAssocID="{3D41909F-6746-4324-91E2-603348954875}" presName="leftArrowText" presStyleLbl="node1" presStyleIdx="0" presStyleCnt="1" custScaleX="100000" custLinFactNeighborY="-15721">
        <dgm:presLayoutVars>
          <dgm:chMax val="0"/>
          <dgm:bulletEnabled val="1"/>
        </dgm:presLayoutVars>
      </dgm:prSet>
      <dgm:spPr/>
    </dgm:pt>
    <dgm:pt modelId="{A1E84410-0586-4C82-A36F-11EF7AB591B1}" type="pres">
      <dgm:prSet presAssocID="{3D41909F-6746-4324-91E2-603348954875}" presName="rightArrowText" presStyleLbl="node1" presStyleIdx="0" presStyleCnt="1" custScaleX="108974" custLinFactNeighborX="-960">
        <dgm:presLayoutVars>
          <dgm:chMax val="0"/>
          <dgm:bulletEnabled val="1"/>
        </dgm:presLayoutVars>
      </dgm:prSet>
      <dgm:spPr/>
    </dgm:pt>
  </dgm:ptLst>
  <dgm:cxnLst>
    <dgm:cxn modelId="{1879B40A-DCC9-453B-ABDF-51C89C461148}" srcId="{3D41909F-6746-4324-91E2-603348954875}" destId="{F7335E06-BFDA-46A4-8C92-F7E024520B7E}" srcOrd="0" destOrd="0" parTransId="{D25A6E65-5402-4364-A931-EFCE35932ABE}" sibTransId="{6ED13DC8-3754-44C9-B7BD-A473197293A8}"/>
    <dgm:cxn modelId="{4D5FF61B-1671-4614-BE95-A86709695ECF}" srcId="{3D41909F-6746-4324-91E2-603348954875}" destId="{0B97DF05-9602-4671-8916-A3AFEFC489CC}" srcOrd="1" destOrd="0" parTransId="{E0DF7EA4-DA7A-4A48-B4B5-733599E436E6}" sibTransId="{622B7015-94F6-49F5-B72C-A4035A9B5FFA}"/>
    <dgm:cxn modelId="{BBABD962-CD9F-495F-B991-5556C0A5819A}" type="presOf" srcId="{0B97DF05-9602-4671-8916-A3AFEFC489CC}" destId="{A1E84410-0586-4C82-A36F-11EF7AB591B1}" srcOrd="0" destOrd="0" presId="urn:microsoft.com/office/officeart/2005/8/layout/arrow6"/>
    <dgm:cxn modelId="{B576D545-5027-4795-B4AA-124BA338D2B0}" type="presOf" srcId="{3D41909F-6746-4324-91E2-603348954875}" destId="{BB398764-4D3D-457A-9F94-AA36060D3455}" srcOrd="0" destOrd="0" presId="urn:microsoft.com/office/officeart/2005/8/layout/arrow6"/>
    <dgm:cxn modelId="{51F3EE9E-4A40-42BA-BA5D-3D5C5444E4A5}" type="presOf" srcId="{F7335E06-BFDA-46A4-8C92-F7E024520B7E}" destId="{604294C8-E316-41EF-AF24-2026622E2DCB}" srcOrd="0" destOrd="0" presId="urn:microsoft.com/office/officeart/2005/8/layout/arrow6"/>
    <dgm:cxn modelId="{72989CA9-04D4-410D-B3CD-84F80B6CD54D}" type="presParOf" srcId="{BB398764-4D3D-457A-9F94-AA36060D3455}" destId="{641A032D-7070-4CD6-A3CA-D7E50055B45D}" srcOrd="0" destOrd="0" presId="urn:microsoft.com/office/officeart/2005/8/layout/arrow6"/>
    <dgm:cxn modelId="{8FA4D091-D238-441A-A925-119500E36479}" type="presParOf" srcId="{BB398764-4D3D-457A-9F94-AA36060D3455}" destId="{604294C8-E316-41EF-AF24-2026622E2DCB}" srcOrd="1" destOrd="0" presId="urn:microsoft.com/office/officeart/2005/8/layout/arrow6"/>
    <dgm:cxn modelId="{7DC3D9EF-3C14-4166-B67B-F63BDD871F56}" type="presParOf" srcId="{BB398764-4D3D-457A-9F94-AA36060D3455}" destId="{A1E84410-0586-4C82-A36F-11EF7AB591B1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AA1BB76-9B18-4A81-8CA7-F907596E8C02}" type="doc">
      <dgm:prSet loTypeId="urn:microsoft.com/office/officeart/2005/8/layout/gear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AE20E3A-F4AC-4703-A190-086BE8942B8F}">
      <dgm:prSet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pPr rtl="0"/>
          <a:r>
            <a:rPr lang="ru-RU" sz="2800" dirty="0">
              <a:solidFill>
                <a:schemeClr val="tx1"/>
              </a:solidFill>
            </a:rPr>
            <a:t>создание собственных центров и программ обучения персонала.</a:t>
          </a:r>
        </a:p>
      </dgm:t>
    </dgm:pt>
    <dgm:pt modelId="{93AD6D4B-9A2E-49E1-987A-78129AA15DA3}" type="parTrans" cxnId="{C8D11075-BE35-40E0-91CD-2192C56593AD}">
      <dgm:prSet/>
      <dgm:spPr/>
      <dgm:t>
        <a:bodyPr/>
        <a:lstStyle/>
        <a:p>
          <a:endParaRPr lang="ru-RU"/>
        </a:p>
      </dgm:t>
    </dgm:pt>
    <dgm:pt modelId="{85E3F255-DBCF-427E-A9AA-025D79E17F66}" type="sibTrans" cxnId="{C8D11075-BE35-40E0-91CD-2192C56593AD}">
      <dgm:prSet/>
      <dgm:spPr/>
      <dgm:t>
        <a:bodyPr/>
        <a:lstStyle/>
        <a:p>
          <a:endParaRPr lang="ru-RU"/>
        </a:p>
      </dgm:t>
    </dgm:pt>
    <dgm:pt modelId="{EF693E8F-4C7A-4C1A-ACA4-0EE884E8575E}" type="pres">
      <dgm:prSet presAssocID="{0AA1BB76-9B18-4A81-8CA7-F907596E8C02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A4222A4A-5FEA-4F38-AFAB-D3C1972E3EEC}" type="pres">
      <dgm:prSet presAssocID="{5AE20E3A-F4AC-4703-A190-086BE8942B8F}" presName="gear1" presStyleLbl="node1" presStyleIdx="0" presStyleCnt="1" custScaleX="176869" custScaleY="173275">
        <dgm:presLayoutVars>
          <dgm:chMax val="1"/>
          <dgm:bulletEnabled val="1"/>
        </dgm:presLayoutVars>
      </dgm:prSet>
      <dgm:spPr/>
    </dgm:pt>
    <dgm:pt modelId="{41D84751-57F3-467D-8F70-70CB2F188252}" type="pres">
      <dgm:prSet presAssocID="{5AE20E3A-F4AC-4703-A190-086BE8942B8F}" presName="gear1srcNode" presStyleLbl="node1" presStyleIdx="0" presStyleCnt="1"/>
      <dgm:spPr/>
    </dgm:pt>
    <dgm:pt modelId="{22D27870-E63F-466F-A40B-F9053B6D3F43}" type="pres">
      <dgm:prSet presAssocID="{5AE20E3A-F4AC-4703-A190-086BE8942B8F}" presName="gear1dstNode" presStyleLbl="node1" presStyleIdx="0" presStyleCnt="1"/>
      <dgm:spPr/>
    </dgm:pt>
    <dgm:pt modelId="{524A91F1-C8EA-4D95-BFDD-46B05EE96786}" type="pres">
      <dgm:prSet presAssocID="{85E3F255-DBCF-427E-A9AA-025D79E17F66}" presName="connector1" presStyleLbl="sibTrans2D1" presStyleIdx="0" presStyleCnt="1"/>
      <dgm:spPr/>
    </dgm:pt>
  </dgm:ptLst>
  <dgm:cxnLst>
    <dgm:cxn modelId="{9510261E-F82B-4900-8ECC-EE7906972CFE}" type="presOf" srcId="{5AE20E3A-F4AC-4703-A190-086BE8942B8F}" destId="{41D84751-57F3-467D-8F70-70CB2F188252}" srcOrd="1" destOrd="0" presId="urn:microsoft.com/office/officeart/2005/8/layout/gear1"/>
    <dgm:cxn modelId="{44462634-2D2B-4070-8122-F70FBBFE5436}" type="presOf" srcId="{5AE20E3A-F4AC-4703-A190-086BE8942B8F}" destId="{22D27870-E63F-466F-A40B-F9053B6D3F43}" srcOrd="2" destOrd="0" presId="urn:microsoft.com/office/officeart/2005/8/layout/gear1"/>
    <dgm:cxn modelId="{894B2050-4F46-4718-919B-1070ECA865FB}" type="presOf" srcId="{0AA1BB76-9B18-4A81-8CA7-F907596E8C02}" destId="{EF693E8F-4C7A-4C1A-ACA4-0EE884E8575E}" srcOrd="0" destOrd="0" presId="urn:microsoft.com/office/officeart/2005/8/layout/gear1"/>
    <dgm:cxn modelId="{157AEE73-9E6F-42CE-8C85-F8EADDCB017D}" type="presOf" srcId="{5AE20E3A-F4AC-4703-A190-086BE8942B8F}" destId="{A4222A4A-5FEA-4F38-AFAB-D3C1972E3EEC}" srcOrd="0" destOrd="0" presId="urn:microsoft.com/office/officeart/2005/8/layout/gear1"/>
    <dgm:cxn modelId="{C8D11075-BE35-40E0-91CD-2192C56593AD}" srcId="{0AA1BB76-9B18-4A81-8CA7-F907596E8C02}" destId="{5AE20E3A-F4AC-4703-A190-086BE8942B8F}" srcOrd="0" destOrd="0" parTransId="{93AD6D4B-9A2E-49E1-987A-78129AA15DA3}" sibTransId="{85E3F255-DBCF-427E-A9AA-025D79E17F66}"/>
    <dgm:cxn modelId="{C06522CB-4FC6-4A0A-9C36-D4C6049B2340}" type="presOf" srcId="{85E3F255-DBCF-427E-A9AA-025D79E17F66}" destId="{524A91F1-C8EA-4D95-BFDD-46B05EE96786}" srcOrd="0" destOrd="0" presId="urn:microsoft.com/office/officeart/2005/8/layout/gear1"/>
    <dgm:cxn modelId="{167FBE05-A972-4DD6-9A0C-3DFC23AB562F}" type="presParOf" srcId="{EF693E8F-4C7A-4C1A-ACA4-0EE884E8575E}" destId="{A4222A4A-5FEA-4F38-AFAB-D3C1972E3EEC}" srcOrd="0" destOrd="0" presId="urn:microsoft.com/office/officeart/2005/8/layout/gear1"/>
    <dgm:cxn modelId="{AFA82B01-82C8-44F5-B094-5F532C17D531}" type="presParOf" srcId="{EF693E8F-4C7A-4C1A-ACA4-0EE884E8575E}" destId="{41D84751-57F3-467D-8F70-70CB2F188252}" srcOrd="1" destOrd="0" presId="urn:microsoft.com/office/officeart/2005/8/layout/gear1"/>
    <dgm:cxn modelId="{17764B5A-7774-4730-A815-18E069579DF6}" type="presParOf" srcId="{EF693E8F-4C7A-4C1A-ACA4-0EE884E8575E}" destId="{22D27870-E63F-466F-A40B-F9053B6D3F43}" srcOrd="2" destOrd="0" presId="urn:microsoft.com/office/officeart/2005/8/layout/gear1"/>
    <dgm:cxn modelId="{24472CEF-A9A0-4FA9-BFEA-257EE224F2BE}" type="presParOf" srcId="{EF693E8F-4C7A-4C1A-ACA4-0EE884E8575E}" destId="{524A91F1-C8EA-4D95-BFDD-46B05EE96786}" srcOrd="3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78160AF-7087-46A4-848E-516AE7680CC3}" type="doc">
      <dgm:prSet loTypeId="urn:microsoft.com/office/officeart/2005/8/layout/arrow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167973C-6D8B-4E82-B8CE-4062EB613B0F}">
      <dgm:prSet phldrT="[Текст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pPr algn="l"/>
          <a:r>
            <a:rPr lang="ru-RU" sz="1600" b="0" i="0" dirty="0">
              <a:solidFill>
                <a:schemeClr val="tx1"/>
              </a:solidFill>
            </a:rPr>
            <a:t>66 % работодателей предпочитают доучивать и переучивать своих работников на базе собственных образовательных подразделений.</a:t>
          </a:r>
          <a:endParaRPr lang="ru-RU" sz="1600" dirty="0">
            <a:solidFill>
              <a:schemeClr val="tx1"/>
            </a:solidFill>
          </a:endParaRPr>
        </a:p>
      </dgm:t>
    </dgm:pt>
    <dgm:pt modelId="{E77DB291-03B7-4A62-A913-562F74AD1DC8}" type="parTrans" cxnId="{5082610E-90CB-4705-9F34-A564E1AD237D}">
      <dgm:prSet/>
      <dgm:spPr/>
      <dgm:t>
        <a:bodyPr/>
        <a:lstStyle/>
        <a:p>
          <a:endParaRPr lang="ru-RU"/>
        </a:p>
      </dgm:t>
    </dgm:pt>
    <dgm:pt modelId="{1CEE1A4D-B79E-4756-B9C6-FB5B75E3AE65}" type="sibTrans" cxnId="{5082610E-90CB-4705-9F34-A564E1AD237D}">
      <dgm:prSet/>
      <dgm:spPr/>
      <dgm:t>
        <a:bodyPr/>
        <a:lstStyle/>
        <a:p>
          <a:endParaRPr lang="ru-RU"/>
        </a:p>
      </dgm:t>
    </dgm:pt>
    <dgm:pt modelId="{F5B747BC-F3F2-4012-AB4A-A70574316FDC}">
      <dgm:prSet phldrT="[Текст]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ru-RU" b="0" i="0" dirty="0">
              <a:solidFill>
                <a:schemeClr val="tx1"/>
              </a:solidFill>
            </a:rPr>
            <a:t>В целом такое положение отвечает мировой тенденции повышения роли внутрифирменной подготовки сотрудников.</a:t>
          </a:r>
          <a:endParaRPr lang="ru-RU" dirty="0">
            <a:solidFill>
              <a:schemeClr val="tx1"/>
            </a:solidFill>
          </a:endParaRPr>
        </a:p>
      </dgm:t>
    </dgm:pt>
    <dgm:pt modelId="{80226FBF-B82F-4056-AFDA-1E686521955C}" type="parTrans" cxnId="{3BB92803-CE79-4BF8-B8EF-8AF9CD8EC14D}">
      <dgm:prSet/>
      <dgm:spPr/>
      <dgm:t>
        <a:bodyPr/>
        <a:lstStyle/>
        <a:p>
          <a:endParaRPr lang="ru-RU"/>
        </a:p>
      </dgm:t>
    </dgm:pt>
    <dgm:pt modelId="{F28E077A-B7FC-41D9-A5EB-6E8223579A4E}" type="sibTrans" cxnId="{3BB92803-CE79-4BF8-B8EF-8AF9CD8EC14D}">
      <dgm:prSet/>
      <dgm:spPr/>
      <dgm:t>
        <a:bodyPr/>
        <a:lstStyle/>
        <a:p>
          <a:endParaRPr lang="ru-RU"/>
        </a:p>
      </dgm:t>
    </dgm:pt>
    <dgm:pt modelId="{9CD7016F-B061-467A-A45D-43AD28676709}" type="pres">
      <dgm:prSet presAssocID="{D78160AF-7087-46A4-848E-516AE7680CC3}" presName="diagram" presStyleCnt="0">
        <dgm:presLayoutVars>
          <dgm:dir/>
          <dgm:resizeHandles val="exact"/>
        </dgm:presLayoutVars>
      </dgm:prSet>
      <dgm:spPr/>
    </dgm:pt>
    <dgm:pt modelId="{FBC32D9E-BB04-4D72-9242-C6422370C220}" type="pres">
      <dgm:prSet presAssocID="{3167973C-6D8B-4E82-B8CE-4062EB613B0F}" presName="arrow" presStyleLbl="node1" presStyleIdx="0" presStyleCnt="2">
        <dgm:presLayoutVars>
          <dgm:bulletEnabled val="1"/>
        </dgm:presLayoutVars>
      </dgm:prSet>
      <dgm:spPr/>
    </dgm:pt>
    <dgm:pt modelId="{F38A0DC8-A558-41DA-9889-8065B3F3E227}" type="pres">
      <dgm:prSet presAssocID="{F5B747BC-F3F2-4012-AB4A-A70574316FDC}" presName="arrow" presStyleLbl="node1" presStyleIdx="1" presStyleCnt="2">
        <dgm:presLayoutVars>
          <dgm:bulletEnabled val="1"/>
        </dgm:presLayoutVars>
      </dgm:prSet>
      <dgm:spPr/>
    </dgm:pt>
  </dgm:ptLst>
  <dgm:cxnLst>
    <dgm:cxn modelId="{94360902-85E5-43D1-BED1-3F8B4AEE8774}" type="presOf" srcId="{3167973C-6D8B-4E82-B8CE-4062EB613B0F}" destId="{FBC32D9E-BB04-4D72-9242-C6422370C220}" srcOrd="0" destOrd="0" presId="urn:microsoft.com/office/officeart/2005/8/layout/arrow5"/>
    <dgm:cxn modelId="{3BB92803-CE79-4BF8-B8EF-8AF9CD8EC14D}" srcId="{D78160AF-7087-46A4-848E-516AE7680CC3}" destId="{F5B747BC-F3F2-4012-AB4A-A70574316FDC}" srcOrd="1" destOrd="0" parTransId="{80226FBF-B82F-4056-AFDA-1E686521955C}" sibTransId="{F28E077A-B7FC-41D9-A5EB-6E8223579A4E}"/>
    <dgm:cxn modelId="{5082610E-90CB-4705-9F34-A564E1AD237D}" srcId="{D78160AF-7087-46A4-848E-516AE7680CC3}" destId="{3167973C-6D8B-4E82-B8CE-4062EB613B0F}" srcOrd="0" destOrd="0" parTransId="{E77DB291-03B7-4A62-A913-562F74AD1DC8}" sibTransId="{1CEE1A4D-B79E-4756-B9C6-FB5B75E3AE65}"/>
    <dgm:cxn modelId="{F17B302C-69D8-4E59-A862-78FC3134EB8E}" type="presOf" srcId="{D78160AF-7087-46A4-848E-516AE7680CC3}" destId="{9CD7016F-B061-467A-A45D-43AD28676709}" srcOrd="0" destOrd="0" presId="urn:microsoft.com/office/officeart/2005/8/layout/arrow5"/>
    <dgm:cxn modelId="{BA16E58D-244F-4FA6-A7A4-30C5D337DD45}" type="presOf" srcId="{F5B747BC-F3F2-4012-AB4A-A70574316FDC}" destId="{F38A0DC8-A558-41DA-9889-8065B3F3E227}" srcOrd="0" destOrd="0" presId="urn:microsoft.com/office/officeart/2005/8/layout/arrow5"/>
    <dgm:cxn modelId="{FD05D559-C670-4E52-9AFD-07A0AE3372FE}" type="presParOf" srcId="{9CD7016F-B061-467A-A45D-43AD28676709}" destId="{FBC32D9E-BB04-4D72-9242-C6422370C220}" srcOrd="0" destOrd="0" presId="urn:microsoft.com/office/officeart/2005/8/layout/arrow5"/>
    <dgm:cxn modelId="{5D8F2874-C0A6-48FA-9ABA-790B3A92F51B}" type="presParOf" srcId="{9CD7016F-B061-467A-A45D-43AD28676709}" destId="{F38A0DC8-A558-41DA-9889-8065B3F3E227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81F2CA3-0383-4899-8B2B-C38904668C4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6CB0DB6-6645-478E-AA95-B73E42B8DF46}">
      <dgm:prSet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pPr algn="ctr" rtl="0"/>
          <a:r>
            <a:rPr lang="ru-RU" sz="2800" dirty="0">
              <a:solidFill>
                <a:schemeClr val="tx1"/>
              </a:solidFill>
            </a:rPr>
            <a:t>Опережающими темпами будет развиваться</a:t>
          </a:r>
        </a:p>
      </dgm:t>
    </dgm:pt>
    <dgm:pt modelId="{8FD32811-BDB7-41CE-A99A-D98CF4998266}" type="parTrans" cxnId="{ECBB4CAF-0AF4-4818-831B-497B3B8EE870}">
      <dgm:prSet/>
      <dgm:spPr/>
      <dgm:t>
        <a:bodyPr/>
        <a:lstStyle/>
        <a:p>
          <a:endParaRPr lang="ru-RU"/>
        </a:p>
      </dgm:t>
    </dgm:pt>
    <dgm:pt modelId="{17EA2838-8721-4089-8CF5-AF97F599126E}" type="sibTrans" cxnId="{ECBB4CAF-0AF4-4818-831B-497B3B8EE870}">
      <dgm:prSet/>
      <dgm:spPr/>
      <dgm:t>
        <a:bodyPr/>
        <a:lstStyle/>
        <a:p>
          <a:endParaRPr lang="ru-RU"/>
        </a:p>
      </dgm:t>
    </dgm:pt>
    <dgm:pt modelId="{56590A18-5587-41D5-8E63-D42AF14908E2}">
      <dgm:prSet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pPr algn="just" rtl="0"/>
          <a:r>
            <a:rPr lang="ru-RU" dirty="0">
              <a:solidFill>
                <a:schemeClr val="tx1"/>
              </a:solidFill>
            </a:rPr>
            <a:t>предложение коротких программ повышение квалификации </a:t>
          </a:r>
        </a:p>
      </dgm:t>
    </dgm:pt>
    <dgm:pt modelId="{78F24814-7408-442D-830F-1F26C554B8F0}" type="parTrans" cxnId="{AFF95C81-6CCD-4A83-B8BD-E065E54DBC99}">
      <dgm:prSet/>
      <dgm:spPr/>
      <dgm:t>
        <a:bodyPr/>
        <a:lstStyle/>
        <a:p>
          <a:endParaRPr lang="ru-RU"/>
        </a:p>
      </dgm:t>
    </dgm:pt>
    <dgm:pt modelId="{560E2737-1F5B-4E09-8A30-00E0B28ADF18}" type="sibTrans" cxnId="{AFF95C81-6CCD-4A83-B8BD-E065E54DBC99}">
      <dgm:prSet/>
      <dgm:spPr/>
      <dgm:t>
        <a:bodyPr/>
        <a:lstStyle/>
        <a:p>
          <a:endParaRPr lang="ru-RU"/>
        </a:p>
      </dgm:t>
    </dgm:pt>
    <dgm:pt modelId="{889A0EB9-2F4E-4013-900C-5541C41CAF7C}">
      <dgm:prSet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pPr algn="just" rtl="0"/>
          <a:r>
            <a:rPr lang="ru-RU" dirty="0">
              <a:solidFill>
                <a:schemeClr val="tx1"/>
              </a:solidFill>
            </a:rPr>
            <a:t>и жизненных навыков на протяжении жизни.</a:t>
          </a:r>
        </a:p>
      </dgm:t>
    </dgm:pt>
    <dgm:pt modelId="{03E00962-BB87-41FA-86C9-BAABCDA6E503}" type="parTrans" cxnId="{F2B5D6AC-D0AD-4A13-80E8-A12A91924CD7}">
      <dgm:prSet/>
      <dgm:spPr/>
      <dgm:t>
        <a:bodyPr/>
        <a:lstStyle/>
        <a:p>
          <a:endParaRPr lang="ru-RU"/>
        </a:p>
      </dgm:t>
    </dgm:pt>
    <dgm:pt modelId="{288D3353-9492-43D7-A10D-DCCB423DA7A0}" type="sibTrans" cxnId="{F2B5D6AC-D0AD-4A13-80E8-A12A91924CD7}">
      <dgm:prSet/>
      <dgm:spPr/>
      <dgm:t>
        <a:bodyPr/>
        <a:lstStyle/>
        <a:p>
          <a:endParaRPr lang="ru-RU"/>
        </a:p>
      </dgm:t>
    </dgm:pt>
    <dgm:pt modelId="{033EE7EC-4503-4495-AD28-8CF3EA4A1521}" type="pres">
      <dgm:prSet presAssocID="{081F2CA3-0383-4899-8B2B-C38904668C42}" presName="linear" presStyleCnt="0">
        <dgm:presLayoutVars>
          <dgm:animLvl val="lvl"/>
          <dgm:resizeHandles val="exact"/>
        </dgm:presLayoutVars>
      </dgm:prSet>
      <dgm:spPr/>
    </dgm:pt>
    <dgm:pt modelId="{27CA08DB-F15F-489C-906F-839C621A449D}" type="pres">
      <dgm:prSet presAssocID="{A6CB0DB6-6645-478E-AA95-B73E42B8DF46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15909EB4-DB2E-4EB5-8AF7-299367BE4B85}" type="pres">
      <dgm:prSet presAssocID="{17EA2838-8721-4089-8CF5-AF97F599126E}" presName="spacer" presStyleCnt="0"/>
      <dgm:spPr/>
    </dgm:pt>
    <dgm:pt modelId="{73D0FB85-DCBA-4563-9F68-AF2F2CEAF184}" type="pres">
      <dgm:prSet presAssocID="{56590A18-5587-41D5-8E63-D42AF14908E2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ED187364-74DD-4B3A-8396-5FE42AABD99A}" type="pres">
      <dgm:prSet presAssocID="{560E2737-1F5B-4E09-8A30-00E0B28ADF18}" presName="spacer" presStyleCnt="0"/>
      <dgm:spPr/>
    </dgm:pt>
    <dgm:pt modelId="{24F04B8F-F326-40C3-8F37-09004A245CC7}" type="pres">
      <dgm:prSet presAssocID="{889A0EB9-2F4E-4013-900C-5541C41CAF7C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7FC72828-E371-4109-8DEF-ACC25F071CC0}" type="presOf" srcId="{A6CB0DB6-6645-478E-AA95-B73E42B8DF46}" destId="{27CA08DB-F15F-489C-906F-839C621A449D}" srcOrd="0" destOrd="0" presId="urn:microsoft.com/office/officeart/2005/8/layout/vList2"/>
    <dgm:cxn modelId="{36696B62-4144-467C-A910-C67D7DC58E6A}" type="presOf" srcId="{081F2CA3-0383-4899-8B2B-C38904668C42}" destId="{033EE7EC-4503-4495-AD28-8CF3EA4A1521}" srcOrd="0" destOrd="0" presId="urn:microsoft.com/office/officeart/2005/8/layout/vList2"/>
    <dgm:cxn modelId="{26CECC68-ED56-4C83-A525-72EA0C478C05}" type="presOf" srcId="{56590A18-5587-41D5-8E63-D42AF14908E2}" destId="{73D0FB85-DCBA-4563-9F68-AF2F2CEAF184}" srcOrd="0" destOrd="0" presId="urn:microsoft.com/office/officeart/2005/8/layout/vList2"/>
    <dgm:cxn modelId="{AFF95C81-6CCD-4A83-B8BD-E065E54DBC99}" srcId="{081F2CA3-0383-4899-8B2B-C38904668C42}" destId="{56590A18-5587-41D5-8E63-D42AF14908E2}" srcOrd="1" destOrd="0" parTransId="{78F24814-7408-442D-830F-1F26C554B8F0}" sibTransId="{560E2737-1F5B-4E09-8A30-00E0B28ADF18}"/>
    <dgm:cxn modelId="{F2B5D6AC-D0AD-4A13-80E8-A12A91924CD7}" srcId="{081F2CA3-0383-4899-8B2B-C38904668C42}" destId="{889A0EB9-2F4E-4013-900C-5541C41CAF7C}" srcOrd="2" destOrd="0" parTransId="{03E00962-BB87-41FA-86C9-BAABCDA6E503}" sibTransId="{288D3353-9492-43D7-A10D-DCCB423DA7A0}"/>
    <dgm:cxn modelId="{ECBB4CAF-0AF4-4818-831B-497B3B8EE870}" srcId="{081F2CA3-0383-4899-8B2B-C38904668C42}" destId="{A6CB0DB6-6645-478E-AA95-B73E42B8DF46}" srcOrd="0" destOrd="0" parTransId="{8FD32811-BDB7-41CE-A99A-D98CF4998266}" sibTransId="{17EA2838-8721-4089-8CF5-AF97F599126E}"/>
    <dgm:cxn modelId="{6D80D2EA-4A03-48E7-B2ED-B3C3A8D48374}" type="presOf" srcId="{889A0EB9-2F4E-4013-900C-5541C41CAF7C}" destId="{24F04B8F-F326-40C3-8F37-09004A245CC7}" srcOrd="0" destOrd="0" presId="urn:microsoft.com/office/officeart/2005/8/layout/vList2"/>
    <dgm:cxn modelId="{333DFF73-9533-49DD-BE0A-28E483BE171F}" type="presParOf" srcId="{033EE7EC-4503-4495-AD28-8CF3EA4A1521}" destId="{27CA08DB-F15F-489C-906F-839C621A449D}" srcOrd="0" destOrd="0" presId="urn:microsoft.com/office/officeart/2005/8/layout/vList2"/>
    <dgm:cxn modelId="{97C49B5A-1A50-4E9B-B7A2-D1312759E316}" type="presParOf" srcId="{033EE7EC-4503-4495-AD28-8CF3EA4A1521}" destId="{15909EB4-DB2E-4EB5-8AF7-299367BE4B85}" srcOrd="1" destOrd="0" presId="urn:microsoft.com/office/officeart/2005/8/layout/vList2"/>
    <dgm:cxn modelId="{3844F6F9-3837-450C-AEB0-4FD028CDEDB1}" type="presParOf" srcId="{033EE7EC-4503-4495-AD28-8CF3EA4A1521}" destId="{73D0FB85-DCBA-4563-9F68-AF2F2CEAF184}" srcOrd="2" destOrd="0" presId="urn:microsoft.com/office/officeart/2005/8/layout/vList2"/>
    <dgm:cxn modelId="{093681DA-DF81-484C-8B53-D33A85CEBF8A}" type="presParOf" srcId="{033EE7EC-4503-4495-AD28-8CF3EA4A1521}" destId="{ED187364-74DD-4B3A-8396-5FE42AABD99A}" srcOrd="3" destOrd="0" presId="urn:microsoft.com/office/officeart/2005/8/layout/vList2"/>
    <dgm:cxn modelId="{66832901-8F70-4B35-9521-261A83287604}" type="presParOf" srcId="{033EE7EC-4503-4495-AD28-8CF3EA4A1521}" destId="{24F04B8F-F326-40C3-8F37-09004A245CC7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1A032D-7070-4CD6-A3CA-D7E50055B45D}">
      <dsp:nvSpPr>
        <dsp:cNvPr id="0" name=""/>
        <dsp:cNvSpPr/>
      </dsp:nvSpPr>
      <dsp:spPr>
        <a:xfrm>
          <a:off x="0" y="617061"/>
          <a:ext cx="8229600" cy="3291840"/>
        </a:xfrm>
        <a:prstGeom prst="leftRightRibbon">
          <a:avLst/>
        </a:prstGeom>
        <a:solidFill>
          <a:schemeClr val="accent3">
            <a:lumMod val="60000"/>
            <a:lumOff val="4000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4294C8-E316-41EF-AF24-2026622E2DCB}">
      <dsp:nvSpPr>
        <dsp:cNvPr id="0" name=""/>
        <dsp:cNvSpPr/>
      </dsp:nvSpPr>
      <dsp:spPr>
        <a:xfrm>
          <a:off x="987552" y="939553"/>
          <a:ext cx="2715768" cy="1613001"/>
        </a:xfrm>
        <a:prstGeom prst="rect">
          <a:avLst/>
        </a:prstGeom>
        <a:noFill/>
        <a:ln w="55000" cap="flat" cmpd="thickThin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49784" rIns="0" bIns="5334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400" kern="1200" dirty="0"/>
        </a:p>
        <a:p>
          <a:pPr marL="0" lvl="0" indent="0" algn="just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solidFill>
                <a:schemeClr val="tx1"/>
              </a:solidFill>
            </a:rPr>
            <a:t>не приравнивается к </a:t>
          </a:r>
          <a:r>
            <a:rPr lang="ru-RU" sz="1800" kern="1200" dirty="0" err="1">
              <a:solidFill>
                <a:schemeClr val="tx1"/>
              </a:solidFill>
            </a:rPr>
            <a:t>знаниево-ориентированному</a:t>
          </a:r>
          <a:r>
            <a:rPr lang="ru-RU" sz="1800" kern="1200" dirty="0">
              <a:solidFill>
                <a:schemeClr val="tx1"/>
              </a:solidFill>
            </a:rPr>
            <a:t> компоненту,         </a:t>
          </a:r>
        </a:p>
      </dsp:txBody>
      <dsp:txXfrm>
        <a:off x="987552" y="939553"/>
        <a:ext cx="2715768" cy="1613001"/>
      </dsp:txXfrm>
    </dsp:sp>
    <dsp:sp modelId="{A1E84410-0586-4C82-A36F-11EF7AB591B1}">
      <dsp:nvSpPr>
        <dsp:cNvPr id="0" name=""/>
        <dsp:cNvSpPr/>
      </dsp:nvSpPr>
      <dsp:spPr>
        <a:xfrm>
          <a:off x="3939976" y="1719827"/>
          <a:ext cx="3497568" cy="1613001"/>
        </a:xfrm>
        <a:prstGeom prst="rect">
          <a:avLst/>
        </a:prstGeom>
        <a:solidFill>
          <a:schemeClr val="accent2"/>
        </a:solidFill>
        <a:ln w="55000" cap="flat" cmpd="thickThin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56896" rIns="0" bIns="60960" numCol="1" spcCol="1270" anchor="ctr" anchorCtr="0">
          <a:noAutofit/>
        </a:bodyPr>
        <a:lstStyle/>
        <a:p>
          <a:pPr marL="0" lvl="0" indent="0" algn="just" defTabSz="711200" rtl="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1600" kern="1200" dirty="0">
              <a:solidFill>
                <a:schemeClr val="tx1"/>
              </a:solidFill>
            </a:rPr>
            <a:t>а предполагает целостный опыт решения жизненных проблем, выполнения профессиональных и ключевых функций, социальных ролей, компетенций.</a:t>
          </a:r>
        </a:p>
      </dsp:txBody>
      <dsp:txXfrm>
        <a:off x="3939976" y="1719827"/>
        <a:ext cx="3497568" cy="161300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222A4A-5FEA-4F38-AFAB-D3C1972E3EEC}">
      <dsp:nvSpPr>
        <dsp:cNvPr id="0" name=""/>
        <dsp:cNvSpPr/>
      </dsp:nvSpPr>
      <dsp:spPr>
        <a:xfrm>
          <a:off x="1913417" y="106331"/>
          <a:ext cx="4402764" cy="4313299"/>
        </a:xfrm>
        <a:prstGeom prst="gear9">
          <a:avLst/>
        </a:prstGeom>
        <a:solidFill>
          <a:schemeClr val="accent3">
            <a:lumMod val="60000"/>
            <a:lumOff val="4000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kern="1200" dirty="0">
              <a:solidFill>
                <a:schemeClr val="tx1"/>
              </a:solidFill>
            </a:rPr>
            <a:t>создание собственных центров и программ обучения персонала.</a:t>
          </a:r>
        </a:p>
      </dsp:txBody>
      <dsp:txXfrm>
        <a:off x="2791882" y="1116701"/>
        <a:ext cx="2645834" cy="2217124"/>
      </dsp:txXfrm>
    </dsp:sp>
    <dsp:sp modelId="{524A91F1-C8EA-4D95-BFDD-46B05EE96786}">
      <dsp:nvSpPr>
        <dsp:cNvPr id="0" name=""/>
        <dsp:cNvSpPr/>
      </dsp:nvSpPr>
      <dsp:spPr>
        <a:xfrm>
          <a:off x="2994512" y="589341"/>
          <a:ext cx="3061813" cy="3061813"/>
        </a:xfrm>
        <a:prstGeom prst="circularArrow">
          <a:avLst>
            <a:gd name="adj1" fmla="val 4878"/>
            <a:gd name="adj2" fmla="val 312630"/>
            <a:gd name="adj3" fmla="val 3167409"/>
            <a:gd name="adj4" fmla="val 15187974"/>
            <a:gd name="adj5" fmla="val 569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C32D9E-BB04-4D72-9242-C6422370C220}">
      <dsp:nvSpPr>
        <dsp:cNvPr id="0" name=""/>
        <dsp:cNvSpPr/>
      </dsp:nvSpPr>
      <dsp:spPr>
        <a:xfrm rot="16200000">
          <a:off x="702" y="261838"/>
          <a:ext cx="4002285" cy="4002285"/>
        </a:xfrm>
        <a:prstGeom prst="downArrow">
          <a:avLst>
            <a:gd name="adj1" fmla="val 50000"/>
            <a:gd name="adj2" fmla="val 35000"/>
          </a:avLst>
        </a:prstGeom>
        <a:solidFill>
          <a:schemeClr val="accent3">
            <a:lumMod val="60000"/>
            <a:lumOff val="4000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0" i="0" kern="1200" dirty="0">
              <a:solidFill>
                <a:schemeClr val="tx1"/>
              </a:solidFill>
            </a:rPr>
            <a:t>66 % работодателей предпочитают доучивать и переучивать своих работников на базе собственных образовательных подразделений.</a:t>
          </a:r>
          <a:endParaRPr lang="ru-RU" sz="1600" kern="1200" dirty="0">
            <a:solidFill>
              <a:schemeClr val="tx1"/>
            </a:solidFill>
          </a:endParaRPr>
        </a:p>
      </dsp:txBody>
      <dsp:txXfrm rot="5400000">
        <a:off x="702" y="1262409"/>
        <a:ext cx="3301885" cy="2001143"/>
      </dsp:txXfrm>
    </dsp:sp>
    <dsp:sp modelId="{F38A0DC8-A558-41DA-9889-8065B3F3E227}">
      <dsp:nvSpPr>
        <dsp:cNvPr id="0" name=""/>
        <dsp:cNvSpPr/>
      </dsp:nvSpPr>
      <dsp:spPr>
        <a:xfrm rot="5400000">
          <a:off x="4226611" y="261838"/>
          <a:ext cx="4002285" cy="4002285"/>
        </a:xfrm>
        <a:prstGeom prst="downArrow">
          <a:avLst>
            <a:gd name="adj1" fmla="val 50000"/>
            <a:gd name="adj2" fmla="val 35000"/>
          </a:avLst>
        </a:prstGeom>
        <a:solidFill>
          <a:schemeClr val="accent3">
            <a:lumMod val="60000"/>
            <a:lumOff val="4000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0" i="0" kern="1200" dirty="0">
              <a:solidFill>
                <a:schemeClr val="tx1"/>
              </a:solidFill>
            </a:rPr>
            <a:t>В целом такое положение отвечает мировой тенденции повышения роли внутрифирменной подготовки сотрудников.</a:t>
          </a:r>
          <a:endParaRPr lang="ru-RU" sz="1800" kern="1200" dirty="0">
            <a:solidFill>
              <a:schemeClr val="tx1"/>
            </a:solidFill>
          </a:endParaRPr>
        </a:p>
      </dsp:txBody>
      <dsp:txXfrm rot="-5400000">
        <a:off x="4927011" y="1262409"/>
        <a:ext cx="3301885" cy="200114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CA08DB-F15F-489C-906F-839C621A449D}">
      <dsp:nvSpPr>
        <dsp:cNvPr id="0" name=""/>
        <dsp:cNvSpPr/>
      </dsp:nvSpPr>
      <dsp:spPr>
        <a:xfrm>
          <a:off x="0" y="19576"/>
          <a:ext cx="8229600" cy="1438003"/>
        </a:xfrm>
        <a:prstGeom prst="roundRect">
          <a:avLst/>
        </a:prstGeom>
        <a:solidFill>
          <a:schemeClr val="accent3">
            <a:lumMod val="60000"/>
            <a:lumOff val="4000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kern="1200" dirty="0">
              <a:solidFill>
                <a:schemeClr val="tx1"/>
              </a:solidFill>
            </a:rPr>
            <a:t>Опережающими темпами будет развиваться</a:t>
          </a:r>
        </a:p>
      </dsp:txBody>
      <dsp:txXfrm>
        <a:off x="70198" y="89774"/>
        <a:ext cx="8089204" cy="1297607"/>
      </dsp:txXfrm>
    </dsp:sp>
    <dsp:sp modelId="{73D0FB85-DCBA-4563-9F68-AF2F2CEAF184}">
      <dsp:nvSpPr>
        <dsp:cNvPr id="0" name=""/>
        <dsp:cNvSpPr/>
      </dsp:nvSpPr>
      <dsp:spPr>
        <a:xfrm>
          <a:off x="0" y="1543979"/>
          <a:ext cx="8229600" cy="1438003"/>
        </a:xfrm>
        <a:prstGeom prst="roundRect">
          <a:avLst/>
        </a:prstGeom>
        <a:solidFill>
          <a:schemeClr val="accent3">
            <a:lumMod val="60000"/>
            <a:lumOff val="4000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just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000" kern="1200" dirty="0">
              <a:solidFill>
                <a:schemeClr val="tx1"/>
              </a:solidFill>
            </a:rPr>
            <a:t>предложение коротких программ повышение квалификации </a:t>
          </a:r>
        </a:p>
      </dsp:txBody>
      <dsp:txXfrm>
        <a:off x="70198" y="1614177"/>
        <a:ext cx="8089204" cy="1297607"/>
      </dsp:txXfrm>
    </dsp:sp>
    <dsp:sp modelId="{24F04B8F-F326-40C3-8F37-09004A245CC7}">
      <dsp:nvSpPr>
        <dsp:cNvPr id="0" name=""/>
        <dsp:cNvSpPr/>
      </dsp:nvSpPr>
      <dsp:spPr>
        <a:xfrm>
          <a:off x="0" y="3068383"/>
          <a:ext cx="8229600" cy="1438003"/>
        </a:xfrm>
        <a:prstGeom prst="roundRect">
          <a:avLst/>
        </a:prstGeom>
        <a:solidFill>
          <a:schemeClr val="accent3">
            <a:lumMod val="60000"/>
            <a:lumOff val="4000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just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000" kern="1200" dirty="0">
              <a:solidFill>
                <a:schemeClr val="tx1"/>
              </a:solidFill>
            </a:rPr>
            <a:t>и жизненных навыков на протяжении жизни.</a:t>
          </a:r>
        </a:p>
      </dsp:txBody>
      <dsp:txXfrm>
        <a:off x="70198" y="3138581"/>
        <a:ext cx="8089204" cy="12976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19.04.2020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19.04.2020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hyperlink" Target="http://www.consultant.ru/document/cons_doc_LAW_140174/" TargetMode="Externa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nsultant.ru/document/cons_doc_LAW_140174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nsultant.ru/document/cons_doc_LAW_140174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nsultant.ru/document/cons_doc_LAW_140174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diagramLayout" Target="../diagrams/layout1.xml"/><Relationship Id="rId7" Type="http://schemas.openxmlformats.org/officeDocument/2006/relationships/hyperlink" Target="http://www.consultant.ru/document/cons_doc_LAW_140174/" TargetMode="Externa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hyperlink" Target="http://www.consultant.ru/document/cons_doc_LAW_140174/" TargetMode="Externa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039399"/>
            <a:ext cx="7772400" cy="1829761"/>
          </a:xfrm>
        </p:spPr>
        <p:txBody>
          <a:bodyPr>
            <a:normAutofit fontScale="90000"/>
          </a:bodyPr>
          <a:lstStyle/>
          <a:p>
            <a:r>
              <a:rPr lang="ru-RU" b="0" dirty="0"/>
              <a:t>Развитие</a:t>
            </a:r>
            <a:br>
              <a:rPr lang="ru-RU" dirty="0"/>
            </a:br>
            <a:r>
              <a:rPr lang="ru-RU" b="0" dirty="0"/>
              <a:t>профессионализма педагогических кадров в контексте задач </a:t>
            </a:r>
            <a:r>
              <a:rPr lang="ru-RU" b="0" dirty="0" err="1"/>
              <a:t>компетентностного</a:t>
            </a:r>
            <a:br>
              <a:rPr lang="ru-RU" dirty="0"/>
            </a:br>
            <a:r>
              <a:rPr lang="ru-RU" b="0" dirty="0"/>
              <a:t>обновления образования</a:t>
            </a:r>
            <a:endParaRPr lang="ru-RU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21AC9A8-524E-4CDF-962A-EA96D30D8506}"/>
              </a:ext>
            </a:extLst>
          </p:cNvPr>
          <p:cNvSpPr txBox="1"/>
          <p:nvPr/>
        </p:nvSpPr>
        <p:spPr>
          <a:xfrm>
            <a:off x="1284154" y="6095037"/>
            <a:ext cx="717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Андросова Ирина Николаевна, преподаватель</a:t>
            </a:r>
          </a:p>
          <a:p>
            <a:pPr algn="ctr"/>
            <a:r>
              <a:rPr lang="ru-RU" dirty="0" err="1"/>
              <a:t>г.Рославль</a:t>
            </a:r>
            <a:r>
              <a:rPr lang="ru-RU" dirty="0"/>
              <a:t>, Смоленская область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634ECF56-35C9-4D85-86CE-E5AC9393733A}"/>
              </a:ext>
            </a:extLst>
          </p:cNvPr>
          <p:cNvSpPr/>
          <p:nvPr/>
        </p:nvSpPr>
        <p:spPr>
          <a:xfrm>
            <a:off x="1475656" y="179348"/>
            <a:ext cx="67687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/>
              <a:t>ОГБПОУ «</a:t>
            </a:r>
            <a:r>
              <a:rPr lang="ru-RU" dirty="0" err="1"/>
              <a:t>Рославльский</a:t>
            </a:r>
            <a:r>
              <a:rPr lang="ru-RU" dirty="0"/>
              <a:t> медицинский техникум»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692696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dirty="0">
                <a:hlinkClick r:id="rId7"/>
              </a:rPr>
              <a:t>Согласно проведённым исследованиям</a:t>
            </a:r>
          </a:p>
        </p:txBody>
      </p:sp>
      <p:sp>
        <p:nvSpPr>
          <p:cNvPr id="7" name="Выгнутая вправо стрелка 6"/>
          <p:cNvSpPr/>
          <p:nvPr/>
        </p:nvSpPr>
        <p:spPr>
          <a:xfrm>
            <a:off x="3779912" y="692696"/>
            <a:ext cx="731520" cy="121615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619672" y="4964975"/>
            <a:ext cx="74888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i="1" dirty="0"/>
              <a:t>В результате Государственной программы </a:t>
            </a:r>
            <a:r>
              <a:rPr lang="ru-RU" dirty="0"/>
              <a:t>эта тенденция приведет к повышению роли корпоративной подготовки, к более тесной связи профессионального образования с субъектами спроса на рынке труда.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b="1" dirty="0"/>
              <a:t>Повышение </a:t>
            </a:r>
          </a:p>
          <a:p>
            <a:pPr algn="just"/>
            <a:r>
              <a:rPr lang="ru-RU" b="1" dirty="0"/>
              <a:t>качества</a:t>
            </a:r>
            <a:r>
              <a:rPr lang="ru-RU" dirty="0"/>
              <a:t> рабочих мест </a:t>
            </a:r>
          </a:p>
          <a:p>
            <a:pPr algn="just"/>
            <a:r>
              <a:rPr lang="ru-RU" dirty="0"/>
              <a:t>и среднего профессионального образования, </a:t>
            </a:r>
          </a:p>
          <a:p>
            <a:pPr algn="just"/>
            <a:r>
              <a:rPr lang="ru-RU" dirty="0"/>
              <a:t>а также введение прикладного </a:t>
            </a:r>
            <a:r>
              <a:rPr lang="ru-RU" dirty="0" err="1"/>
              <a:t>бакалавриата</a:t>
            </a:r>
            <a:r>
              <a:rPr lang="ru-RU" dirty="0"/>
              <a:t> </a:t>
            </a:r>
          </a:p>
          <a:p>
            <a:pPr algn="just">
              <a:buNone/>
            </a:pPr>
            <a:r>
              <a:rPr lang="ru-RU" dirty="0"/>
              <a:t>приведут к относительному росту доли студентов на соответствующих программах. 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>
                <a:hlinkClick r:id="rId2"/>
              </a:rPr>
              <a:t>Из прогноза развития сферы образования на период до 2020 года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90872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learner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94801" y="3517404"/>
            <a:ext cx="4349199" cy="3340596"/>
          </a:xfrm>
          <a:prstGeom prst="rect">
            <a:avLst/>
          </a:prstGeom>
        </p:spPr>
      </p:pic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79512" y="559221"/>
            <a:ext cx="8964488" cy="4525963"/>
          </a:xfrm>
          <a:ln>
            <a:noFill/>
          </a:ln>
        </p:spPr>
        <p:txBody>
          <a:bodyPr>
            <a:normAutofit/>
          </a:bodyPr>
          <a:lstStyle/>
          <a:p>
            <a:pPr algn="ctr"/>
            <a:r>
              <a:rPr lang="ru-RU" sz="3200" dirty="0"/>
              <a:t>Важнейшее место в </a:t>
            </a:r>
          </a:p>
          <a:p>
            <a:pPr algn="ctr">
              <a:buNone/>
            </a:pPr>
            <a:r>
              <a:rPr lang="ru-RU" sz="3200" dirty="0"/>
              <a:t>системе непрерывного образования занимает </a:t>
            </a:r>
          </a:p>
          <a:p>
            <a:pPr algn="ctr">
              <a:buNone/>
            </a:pPr>
            <a:r>
              <a:rPr lang="ru-RU" sz="3200" b="1" i="1" u="sng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сертификация квалификаций</a:t>
            </a:r>
            <a:r>
              <a:rPr lang="ru-RU" sz="3200" dirty="0"/>
              <a:t> , </a:t>
            </a:r>
          </a:p>
          <a:p>
            <a:pPr algn="ctr">
              <a:buNone/>
            </a:pPr>
            <a:r>
              <a:rPr lang="ru-RU" sz="3200" dirty="0"/>
              <a:t>в том числе полученных путем самообразования.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:a16="http://schemas.microsoft.com/office/drawing/2014/main" id="{309D2242-7093-4CEF-84DE-57297659B7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ru-RU" sz="4800" dirty="0"/>
          </a:p>
          <a:p>
            <a:pPr marL="109728" indent="0" algn="ctr">
              <a:buNone/>
            </a:pPr>
            <a:r>
              <a:rPr lang="ru-RU" sz="4800"/>
              <a:t>Спасибо </a:t>
            </a:r>
            <a:r>
              <a:rPr lang="ru-RU" sz="4800" dirty="0"/>
              <a:t>за внимание! </a:t>
            </a:r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E83DAD69-FE7F-4C7A-8DDF-986E4D2543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47892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927373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ru-RU" sz="2400" b="1" dirty="0"/>
              <a:t>Статья 47. Правовой статус педагогических работников. Права и свободы педагогических работников, гарантии их реализации</a:t>
            </a:r>
          </a:p>
          <a:p>
            <a:pPr algn="just">
              <a:buNone/>
            </a:pPr>
            <a:endParaRPr lang="ru-RU" sz="2400" b="1" dirty="0"/>
          </a:p>
          <a:p>
            <a:pPr algn="just"/>
            <a:r>
              <a:rPr lang="ru-RU" sz="2400" dirty="0"/>
              <a:t>5. Педагогические работники имеют следующие трудовые права и социальные гарантии:</a:t>
            </a:r>
          </a:p>
          <a:p>
            <a:pPr algn="just"/>
            <a:r>
              <a:rPr lang="ru-RU" sz="2400" dirty="0"/>
              <a:t>2) право на дополнительное профессиональное образование по профилю педагогической деятельности не реже чем один раз в три года;</a:t>
            </a:r>
            <a:endParaRPr lang="ru-RU" sz="23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413792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2400" dirty="0">
                <a:hlinkClick r:id="rId2"/>
              </a:rPr>
              <a:t>Федеральный закон от 29.12.2012 N 273-ФЗ     (ред. от 29.12.2017)</a:t>
            </a:r>
            <a:r>
              <a:rPr lang="en-US" sz="2400" dirty="0">
                <a:hlinkClick r:id="rId2"/>
              </a:rPr>
              <a:t>  </a:t>
            </a:r>
            <a:r>
              <a:rPr lang="ru-RU" sz="2400" dirty="0">
                <a:hlinkClick r:id="rId2"/>
              </a:rPr>
              <a:t> </a:t>
            </a:r>
            <a:r>
              <a:rPr lang="en-US" sz="2400" dirty="0">
                <a:hlinkClick r:id="rId2"/>
              </a:rPr>
              <a:t>                                 </a:t>
            </a:r>
            <a:r>
              <a:rPr lang="ru-RU" sz="2400" dirty="0">
                <a:hlinkClick r:id="rId2"/>
              </a:rPr>
              <a:t>        </a:t>
            </a:r>
            <a:r>
              <a:rPr lang="en-US" sz="2400" dirty="0">
                <a:hlinkClick r:id="rId2"/>
              </a:rPr>
              <a:t>  </a:t>
            </a:r>
            <a:r>
              <a:rPr lang="ru-RU" sz="2400" dirty="0">
                <a:hlinkClick r:id="rId2"/>
              </a:rPr>
              <a:t>"Об образовании в Российской Федерации"</a:t>
            </a:r>
            <a:br>
              <a:rPr lang="ru-RU" sz="2400" dirty="0"/>
            </a:br>
            <a:endParaRPr lang="ru-RU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ФЗ об образовании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36296" y="134529"/>
            <a:ext cx="1584176" cy="2235733"/>
          </a:xfrm>
          <a:prstGeom prst="rect">
            <a:avLst/>
          </a:prstGeom>
        </p:spPr>
      </p:pic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400600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sz="2800" b="1" dirty="0"/>
              <a:t>Статья</a:t>
            </a:r>
            <a:r>
              <a:rPr lang="ru-RU" sz="2800" dirty="0"/>
              <a:t> </a:t>
            </a:r>
            <a:r>
              <a:rPr lang="ru-RU" sz="2800" b="1" dirty="0"/>
              <a:t>48. Обязанности </a:t>
            </a:r>
          </a:p>
          <a:p>
            <a:pPr algn="just">
              <a:buNone/>
            </a:pPr>
            <a:r>
              <a:rPr lang="ru-RU" sz="2800" b="1" dirty="0"/>
              <a:t>и ответственность педагогических </a:t>
            </a:r>
          </a:p>
          <a:p>
            <a:pPr algn="just">
              <a:buNone/>
            </a:pPr>
            <a:r>
              <a:rPr lang="ru-RU" sz="2800" b="1" dirty="0"/>
              <a:t>работников</a:t>
            </a:r>
          </a:p>
          <a:p>
            <a:pPr algn="just">
              <a:buNone/>
            </a:pPr>
            <a:endParaRPr lang="ru-RU" sz="2600" b="1" dirty="0"/>
          </a:p>
          <a:p>
            <a:r>
              <a:rPr lang="ru-RU" dirty="0"/>
              <a:t>1. Педагогические работники обязаны:</a:t>
            </a:r>
          </a:p>
          <a:p>
            <a:pPr algn="just"/>
            <a:r>
              <a:rPr lang="ru-RU" dirty="0"/>
              <a:t>1) осуществлять свою деятельность на высоком профессиональном уровне, обеспечивать в полном объеме реализацию преподаваемых учебных предмета, курса, дисциплины (модуля) в соответствии с утвержденной рабочей программой;</a:t>
            </a:r>
          </a:p>
          <a:p>
            <a:pPr algn="just"/>
            <a:r>
              <a:rPr lang="ru-RU" dirty="0"/>
              <a:t>7) систематически повышать свой профессиональный уровень;</a:t>
            </a:r>
          </a:p>
          <a:p>
            <a:pPr algn="just"/>
            <a:r>
              <a:rPr lang="ru-RU" dirty="0"/>
              <a:t>8) проходить аттестацию на соответствие занимаемой должности в порядке, установленном законодательством об образовании;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ФЗ об образовании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36296" y="134529"/>
            <a:ext cx="1584176" cy="2235733"/>
          </a:xfrm>
          <a:prstGeom prst="rect">
            <a:avLst/>
          </a:prstGeom>
        </p:spPr>
      </p:pic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336704"/>
          </a:xfrm>
        </p:spPr>
        <p:txBody>
          <a:bodyPr>
            <a:normAutofit/>
          </a:bodyPr>
          <a:lstStyle/>
          <a:p>
            <a:pPr algn="just"/>
            <a:r>
              <a:rPr lang="ru-RU" sz="2400" b="1" dirty="0"/>
              <a:t>Статья 49. Аттестация </a:t>
            </a:r>
          </a:p>
          <a:p>
            <a:pPr algn="just">
              <a:buNone/>
            </a:pPr>
            <a:r>
              <a:rPr lang="ru-RU" sz="2400" b="1" dirty="0"/>
              <a:t>педагогических работников</a:t>
            </a:r>
          </a:p>
          <a:p>
            <a:pPr algn="just">
              <a:buNone/>
            </a:pPr>
            <a:endParaRPr lang="ru-RU" sz="2400" b="1" dirty="0"/>
          </a:p>
          <a:p>
            <a:pPr algn="just"/>
            <a:r>
              <a:rPr lang="ru-RU" sz="2200" dirty="0"/>
              <a:t>1. Аттестация педагогических работников проводится </a:t>
            </a:r>
            <a:r>
              <a:rPr lang="ru-RU" sz="2200" i="1" dirty="0"/>
              <a:t>в целях подтверждения соответствия педагогических работников занимаемым ими должностям </a:t>
            </a:r>
            <a:r>
              <a:rPr lang="ru-RU" sz="2200" dirty="0"/>
              <a:t>на основе оценки их профессиональной деятельности и по желанию педагогических работников (за исключением педагогических работников из числа профессорско-преподавательского состава) в целях установления квалификационной категории.</a:t>
            </a:r>
          </a:p>
          <a:p>
            <a:endParaRPr lang="ru-RU" dirty="0"/>
          </a:p>
        </p:txBody>
      </p:sp>
      <p:sp>
        <p:nvSpPr>
          <p:cNvPr id="4" name="Стрелка вправо 3"/>
          <p:cNvSpPr/>
          <p:nvPr/>
        </p:nvSpPr>
        <p:spPr>
          <a:xfrm>
            <a:off x="7986080" y="611272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200" dirty="0"/>
              <a:t>2. Проведение аттестации педагогических работников в целях подтверждения соответствия педагогических работников занимаемым ими должностям осуществляется </a:t>
            </a:r>
            <a:r>
              <a:rPr lang="ru-RU" sz="2200" i="1" dirty="0"/>
              <a:t>один раз в пять лет </a:t>
            </a:r>
            <a:r>
              <a:rPr lang="ru-RU" sz="2200" dirty="0"/>
              <a:t>на основе оценки их профессиональной деятельности аттестационными комиссиями, самостоятельно формируемыми организациями, осуществляющими образовательную деятельность.</a:t>
            </a:r>
          </a:p>
          <a:p>
            <a:endParaRPr lang="ru-RU" dirty="0"/>
          </a:p>
        </p:txBody>
      </p:sp>
      <p:sp>
        <p:nvSpPr>
          <p:cNvPr id="4" name="Стрелка вправо 3"/>
          <p:cNvSpPr/>
          <p:nvPr/>
        </p:nvSpPr>
        <p:spPr>
          <a:xfrm>
            <a:off x="7986080" y="611272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611560" y="476672"/>
            <a:ext cx="7992888" cy="4642595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ru-RU" sz="2300" dirty="0"/>
              <a:t>3. </a:t>
            </a:r>
            <a:r>
              <a:rPr lang="ru-RU" sz="2000" dirty="0"/>
              <a:t>Проведение </a:t>
            </a:r>
            <a:r>
              <a:rPr lang="ru-RU" sz="2000" i="1" dirty="0"/>
              <a:t>аттестации в целях установления квалификационной категории</a:t>
            </a:r>
            <a:r>
              <a:rPr lang="ru-RU" sz="2000" dirty="0"/>
              <a:t> педагогических работников организаций, осуществляющих образовательную деятельность и находящихся в ведении федеральных органов исполнительной власти, осуществляется </a:t>
            </a:r>
            <a:r>
              <a:rPr lang="ru-RU" sz="2000" i="1" dirty="0"/>
              <a:t>аттестационными комиссиями</a:t>
            </a:r>
            <a:r>
              <a:rPr lang="ru-RU" sz="2000" dirty="0"/>
              <a:t>, </a:t>
            </a:r>
            <a:r>
              <a:rPr lang="ru-RU" sz="2000" i="1" dirty="0"/>
              <a:t>формируемыми федеральными органами исполнительной власти</a:t>
            </a:r>
            <a:r>
              <a:rPr lang="ru-RU" sz="2000" dirty="0"/>
              <a:t>, в ведении которых эти организации находятся, а в отношении педагогических работников организаций, осуществляющих образовательную деятельность и находящихся в ведении субъекта Российской Федерации, педагогических работников муниципальных и частных организаций, осуществляющих образовательную деятельность, проведение данной аттестации осуществляется аттестационными комиссиями, формируемыми уполномоченными органами государственной власти субъектов Российской Федерации.</a:t>
            </a:r>
            <a:endParaRPr lang="ru-RU" sz="23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phot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76256" y="4725144"/>
            <a:ext cx="1944216" cy="194421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ru-RU" dirty="0"/>
              <a:t>подготовка квалифицированного </a:t>
            </a:r>
            <a:r>
              <a:rPr lang="ru-RU" dirty="0" err="1"/>
              <a:t>специа</a:t>
            </a:r>
            <a:r>
              <a:rPr lang="en-US" dirty="0"/>
              <a:t>-</a:t>
            </a:r>
            <a:r>
              <a:rPr lang="ru-RU" dirty="0"/>
              <a:t>листа соответствующего уровня и профиля, конкурентоспособного на рынке труда, компетентного, свободно владеющего своей профессией и ориентирующегося в смежных областях деятельности, готового к постоянному профессиональному росту, социальной и </a:t>
            </a:r>
          </a:p>
          <a:p>
            <a:pPr algn="just">
              <a:buNone/>
            </a:pPr>
            <a:r>
              <a:rPr lang="ru-RU" dirty="0"/>
              <a:t>	профессиональной мобильности. 			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55780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3200" dirty="0">
                <a:hlinkClick r:id="rId3"/>
              </a:rPr>
              <a:t>Основная цель профессионального образования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86816" y="199181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2576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3200" dirty="0" err="1">
                <a:hlinkClick r:id="rId7"/>
              </a:rPr>
              <a:t>Компетентностный</a:t>
            </a:r>
            <a:r>
              <a:rPr lang="ru-RU" sz="3200" dirty="0">
                <a:hlinkClick r:id="rId7"/>
              </a:rPr>
              <a:t> подход</a:t>
            </a:r>
          </a:p>
        </p:txBody>
      </p:sp>
      <p:pic>
        <p:nvPicPr>
          <p:cNvPr id="5" name="Рисунок 4" descr="Meeting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5292080" y="4143935"/>
            <a:ext cx="3600400" cy="252542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481328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>
                <a:hlinkClick r:id="rId7"/>
              </a:rPr>
              <a:t>Тенденция развития кадрового потенциала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4182</TotalTime>
  <Words>555</Words>
  <Application>Microsoft Office PowerPoint</Application>
  <PresentationFormat>Экран (4:3)</PresentationFormat>
  <Paragraphs>51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Lucida Sans Unicode</vt:lpstr>
      <vt:lpstr>Verdana</vt:lpstr>
      <vt:lpstr>Wingdings 2</vt:lpstr>
      <vt:lpstr>Wingdings 3</vt:lpstr>
      <vt:lpstr>Открытая</vt:lpstr>
      <vt:lpstr>Развитие профессионализма педагогических кадров в контексте задач компетентностного обновления образования</vt:lpstr>
      <vt:lpstr>Федеральный закон от 29.12.2012 N 273-ФЗ     (ред. от 29.12.2017)                                              "Об образовании в Российской Федерации" </vt:lpstr>
      <vt:lpstr>Презентация PowerPoint</vt:lpstr>
      <vt:lpstr>Презентация PowerPoint</vt:lpstr>
      <vt:lpstr>Презентация PowerPoint</vt:lpstr>
      <vt:lpstr>Презентация PowerPoint</vt:lpstr>
      <vt:lpstr>Основная цель профессионального образования</vt:lpstr>
      <vt:lpstr>Компетентностный подход</vt:lpstr>
      <vt:lpstr>Тенденция развития кадрового потенциала</vt:lpstr>
      <vt:lpstr>Согласно проведённым исследованиям</vt:lpstr>
      <vt:lpstr>Из прогноза развития сферы образования на период до 2020 года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Развитие профессионализма педагогических кадров в контексте задач компетентностного обновления образования</dc:title>
  <dc:creator>Irina</dc:creator>
  <cp:lastModifiedBy>Ирина</cp:lastModifiedBy>
  <cp:revision>100</cp:revision>
  <dcterms:created xsi:type="dcterms:W3CDTF">2018-02-19T17:33:24Z</dcterms:created>
  <dcterms:modified xsi:type="dcterms:W3CDTF">2020-04-19T15:20:47Z</dcterms:modified>
</cp:coreProperties>
</file>