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7" r:id="rId2"/>
    <p:sldId id="259" r:id="rId3"/>
    <p:sldId id="260" r:id="rId4"/>
    <p:sldId id="261" r:id="rId5"/>
    <p:sldId id="262" r:id="rId6"/>
    <p:sldId id="263" r:id="rId7"/>
    <p:sldId id="264" r:id="rId8"/>
    <p:sldId id="265" r:id="rId9"/>
    <p:sldId id="266" r:id="rId10"/>
    <p:sldId id="268" r:id="rId11"/>
    <p:sldId id="267" r:id="rId12"/>
    <p:sldId id="300" r:id="rId13"/>
    <p:sldId id="301" r:id="rId14"/>
    <p:sldId id="302" r:id="rId15"/>
    <p:sldId id="269" r:id="rId16"/>
    <p:sldId id="303" r:id="rId17"/>
    <p:sldId id="304" r:id="rId18"/>
    <p:sldId id="308" r:id="rId19"/>
    <p:sldId id="312" r:id="rId20"/>
    <p:sldId id="317" r:id="rId21"/>
    <p:sldId id="316" r:id="rId22"/>
    <p:sldId id="318" r:id="rId23"/>
    <p:sldId id="297" r:id="rId24"/>
    <p:sldId id="298" r:id="rId25"/>
    <p:sldId id="299" r:id="rId26"/>
    <p:sldId id="272" r:id="rId27"/>
    <p:sldId id="273" r:id="rId28"/>
    <p:sldId id="274" r:id="rId29"/>
    <p:sldId id="291" r:id="rId30"/>
    <p:sldId id="276" r:id="rId31"/>
    <p:sldId id="277" r:id="rId32"/>
    <p:sldId id="319" r:id="rId33"/>
    <p:sldId id="320" r:id="rId34"/>
    <p:sldId id="279" r:id="rId35"/>
    <p:sldId id="280" r:id="rId36"/>
    <p:sldId id="292" r:id="rId37"/>
    <p:sldId id="281" r:id="rId38"/>
    <p:sldId id="282" r:id="rId39"/>
    <p:sldId id="283" r:id="rId40"/>
    <p:sldId id="284" r:id="rId41"/>
    <p:sldId id="285" r:id="rId42"/>
    <p:sldId id="286" r:id="rId43"/>
    <p:sldId id="287" r:id="rId44"/>
    <p:sldId id="29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23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5" d="100"/>
          <a:sy n="35" d="100"/>
        </p:scale>
        <p:origin x="-1818" y="-714"/>
      </p:cViewPr>
      <p:guideLst>
        <p:guide orient="horz" pos="2160"/>
        <p:guide pos="2880"/>
      </p:guideLst>
    </p:cSldViewPr>
  </p:slideViewPr>
  <p:notesTextViewPr>
    <p:cViewPr>
      <p:scale>
        <a:sx n="1" d="1"/>
        <a:sy n="1" d="1"/>
      </p:scale>
      <p:origin x="0" y="0"/>
    </p:cViewPr>
  </p:notesTextViewPr>
  <p:sorterViewPr>
    <p:cViewPr>
      <p:scale>
        <a:sx n="80" d="100"/>
        <a:sy n="80" d="100"/>
      </p:scale>
      <p:origin x="0" y="337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54FCDF-EE0A-41C0-9E64-4B805BE24AA2}" type="datetimeFigureOut">
              <a:rPr lang="ru-RU" smtClean="0"/>
              <a:pPr/>
              <a:t>16.04.2020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9D126D-B5C8-40F6-958D-8D5A780F1406}" type="slidenum">
              <a:rPr lang="ru-RU" smtClean="0"/>
              <a:pPr/>
              <a:t>‹#›</a:t>
            </a:fld>
            <a:endParaRPr lang="ru-RU"/>
          </a:p>
        </p:txBody>
      </p:sp>
    </p:spTree>
    <p:extLst>
      <p:ext uri="{BB962C8B-B14F-4D97-AF65-F5344CB8AC3E}">
        <p14:creationId xmlns:p14="http://schemas.microsoft.com/office/powerpoint/2010/main" xmlns="" val="133256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F9D126D-B5C8-40F6-958D-8D5A780F1406}" type="slidenum">
              <a:rPr lang="ru-RU" smtClean="0"/>
              <a:pPr/>
              <a:t>6</a:t>
            </a:fld>
            <a:endParaRPr lang="ru-RU" dirty="0"/>
          </a:p>
        </p:txBody>
      </p:sp>
    </p:spTree>
    <p:extLst>
      <p:ext uri="{BB962C8B-B14F-4D97-AF65-F5344CB8AC3E}">
        <p14:creationId xmlns:p14="http://schemas.microsoft.com/office/powerpoint/2010/main" xmlns="" val="3128940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F9D126D-B5C8-40F6-958D-8D5A780F1406}" type="slidenum">
              <a:rPr lang="ru-RU" smtClean="0"/>
              <a:pPr/>
              <a:t>15</a:t>
            </a:fld>
            <a:endParaRPr lang="ru-RU"/>
          </a:p>
        </p:txBody>
      </p:sp>
    </p:spTree>
    <p:extLst>
      <p:ext uri="{BB962C8B-B14F-4D97-AF65-F5344CB8AC3E}">
        <p14:creationId xmlns:p14="http://schemas.microsoft.com/office/powerpoint/2010/main" xmlns="" val="379340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ru-RU" smtClean="0"/>
              <a:t>Образец заголовка</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April 16,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April 16,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April 16,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April 16,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текста</a:t>
            </a:r>
          </a:p>
        </p:txBody>
      </p:sp>
      <p:sp>
        <p:nvSpPr>
          <p:cNvPr id="4" name="Date Placeholder 3"/>
          <p:cNvSpPr>
            <a:spLocks noGrp="1"/>
          </p:cNvSpPr>
          <p:nvPr>
            <p:ph type="dt" sz="half" idx="10"/>
          </p:nvPr>
        </p:nvSpPr>
        <p:spPr/>
        <p:txBody>
          <a:bodyPr/>
          <a:lstStyle/>
          <a:p>
            <a:fld id="{647D2193-4505-4A75-99BB-880C6989A757}" type="datetime4">
              <a:rPr lang="en-US" smtClean="0"/>
              <a:pPr/>
              <a:t>April 16,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April 16,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April 16,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April 16,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April 16,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ru-RU" smtClean="0"/>
              <a:t>Образец текста</a:t>
            </a:r>
          </a:p>
        </p:txBody>
      </p:sp>
      <p:sp>
        <p:nvSpPr>
          <p:cNvPr id="5" name="Date Placeholder 4"/>
          <p:cNvSpPr>
            <a:spLocks noGrp="1"/>
          </p:cNvSpPr>
          <p:nvPr>
            <p:ph type="dt" sz="half" idx="10"/>
          </p:nvPr>
        </p:nvSpPr>
        <p:spPr/>
        <p:txBody>
          <a:bodyPr/>
          <a:lstStyle/>
          <a:p>
            <a:fld id="{DC7EAB0C-2220-4D0E-A0DD-DB7FA0F742F4}" type="datetime4">
              <a:rPr lang="en-US" smtClean="0"/>
              <a:pPr/>
              <a:t>April 16, 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ru-RU" smtClean="0"/>
              <a:t>Вставка рисунка</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3416D63-31BF-4B94-B6C5-E20B2C63F515}" type="datetime4">
              <a:rPr lang="en-US" smtClean="0"/>
              <a:pPr/>
              <a:t>April 16,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April 16, 2020</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malch108 копия.pn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flipH="1">
            <a:off x="5652120" y="1484784"/>
            <a:ext cx="3131840" cy="2818656"/>
          </a:xfrm>
          <a:prstGeom prst="rect">
            <a:avLst/>
          </a:prstGeom>
        </p:spPr>
      </p:pic>
      <p:pic>
        <p:nvPicPr>
          <p:cNvPr id="1027" name="Picture 3" descr="C:\Users\HP\Downloads\IMG_20181218_120133.jpg"/>
          <p:cNvPicPr>
            <a:picLocks noChangeAspect="1" noChangeArrowheads="1"/>
          </p:cNvPicPr>
          <p:nvPr/>
        </p:nvPicPr>
        <p:blipFill>
          <a:blip r:embed="rId3" cstate="print"/>
          <a:srcRect/>
          <a:stretch>
            <a:fillRect/>
          </a:stretch>
        </p:blipFill>
        <p:spPr bwMode="auto">
          <a:xfrm>
            <a:off x="395536" y="2947266"/>
            <a:ext cx="2736304" cy="3495042"/>
          </a:xfrm>
          <a:prstGeom prst="ellipse">
            <a:avLst/>
          </a:prstGeom>
          <a:ln>
            <a:noFill/>
          </a:ln>
          <a:effectLst>
            <a:softEdge rad="112500"/>
          </a:effectLst>
        </p:spPr>
      </p:pic>
      <p:sp>
        <p:nvSpPr>
          <p:cNvPr id="7" name="Текст 6"/>
          <p:cNvSpPr>
            <a:spLocks noGrp="1"/>
          </p:cNvSpPr>
          <p:nvPr>
            <p:ph type="body" sz="half" idx="2"/>
          </p:nvPr>
        </p:nvSpPr>
        <p:spPr>
          <a:xfrm>
            <a:off x="4283968" y="4149080"/>
            <a:ext cx="4534815" cy="1560248"/>
          </a:xfrm>
        </p:spPr>
        <p:txBody>
          <a:bodyPr>
            <a:noAutofit/>
          </a:bodyPr>
          <a:lstStyle/>
          <a:p>
            <a:pPr algn="r"/>
            <a:r>
              <a:rPr lang="ru-RU" sz="2000" i="1" dirty="0" smtClean="0">
                <a:solidFill>
                  <a:schemeClr val="tx1"/>
                </a:solidFill>
                <a:latin typeface="Arial" panose="020B0604020202020204" pitchFamily="34" charset="0"/>
                <a:cs typeface="Arial" panose="020B0604020202020204" pitchFamily="34" charset="0"/>
              </a:rPr>
              <a:t>Кабак  Раиса  Георгиевна</a:t>
            </a:r>
            <a:endParaRPr lang="ru-RU" sz="2000" i="1" dirty="0">
              <a:solidFill>
                <a:schemeClr val="tx1"/>
              </a:solidFill>
              <a:latin typeface="Arial" panose="020B0604020202020204" pitchFamily="34" charset="0"/>
              <a:cs typeface="Arial" panose="020B0604020202020204" pitchFamily="34" charset="0"/>
            </a:endParaRPr>
          </a:p>
          <a:p>
            <a:pPr algn="r"/>
            <a:r>
              <a:rPr lang="ru-RU" sz="2000" i="1" dirty="0">
                <a:solidFill>
                  <a:schemeClr val="tx1"/>
                </a:solidFill>
                <a:latin typeface="Arial" panose="020B0604020202020204" pitchFamily="34" charset="0"/>
                <a:cs typeface="Arial" panose="020B0604020202020204" pitchFamily="34" charset="0"/>
              </a:rPr>
              <a:t> воспитатель </a:t>
            </a:r>
            <a:r>
              <a:rPr lang="ru-RU" sz="2000" i="1" dirty="0" smtClean="0">
                <a:solidFill>
                  <a:schemeClr val="tx1"/>
                </a:solidFill>
                <a:latin typeface="Arial" panose="020B0604020202020204" pitchFamily="34" charset="0"/>
                <a:cs typeface="Arial" panose="020B0604020202020204" pitchFamily="34" charset="0"/>
              </a:rPr>
              <a:t> </a:t>
            </a:r>
            <a:r>
              <a:rPr lang="ru-RU" sz="2000" i="1" dirty="0">
                <a:solidFill>
                  <a:schemeClr val="tx1"/>
                </a:solidFill>
                <a:latin typeface="Arial" panose="020B0604020202020204" pitchFamily="34" charset="0"/>
                <a:cs typeface="Arial" panose="020B0604020202020204" pitchFamily="34" charset="0"/>
              </a:rPr>
              <a:t>детского  </a:t>
            </a:r>
            <a:r>
              <a:rPr lang="ru-RU" sz="2000" i="1" dirty="0" smtClean="0">
                <a:solidFill>
                  <a:schemeClr val="tx1"/>
                </a:solidFill>
                <a:latin typeface="Arial" panose="020B0604020202020204" pitchFamily="34" charset="0"/>
                <a:cs typeface="Arial" panose="020B0604020202020204" pitchFamily="34" charset="0"/>
              </a:rPr>
              <a:t>сада</a:t>
            </a:r>
          </a:p>
          <a:p>
            <a:pPr algn="r"/>
            <a:r>
              <a:rPr lang="ru-RU" sz="2000" i="1"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M</a:t>
            </a:r>
            <a:r>
              <a:rPr lang="ru-RU" sz="2000" i="1" dirty="0" smtClean="0">
                <a:solidFill>
                  <a:schemeClr val="tx1"/>
                </a:solidFill>
                <a:latin typeface="Arial" panose="020B0604020202020204" pitchFamily="34" charset="0"/>
                <a:cs typeface="Arial" panose="020B0604020202020204" pitchFamily="34" charset="0"/>
              </a:rPr>
              <a:t>БОУ, СОШ29,</a:t>
            </a:r>
          </a:p>
          <a:p>
            <a:pPr algn="r"/>
            <a:r>
              <a:rPr lang="ru-RU" sz="2000" i="1" dirty="0" smtClean="0">
                <a:solidFill>
                  <a:schemeClr val="tx1"/>
                </a:solidFill>
                <a:latin typeface="Arial" panose="020B0604020202020204" pitchFamily="34" charset="0"/>
                <a:cs typeface="Arial" panose="020B0604020202020204" pitchFamily="34" charset="0"/>
              </a:rPr>
              <a:t>Дошкольное отделение</a:t>
            </a:r>
            <a:r>
              <a:rPr lang="ru-RU" sz="2000" i="1" dirty="0">
                <a:solidFill>
                  <a:schemeClr val="tx1"/>
                </a:solidFill>
                <a:latin typeface="Arial" panose="020B0604020202020204" pitchFamily="34" charset="0"/>
                <a:cs typeface="Arial" panose="020B0604020202020204" pitchFamily="34" charset="0"/>
              </a:rPr>
              <a:t> </a:t>
            </a:r>
            <a:r>
              <a:rPr lang="ru-RU" sz="2000" i="1" dirty="0" smtClean="0">
                <a:solidFill>
                  <a:schemeClr val="tx1"/>
                </a:solidFill>
                <a:latin typeface="Arial" panose="020B0604020202020204" pitchFamily="34" charset="0"/>
                <a:cs typeface="Arial" panose="020B0604020202020204" pitchFamily="34" charset="0"/>
              </a:rPr>
              <a:t> 58</a:t>
            </a:r>
          </a:p>
          <a:p>
            <a:pPr algn="r"/>
            <a:r>
              <a:rPr lang="ru-RU" sz="2000" i="1" dirty="0" smtClean="0">
                <a:solidFill>
                  <a:schemeClr val="tx1"/>
                </a:solidFill>
                <a:latin typeface="Arial" panose="020B0604020202020204" pitchFamily="34" charset="0"/>
                <a:cs typeface="Arial" panose="020B0604020202020204" pitchFamily="34" charset="0"/>
              </a:rPr>
              <a:t>г. Химки Левобережный ,</a:t>
            </a:r>
          </a:p>
          <a:p>
            <a:pPr algn="r"/>
            <a:r>
              <a:rPr lang="ru-RU" sz="2000" i="1" dirty="0" smtClean="0">
                <a:solidFill>
                  <a:schemeClr val="tx1"/>
                </a:solidFill>
                <a:latin typeface="Arial" panose="020B0604020202020204" pitchFamily="34" charset="0"/>
                <a:cs typeface="Arial" panose="020B0604020202020204" pitchFamily="34" charset="0"/>
              </a:rPr>
              <a:t>Московская  область</a:t>
            </a:r>
            <a:endParaRPr lang="ru-RU" sz="2000" i="1" dirty="0">
              <a:solidFill>
                <a:schemeClr val="tx1"/>
              </a:solidFill>
              <a:latin typeface="Arial" panose="020B0604020202020204" pitchFamily="34" charset="0"/>
              <a:cs typeface="Arial" panose="020B0604020202020204" pitchFamily="34" charset="0"/>
            </a:endParaRPr>
          </a:p>
        </p:txBody>
      </p:sp>
      <p:sp>
        <p:nvSpPr>
          <p:cNvPr id="8" name="Текст 5"/>
          <p:cNvSpPr txBox="1">
            <a:spLocks/>
          </p:cNvSpPr>
          <p:nvPr/>
        </p:nvSpPr>
        <p:spPr>
          <a:xfrm>
            <a:off x="539552" y="260648"/>
            <a:ext cx="7272808" cy="216024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900" kern="1200">
                <a:solidFill>
                  <a:schemeClr val="tx1">
                    <a:lumMod val="75000"/>
                    <a:lumOff val="25000"/>
                  </a:schemeClr>
                </a:solidFill>
                <a:latin typeface="+mn-lt"/>
                <a:ea typeface="+mn-ea"/>
                <a:cs typeface="+mn-cs"/>
              </a:defRPr>
            </a:lvl9pPr>
          </a:lstStyle>
          <a:p>
            <a:pPr algn="ctr"/>
            <a:r>
              <a:rPr lang="ru-RU" sz="4000" b="1" i="1" dirty="0" smtClean="0">
                <a:solidFill>
                  <a:schemeClr val="tx1"/>
                </a:solidFill>
                <a:latin typeface="Arial" panose="020B0604020202020204" pitchFamily="34" charset="0"/>
                <a:cs typeface="Arial" panose="020B0604020202020204" pitchFamily="34" charset="0"/>
              </a:rPr>
              <a:t>«Использование современных технологий в развитии связной речи дошкольников»</a:t>
            </a:r>
          </a:p>
          <a:p>
            <a:pPr algn="ctr"/>
            <a:r>
              <a:rPr lang="ru-RU" sz="2400" b="1" i="1" dirty="0" smtClean="0">
                <a:solidFill>
                  <a:schemeClr val="tx1"/>
                </a:solidFill>
                <a:latin typeface="Arial" panose="020B0604020202020204" pitchFamily="34" charset="0"/>
                <a:cs typeface="Arial" panose="020B0604020202020204" pitchFamily="34" charset="0"/>
              </a:rPr>
              <a:t>(из опыта работы)</a:t>
            </a:r>
            <a:endParaRPr lang="ru-RU" sz="2400" b="1" i="1" dirty="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a:off x="3491880" y="6021288"/>
            <a:ext cx="861646" cy="338554"/>
          </a:xfrm>
          <a:prstGeom prst="rect">
            <a:avLst/>
          </a:prstGeom>
          <a:noFill/>
        </p:spPr>
        <p:txBody>
          <a:bodyPr wrap="none" rtlCol="0">
            <a:spAutoFit/>
          </a:bodyPr>
          <a:lstStyle/>
          <a:p>
            <a:r>
              <a:rPr lang="ru-RU" sz="1600" b="1" i="1" dirty="0" smtClean="0">
                <a:latin typeface="Arial" panose="020B0604020202020204" pitchFamily="34" charset="0"/>
                <a:cs typeface="Arial" panose="020B0604020202020204" pitchFamily="34" charset="0"/>
              </a:rPr>
              <a:t>2020 г.</a:t>
            </a:r>
            <a:endParaRPr lang="ru-RU"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9186758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441" y="739343"/>
            <a:ext cx="6158353" cy="892552"/>
          </a:xfrm>
          <a:prstGeom prst="rect">
            <a:avLst/>
          </a:prstGeom>
          <a:noFill/>
        </p:spPr>
        <p:txBody>
          <a:bodyPr wrap="none" rtlCol="0">
            <a:spAutoFit/>
          </a:bodyPr>
          <a:lstStyle/>
          <a:p>
            <a:pPr lvl="0">
              <a:spcAft>
                <a:spcPts val="0"/>
              </a:spcAft>
            </a:pPr>
            <a:r>
              <a:rPr lang="ru-RU" sz="2600" i="1" dirty="0" smtClean="0">
                <a:solidFill>
                  <a:schemeClr val="accent1">
                    <a:lumMod val="50000"/>
                  </a:schemeClr>
                </a:solidFill>
                <a:latin typeface="+mj-lt"/>
                <a:ea typeface="+mj-ea"/>
                <a:cs typeface="+mj-cs"/>
              </a:rPr>
              <a:t> </a:t>
            </a:r>
            <a:r>
              <a:rPr lang="ru-RU" sz="2600" i="1" dirty="0" err="1" smtClean="0">
                <a:solidFill>
                  <a:schemeClr val="accent1">
                    <a:lumMod val="50000"/>
                  </a:schemeClr>
                </a:solidFill>
                <a:latin typeface="+mj-lt"/>
                <a:ea typeface="+mj-ea"/>
                <a:cs typeface="+mj-cs"/>
              </a:rPr>
              <a:t>Мнемотаблица</a:t>
            </a:r>
            <a:r>
              <a:rPr lang="ru-RU" sz="2600" i="1" dirty="0" smtClean="0">
                <a:solidFill>
                  <a:schemeClr val="accent1">
                    <a:lumMod val="50000"/>
                  </a:schemeClr>
                </a:solidFill>
                <a:latin typeface="+mj-lt"/>
                <a:ea typeface="+mj-ea"/>
                <a:cs typeface="+mj-cs"/>
              </a:rPr>
              <a:t> </a:t>
            </a:r>
            <a:r>
              <a:rPr lang="ru-RU" sz="2600" i="1" dirty="0">
                <a:solidFill>
                  <a:schemeClr val="accent1">
                    <a:lumMod val="50000"/>
                  </a:schemeClr>
                </a:solidFill>
                <a:latin typeface="+mj-lt"/>
                <a:ea typeface="+mj-ea"/>
                <a:cs typeface="+mj-cs"/>
              </a:rPr>
              <a:t>- это схема, в которую </a:t>
            </a:r>
            <a:endParaRPr lang="ru-RU" sz="2600" i="1" dirty="0" smtClean="0">
              <a:solidFill>
                <a:schemeClr val="accent1">
                  <a:lumMod val="50000"/>
                </a:schemeClr>
              </a:solidFill>
              <a:latin typeface="+mj-lt"/>
              <a:ea typeface="+mj-ea"/>
              <a:cs typeface="+mj-cs"/>
            </a:endParaRPr>
          </a:p>
          <a:p>
            <a:pPr lvl="0">
              <a:spcAft>
                <a:spcPts val="0"/>
              </a:spcAft>
            </a:pPr>
            <a:r>
              <a:rPr lang="ru-RU" sz="2600" i="1" dirty="0">
                <a:solidFill>
                  <a:schemeClr val="accent1">
                    <a:lumMod val="50000"/>
                  </a:schemeClr>
                </a:solidFill>
                <a:latin typeface="+mj-lt"/>
                <a:ea typeface="+mj-ea"/>
                <a:cs typeface="+mj-cs"/>
              </a:rPr>
              <a:t> </a:t>
            </a:r>
            <a:r>
              <a:rPr lang="ru-RU" sz="2600" i="1" dirty="0" smtClean="0">
                <a:solidFill>
                  <a:schemeClr val="accent1">
                    <a:lumMod val="50000"/>
                  </a:schemeClr>
                </a:solidFill>
                <a:latin typeface="+mj-lt"/>
                <a:ea typeface="+mj-ea"/>
                <a:cs typeface="+mj-cs"/>
              </a:rPr>
              <a:t>   заложена </a:t>
            </a:r>
            <a:r>
              <a:rPr lang="ru-RU" sz="2600" i="1" dirty="0">
                <a:solidFill>
                  <a:schemeClr val="accent1">
                    <a:lumMod val="50000"/>
                  </a:schemeClr>
                </a:solidFill>
                <a:latin typeface="+mj-lt"/>
                <a:ea typeface="+mj-ea"/>
                <a:cs typeface="+mj-cs"/>
              </a:rPr>
              <a:t>определенная информация.</a:t>
            </a:r>
          </a:p>
        </p:txBody>
      </p:sp>
      <p:sp>
        <p:nvSpPr>
          <p:cNvPr id="3" name="Прямоугольник 2"/>
          <p:cNvSpPr/>
          <p:nvPr/>
        </p:nvSpPr>
        <p:spPr>
          <a:xfrm>
            <a:off x="3029413" y="90903"/>
            <a:ext cx="3015570" cy="523220"/>
          </a:xfrm>
          <a:prstGeom prst="rect">
            <a:avLst/>
          </a:prstGeom>
          <a:noFill/>
        </p:spPr>
        <p:txBody>
          <a:bodyPr wrap="none" lIns="91440" tIns="45720" rIns="91440" bIns="45720">
            <a:spAutoFit/>
          </a:bodyPr>
          <a:lstStyle/>
          <a:p>
            <a:pPr algn="ctr"/>
            <a:r>
              <a:rPr lang="ru-RU" sz="2800" b="1" i="1" dirty="0" err="1"/>
              <a:t>Мнемотаблица</a:t>
            </a:r>
            <a:endParaRPr lang="ru-RU" sz="2800" b="1" i="1" dirty="0"/>
          </a:p>
        </p:txBody>
      </p:sp>
      <p:pic>
        <p:nvPicPr>
          <p:cNvPr id="2053" name="Picture 5" descr="D:\Desktop\семинар для ресурсного центра\фото таблиц\P1020623.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37000"/>
                    </a14:imgEffect>
                    <a14:imgEffect>
                      <a14:brightnessContrast bright="27000"/>
                    </a14:imgEffect>
                  </a14:imgLayer>
                </a14:imgProps>
              </a:ext>
              <a:ext uri="{28A0092B-C50C-407E-A947-70E740481C1C}">
                <a14:useLocalDpi xmlns:a14="http://schemas.microsoft.com/office/drawing/2010/main" xmlns="" val="0"/>
              </a:ext>
            </a:extLst>
          </a:blip>
          <a:srcRect/>
          <a:stretch>
            <a:fillRect/>
          </a:stretch>
        </p:blipFill>
        <p:spPr bwMode="auto">
          <a:xfrm>
            <a:off x="606866" y="1916832"/>
            <a:ext cx="2957022" cy="2097334"/>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6012160" y="1533465"/>
            <a:ext cx="2934072" cy="5324535"/>
          </a:xfrm>
          <a:prstGeom prst="rect">
            <a:avLst/>
          </a:prstGeom>
        </p:spPr>
        <p:txBody>
          <a:bodyPr wrap="square">
            <a:spAutoFit/>
          </a:bodyPr>
          <a:lstStyle/>
          <a:p>
            <a:r>
              <a:rPr lang="ru-RU" sz="2000" b="1" i="1" dirty="0" smtClean="0">
                <a:latin typeface="+mj-lt"/>
                <a:ea typeface="+mj-ea"/>
                <a:cs typeface="+mj-cs"/>
              </a:rPr>
              <a:t>«По </a:t>
            </a:r>
            <a:r>
              <a:rPr lang="ru-RU" sz="2000" b="1" i="1" dirty="0">
                <a:latin typeface="+mj-lt"/>
                <a:ea typeface="+mj-ea"/>
                <a:cs typeface="+mj-cs"/>
              </a:rPr>
              <a:t>опушке шла весна, </a:t>
            </a:r>
            <a:br>
              <a:rPr lang="ru-RU" sz="2000" b="1" i="1" dirty="0">
                <a:latin typeface="+mj-lt"/>
                <a:ea typeface="+mj-ea"/>
                <a:cs typeface="+mj-cs"/>
              </a:rPr>
            </a:br>
            <a:r>
              <a:rPr lang="ru-RU" sz="2000" b="1" i="1" dirty="0">
                <a:latin typeface="+mj-lt"/>
                <a:ea typeface="+mj-ea"/>
                <a:cs typeface="+mj-cs"/>
              </a:rPr>
              <a:t>Ведра с дождиком несла, </a:t>
            </a:r>
            <a:br>
              <a:rPr lang="ru-RU" sz="2000" b="1" i="1" dirty="0">
                <a:latin typeface="+mj-lt"/>
                <a:ea typeface="+mj-ea"/>
                <a:cs typeface="+mj-cs"/>
              </a:rPr>
            </a:br>
            <a:r>
              <a:rPr lang="ru-RU" sz="2000" b="1" i="1" dirty="0">
                <a:latin typeface="+mj-lt"/>
                <a:ea typeface="+mj-ea"/>
                <a:cs typeface="+mj-cs"/>
              </a:rPr>
              <a:t>Оступилась на пригорке - </a:t>
            </a:r>
            <a:br>
              <a:rPr lang="ru-RU" sz="2000" b="1" i="1" dirty="0">
                <a:latin typeface="+mj-lt"/>
                <a:ea typeface="+mj-ea"/>
                <a:cs typeface="+mj-cs"/>
              </a:rPr>
            </a:br>
            <a:r>
              <a:rPr lang="ru-RU" sz="2000" b="1" i="1" dirty="0">
                <a:latin typeface="+mj-lt"/>
                <a:ea typeface="+mj-ea"/>
                <a:cs typeface="+mj-cs"/>
              </a:rPr>
              <a:t>Опрокинулись ведерки.</a:t>
            </a:r>
          </a:p>
          <a:p>
            <a:r>
              <a:rPr lang="ru-RU" sz="2000" b="1" i="1" dirty="0">
                <a:latin typeface="+mj-lt"/>
                <a:ea typeface="+mj-ea"/>
                <a:cs typeface="+mj-cs"/>
              </a:rPr>
              <a:t>Зазвенели капли, </a:t>
            </a:r>
            <a:br>
              <a:rPr lang="ru-RU" sz="2000" b="1" i="1" dirty="0">
                <a:latin typeface="+mj-lt"/>
                <a:ea typeface="+mj-ea"/>
                <a:cs typeface="+mj-cs"/>
              </a:rPr>
            </a:br>
            <a:r>
              <a:rPr lang="ru-RU" sz="2000" b="1" i="1" dirty="0">
                <a:latin typeface="+mj-lt"/>
                <a:ea typeface="+mj-ea"/>
                <a:cs typeface="+mj-cs"/>
              </a:rPr>
              <a:t>Загалдели цапли. </a:t>
            </a:r>
            <a:br>
              <a:rPr lang="ru-RU" sz="2000" b="1" i="1" dirty="0">
                <a:latin typeface="+mj-lt"/>
                <a:ea typeface="+mj-ea"/>
                <a:cs typeface="+mj-cs"/>
              </a:rPr>
            </a:br>
            <a:r>
              <a:rPr lang="ru-RU" sz="2000" b="1" i="1" dirty="0">
                <a:latin typeface="+mj-lt"/>
                <a:ea typeface="+mj-ea"/>
                <a:cs typeface="+mj-cs"/>
              </a:rPr>
              <a:t>Испугались муравьи: </a:t>
            </a:r>
            <a:br>
              <a:rPr lang="ru-RU" sz="2000" b="1" i="1" dirty="0">
                <a:latin typeface="+mj-lt"/>
                <a:ea typeface="+mj-ea"/>
                <a:cs typeface="+mj-cs"/>
              </a:rPr>
            </a:br>
            <a:r>
              <a:rPr lang="ru-RU" sz="2000" b="1" i="1" dirty="0">
                <a:latin typeface="+mj-lt"/>
                <a:ea typeface="+mj-ea"/>
                <a:cs typeface="+mj-cs"/>
              </a:rPr>
              <a:t>Двери заперли свои.</a:t>
            </a:r>
          </a:p>
          <a:p>
            <a:r>
              <a:rPr lang="ru-RU" sz="2000" b="1" i="1" dirty="0">
                <a:latin typeface="+mj-lt"/>
                <a:ea typeface="+mj-ea"/>
                <a:cs typeface="+mj-cs"/>
              </a:rPr>
              <a:t>Ведра с дождиком весна </a:t>
            </a:r>
            <a:br>
              <a:rPr lang="ru-RU" sz="2000" b="1" i="1" dirty="0">
                <a:latin typeface="+mj-lt"/>
                <a:ea typeface="+mj-ea"/>
                <a:cs typeface="+mj-cs"/>
              </a:rPr>
            </a:br>
            <a:r>
              <a:rPr lang="ru-RU" sz="2000" b="1" i="1" dirty="0">
                <a:latin typeface="+mj-lt"/>
                <a:ea typeface="+mj-ea"/>
                <a:cs typeface="+mj-cs"/>
              </a:rPr>
              <a:t>До села не донесла. </a:t>
            </a:r>
            <a:br>
              <a:rPr lang="ru-RU" sz="2000" b="1" i="1" dirty="0">
                <a:latin typeface="+mj-lt"/>
                <a:ea typeface="+mj-ea"/>
                <a:cs typeface="+mj-cs"/>
              </a:rPr>
            </a:br>
            <a:r>
              <a:rPr lang="ru-RU" sz="2000" b="1" i="1" dirty="0">
                <a:latin typeface="+mj-lt"/>
                <a:ea typeface="+mj-ea"/>
                <a:cs typeface="+mj-cs"/>
              </a:rPr>
              <a:t>А цветное коромысло </a:t>
            </a:r>
            <a:br>
              <a:rPr lang="ru-RU" sz="2000" b="1" i="1" dirty="0">
                <a:latin typeface="+mj-lt"/>
                <a:ea typeface="+mj-ea"/>
                <a:cs typeface="+mj-cs"/>
              </a:rPr>
            </a:br>
            <a:r>
              <a:rPr lang="ru-RU" sz="2000" b="1" i="1" dirty="0">
                <a:latin typeface="+mj-lt"/>
                <a:ea typeface="+mj-ea"/>
                <a:cs typeface="+mj-cs"/>
              </a:rPr>
              <a:t>Убежало в небеса </a:t>
            </a:r>
            <a:br>
              <a:rPr lang="ru-RU" sz="2000" b="1" i="1" dirty="0">
                <a:latin typeface="+mj-lt"/>
                <a:ea typeface="+mj-ea"/>
                <a:cs typeface="+mj-cs"/>
              </a:rPr>
            </a:br>
            <a:r>
              <a:rPr lang="ru-RU" sz="2000" b="1" i="1" dirty="0">
                <a:latin typeface="+mj-lt"/>
                <a:ea typeface="+mj-ea"/>
                <a:cs typeface="+mj-cs"/>
              </a:rPr>
              <a:t>И над озером повисло.</a:t>
            </a:r>
          </a:p>
          <a:p>
            <a:r>
              <a:rPr lang="ru-RU" sz="2000" b="1" i="1" dirty="0">
                <a:latin typeface="+mj-lt"/>
                <a:ea typeface="+mj-ea"/>
                <a:cs typeface="+mj-cs"/>
              </a:rPr>
              <a:t>Чу-де-</a:t>
            </a:r>
            <a:r>
              <a:rPr lang="ru-RU" sz="2000" b="1" i="1" dirty="0" err="1">
                <a:latin typeface="+mj-lt"/>
                <a:ea typeface="+mj-ea"/>
                <a:cs typeface="+mj-cs"/>
              </a:rPr>
              <a:t>са</a:t>
            </a:r>
            <a:r>
              <a:rPr lang="ru-RU" sz="2000" b="1" i="1" dirty="0" smtClean="0">
                <a:latin typeface="+mj-lt"/>
                <a:ea typeface="+mj-ea"/>
                <a:cs typeface="+mj-cs"/>
              </a:rPr>
              <a:t>!»</a:t>
            </a:r>
            <a:endParaRPr lang="ru-RU" sz="2000" b="1" i="1" dirty="0">
              <a:latin typeface="+mj-lt"/>
              <a:ea typeface="+mj-ea"/>
              <a:cs typeface="+mj-cs"/>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xmlns="" val="0"/>
              </a:ext>
            </a:extLst>
          </a:blip>
          <a:srcRect l="12613"/>
          <a:stretch>
            <a:fillRect/>
          </a:stretch>
        </p:blipFill>
        <p:spPr>
          <a:xfrm>
            <a:off x="467544" y="4319434"/>
            <a:ext cx="5076564" cy="2538566"/>
          </a:xfrm>
          <a:prstGeom prst="rect">
            <a:avLst/>
          </a:prstGeom>
        </p:spPr>
      </p:pic>
    </p:spTree>
    <p:extLst>
      <p:ext uri="{BB962C8B-B14F-4D97-AF65-F5344CB8AC3E}">
        <p14:creationId xmlns:p14="http://schemas.microsoft.com/office/powerpoint/2010/main" xmlns="" val="1481417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a:t>Обучение связному рассказыванию по алгоритму </a:t>
            </a:r>
            <a:r>
              <a:rPr lang="ru-RU" i="1" dirty="0" err="1"/>
              <a:t>мнемотаблиц</a:t>
            </a:r>
            <a:endParaRPr lang="ru-RU" i="1" dirty="0"/>
          </a:p>
        </p:txBody>
      </p:sp>
      <p:sp>
        <p:nvSpPr>
          <p:cNvPr id="3" name="Объект 2"/>
          <p:cNvSpPr>
            <a:spLocks noGrp="1"/>
          </p:cNvSpPr>
          <p:nvPr>
            <p:ph idx="1"/>
          </p:nvPr>
        </p:nvSpPr>
        <p:spPr/>
        <p:txBody>
          <a:bodyPr/>
          <a:lstStyle/>
          <a:p>
            <a:r>
              <a:rPr lang="ru-RU" dirty="0" smtClean="0"/>
              <a:t> </a:t>
            </a:r>
            <a:endParaRPr lang="ru-RU"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11</a:t>
            </a:fld>
            <a:endParaRPr lang="en-US"/>
          </a:p>
        </p:txBody>
      </p:sp>
      <p:pic>
        <p:nvPicPr>
          <p:cNvPr id="9" name="Рисунок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96532" y="1340768"/>
            <a:ext cx="4547468" cy="508518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Рисунок 1"/>
          <p:cNvPicPr>
            <a:picLocks noChangeAspect="1"/>
          </p:cNvPicPr>
          <p:nvPr/>
        </p:nvPicPr>
        <p:blipFill>
          <a:blip r:embed="rId3" cstate="print"/>
          <a:srcRect l="10473" t="5153" r="20250"/>
          <a:stretch>
            <a:fillRect/>
          </a:stretch>
        </p:blipFill>
        <p:spPr bwMode="auto">
          <a:xfrm>
            <a:off x="0" y="1340768"/>
            <a:ext cx="4680520" cy="5517232"/>
          </a:xfrm>
          <a:prstGeom prst="rect">
            <a:avLst/>
          </a:prstGeom>
          <a:noFill/>
          <a:ln w="9525">
            <a:noFill/>
            <a:miter lim="800000"/>
            <a:headEnd/>
            <a:tailEnd/>
          </a:ln>
        </p:spPr>
      </p:pic>
    </p:spTree>
    <p:extLst>
      <p:ext uri="{BB962C8B-B14F-4D97-AF65-F5344CB8AC3E}">
        <p14:creationId xmlns:p14="http://schemas.microsoft.com/office/powerpoint/2010/main" xmlns="" val="2159584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Методика   коллаж</a:t>
            </a:r>
            <a:endParaRPr lang="ru-RU" dirty="0"/>
          </a:p>
        </p:txBody>
      </p:sp>
      <p:sp>
        <p:nvSpPr>
          <p:cNvPr id="3" name="Содержимое 2"/>
          <p:cNvSpPr>
            <a:spLocks noGrp="1"/>
          </p:cNvSpPr>
          <p:nvPr>
            <p:ph idx="1"/>
          </p:nvPr>
        </p:nvSpPr>
        <p:spPr>
          <a:xfrm>
            <a:off x="395536" y="1100628"/>
            <a:ext cx="8352928" cy="3579849"/>
          </a:xfrm>
          <a:solidFill>
            <a:schemeClr val="bg1"/>
          </a:solidFill>
        </p:spPr>
        <p:txBody>
          <a:bodyPr>
            <a:noAutofit/>
          </a:bodyPr>
          <a:lstStyle/>
          <a:p>
            <a:r>
              <a:rPr lang="ru-RU" sz="2000" dirty="0" smtClean="0"/>
              <a:t>Коллаж - это учебное пособие, лист картона (плотная бумага или </a:t>
            </a:r>
            <a:r>
              <a:rPr lang="ru-RU" sz="2000" dirty="0" err="1" smtClean="0"/>
              <a:t>фланелеграф</a:t>
            </a:r>
            <a:r>
              <a:rPr lang="ru-RU" sz="2000" dirty="0" smtClean="0"/>
              <a:t>), на который наклеиваются или накладываются (рисуются) различные картинки, буквы, геометрические фигуры, цифры. Кажущийся беспорядок наложенных на картон картинок и составляет суть коллажа. Это обучающее пособие несет в себе разные задачи. Это и развитие памяти, расширение словарного запаса, образного восприятия и т.д. Данное пособие используется на всех видах занятий. Ребенок учиться связывать все картинки коллажа, составляет сюжеты. Коллажи широко используются в практической работе с детьми. С их помощью у ребенка формируются экологические представления, расширяется словарный запас; развиваются связная речь, зрительная память и логическое мыш­ление.     </a:t>
            </a:r>
            <a:endParaRPr lang="ru-RU" sz="2000"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13</a:t>
            </a:fld>
            <a:endParaRPr lang="en-US"/>
          </a:p>
        </p:txBody>
      </p:sp>
      <p:sp>
        <p:nvSpPr>
          <p:cNvPr id="3" name="Прямоугольник 2"/>
          <p:cNvSpPr/>
          <p:nvPr/>
        </p:nvSpPr>
        <p:spPr>
          <a:xfrm>
            <a:off x="755576" y="404664"/>
            <a:ext cx="7398568" cy="4832092"/>
          </a:xfrm>
          <a:prstGeom prst="rect">
            <a:avLst/>
          </a:prstGeom>
        </p:spPr>
        <p:txBody>
          <a:bodyPr wrap="square">
            <a:spAutoFit/>
          </a:bodyPr>
          <a:lstStyle/>
          <a:p>
            <a:r>
              <a:rPr lang="ru-RU" sz="2800" b="1" i="1" u="sng" dirty="0" smtClean="0"/>
              <a:t>Главная задача </a:t>
            </a:r>
            <a:r>
              <a:rPr lang="ru-RU" sz="2800" b="1" dirty="0" smtClean="0"/>
              <a:t>коллажа - соединить все картинки, буквы, цифры... между собой. Таким образом, происходит отработка сюжетного метода запоминания. Виды коллажей: Развивающий - способствует развитию фантазии, умения соединять в один сюжет, на первый взгляд, между собой картинки; Обучающий - способствует получению и закреплению информации о предмете коллажа</a:t>
            </a:r>
            <a:r>
              <a:rPr lang="ru-RU" dirty="0" smtClean="0"/>
              <a:t>. </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14</a:t>
            </a:fld>
            <a:endParaRPr lang="en-US"/>
          </a:p>
        </p:txBody>
      </p:sp>
      <p:pic>
        <p:nvPicPr>
          <p:cNvPr id="2050" name="Picture 2" descr="C:\Users\HP\Downloads\23.jpg"/>
          <p:cNvPicPr>
            <a:picLocks noChangeAspect="1" noChangeArrowheads="1"/>
          </p:cNvPicPr>
          <p:nvPr/>
        </p:nvPicPr>
        <p:blipFill>
          <a:blip r:embed="rId2" cstate="print"/>
          <a:srcRect/>
          <a:stretch>
            <a:fillRect/>
          </a:stretch>
        </p:blipFill>
        <p:spPr bwMode="auto">
          <a:xfrm>
            <a:off x="251520" y="908720"/>
            <a:ext cx="2952328" cy="3072341"/>
          </a:xfrm>
          <a:prstGeom prst="rect">
            <a:avLst/>
          </a:prstGeom>
          <a:noFill/>
        </p:spPr>
      </p:pic>
      <p:pic>
        <p:nvPicPr>
          <p:cNvPr id="2051" name="Picture 3" descr="C:\Users\HP\Downloads\24.jpg"/>
          <p:cNvPicPr>
            <a:picLocks noChangeAspect="1" noChangeArrowheads="1"/>
          </p:cNvPicPr>
          <p:nvPr/>
        </p:nvPicPr>
        <p:blipFill>
          <a:blip r:embed="rId3" cstate="print"/>
          <a:srcRect/>
          <a:stretch>
            <a:fillRect/>
          </a:stretch>
        </p:blipFill>
        <p:spPr bwMode="auto">
          <a:xfrm>
            <a:off x="5580112" y="908720"/>
            <a:ext cx="2949792" cy="3068960"/>
          </a:xfrm>
          <a:prstGeom prst="rect">
            <a:avLst/>
          </a:prstGeom>
          <a:noFill/>
        </p:spPr>
      </p:pic>
      <p:pic>
        <p:nvPicPr>
          <p:cNvPr id="2052" name="Picture 4" descr="C:\Users\HP\Downloads\25.jpg"/>
          <p:cNvPicPr>
            <a:picLocks noChangeAspect="1" noChangeArrowheads="1"/>
          </p:cNvPicPr>
          <p:nvPr/>
        </p:nvPicPr>
        <p:blipFill>
          <a:blip r:embed="rId4" cstate="print"/>
          <a:srcRect/>
          <a:stretch>
            <a:fillRect/>
          </a:stretch>
        </p:blipFill>
        <p:spPr bwMode="auto">
          <a:xfrm>
            <a:off x="0" y="4149080"/>
            <a:ext cx="4355976" cy="2708920"/>
          </a:xfrm>
          <a:prstGeom prst="rect">
            <a:avLst/>
          </a:prstGeom>
          <a:noFill/>
        </p:spPr>
      </p:pic>
      <p:pic>
        <p:nvPicPr>
          <p:cNvPr id="2053" name="Picture 5" descr="C:\Users\HP\Downloads\26.jpg"/>
          <p:cNvPicPr>
            <a:picLocks noChangeAspect="1" noChangeArrowheads="1"/>
          </p:cNvPicPr>
          <p:nvPr/>
        </p:nvPicPr>
        <p:blipFill>
          <a:blip r:embed="rId5" cstate="print"/>
          <a:srcRect/>
          <a:stretch>
            <a:fillRect/>
          </a:stretch>
        </p:blipFill>
        <p:spPr bwMode="auto">
          <a:xfrm>
            <a:off x="5364088" y="4101074"/>
            <a:ext cx="2808312" cy="2756925"/>
          </a:xfrm>
          <a:prstGeom prst="rect">
            <a:avLst/>
          </a:prstGeom>
          <a:noFill/>
        </p:spPr>
      </p:pic>
      <p:sp>
        <p:nvSpPr>
          <p:cNvPr id="8" name="Прямоугольник 7"/>
          <p:cNvSpPr/>
          <p:nvPr/>
        </p:nvSpPr>
        <p:spPr>
          <a:xfrm>
            <a:off x="418653" y="0"/>
            <a:ext cx="8320226"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dirty="0" smtClean="0">
                <a:ln/>
                <a:solidFill>
                  <a:srgbClr val="00823B"/>
                </a:solidFill>
              </a:rPr>
              <a:t>Коллаж по теме «Лето».</a:t>
            </a:r>
            <a:endParaRPr lang="ru-RU" sz="5400" b="1" cap="none" spc="0" dirty="0">
              <a:ln/>
              <a:solidFill>
                <a:srgbClr val="00823B"/>
              </a:solidFill>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pPr algn="ctr"/>
            <a:r>
              <a:rPr lang="ru-RU" altLang="ru-RU" sz="3200" b="1" i="1" dirty="0" smtClean="0">
                <a:solidFill>
                  <a:srgbClr val="C00000"/>
                </a:solidFill>
              </a:rPr>
              <a:t>Игровые технологии</a:t>
            </a:r>
            <a:endParaRPr lang="ru-RU" altLang="ru-RU" sz="3200" i="1" dirty="0" smtClean="0"/>
          </a:p>
        </p:txBody>
      </p:sp>
      <p:sp>
        <p:nvSpPr>
          <p:cNvPr id="10243" name="Содержимое 2"/>
          <p:cNvSpPr>
            <a:spLocks noGrp="1"/>
          </p:cNvSpPr>
          <p:nvPr>
            <p:ph idx="1"/>
          </p:nvPr>
        </p:nvSpPr>
        <p:spPr>
          <a:xfrm>
            <a:off x="395536" y="1052736"/>
            <a:ext cx="8401050" cy="4625975"/>
          </a:xfrm>
        </p:spPr>
        <p:txBody>
          <a:bodyPr>
            <a:normAutofit/>
          </a:bodyPr>
          <a:lstStyle/>
          <a:p>
            <a:r>
              <a:rPr lang="ru-RU" sz="2400" i="1" dirty="0"/>
              <a:t>Игра – один из лучших способов развития речи и мышления детей. Она доставляет ребенку удовольствие и радость, а эти чувства являются сильнейшим средством, стимулирующим активное восприятие речи и порождающим самостоятельную речевую деятельность. Все организованные игры, сопровождаемые речью, превращаются в своеобразные маленькие </a:t>
            </a:r>
            <a:r>
              <a:rPr lang="ru-RU" sz="2400" i="1" dirty="0" smtClean="0"/>
              <a:t>спектакли</a:t>
            </a:r>
            <a:r>
              <a:rPr lang="ru-RU" sz="2400" i="1" dirty="0"/>
              <a:t>. Они так увлекают  и приносят  столько пользы !</a:t>
            </a:r>
            <a:endParaRPr lang="ru-RU" sz="2400" dirty="0"/>
          </a:p>
          <a:p>
            <a:endParaRPr lang="ru-RU" altLang="ru-RU" b="0" i="1" dirty="0" smtClean="0"/>
          </a:p>
        </p:txBody>
      </p:sp>
    </p:spTree>
    <p:extLst>
      <p:ext uri="{BB962C8B-B14F-4D97-AF65-F5344CB8AC3E}">
        <p14:creationId xmlns:p14="http://schemas.microsoft.com/office/powerpoint/2010/main" xmlns="" val="1691705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052736"/>
            <a:ext cx="7520940" cy="548640"/>
          </a:xfrm>
        </p:spPr>
        <p:txBody>
          <a:bodyPr/>
          <a:lstStyle/>
          <a:p>
            <a:endParaRPr lang="ru-RU" dirty="0"/>
          </a:p>
        </p:txBody>
      </p:sp>
      <p:sp>
        <p:nvSpPr>
          <p:cNvPr id="3" name="Содержимое 2"/>
          <p:cNvSpPr>
            <a:spLocks noGrp="1"/>
          </p:cNvSpPr>
          <p:nvPr>
            <p:ph idx="1"/>
          </p:nvPr>
        </p:nvSpPr>
        <p:spPr>
          <a:xfrm>
            <a:off x="2051720" y="3717032"/>
            <a:ext cx="7520940" cy="3579849"/>
          </a:xfrm>
        </p:spPr>
        <p:txBody>
          <a:bodyPr>
            <a:normAutofit/>
          </a:bodyPr>
          <a:lstStyle/>
          <a:p>
            <a:r>
              <a:rPr lang="ru-RU" sz="3200" i="1" dirty="0" smtClean="0"/>
              <a:t>«Кто ясно мыслит – тот ясно излагает»</a:t>
            </a:r>
            <a:endParaRPr lang="ru-RU" sz="320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16</a:t>
            </a:fld>
            <a:endParaRPr lang="en-US"/>
          </a:p>
        </p:txBody>
      </p:sp>
      <p:sp>
        <p:nvSpPr>
          <p:cNvPr id="5" name="Прямоугольник 4"/>
          <p:cNvSpPr/>
          <p:nvPr/>
        </p:nvSpPr>
        <p:spPr>
          <a:xfrm>
            <a:off x="395536" y="476672"/>
            <a:ext cx="8136904" cy="2585323"/>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cap="none" spc="0" dirty="0" err="1" smtClean="0">
                <a:ln/>
                <a:solidFill>
                  <a:srgbClr val="002060"/>
                </a:solidFill>
                <a:effectLst/>
              </a:rPr>
              <a:t>Синквейн</a:t>
            </a:r>
            <a:r>
              <a:rPr lang="ru-RU" sz="5400" b="1" cap="none" spc="0" dirty="0" smtClean="0">
                <a:ln/>
                <a:solidFill>
                  <a:srgbClr val="002060"/>
                </a:solidFill>
                <a:effectLst/>
              </a:rPr>
              <a:t> – новая технология в развитии речи дошкольников</a:t>
            </a:r>
            <a:endParaRPr lang="ru-RU" sz="5400" b="1" cap="none" spc="0" dirty="0">
              <a:ln/>
              <a:solidFill>
                <a:srgbClr val="002060"/>
              </a:solidFill>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332656"/>
            <a:ext cx="9144000" cy="5976664"/>
          </a:xfrm>
          <a:solidFill>
            <a:schemeClr val="bg1"/>
          </a:solidFill>
        </p:spPr>
        <p:txBody>
          <a:bodyPr>
            <a:noAutofit/>
          </a:bodyPr>
          <a:lstStyle/>
          <a:p>
            <a:r>
              <a:rPr lang="ru-RU" sz="2400" dirty="0" smtClean="0"/>
              <a:t>       Его простота.  </a:t>
            </a:r>
            <a:r>
              <a:rPr lang="ru-RU" sz="2400" dirty="0" err="1" smtClean="0"/>
              <a:t>Синквейн</a:t>
            </a:r>
            <a:r>
              <a:rPr lang="ru-RU" sz="2400" dirty="0" smtClean="0"/>
              <a:t> могут составить все.</a:t>
            </a:r>
          </a:p>
          <a:p>
            <a:r>
              <a:rPr lang="ru-RU" sz="2400" dirty="0" smtClean="0"/>
              <a:t> - В составлении </a:t>
            </a:r>
            <a:r>
              <a:rPr lang="ru-RU" sz="2400" dirty="0" err="1" smtClean="0"/>
              <a:t>синквейна</a:t>
            </a:r>
            <a:r>
              <a:rPr lang="ru-RU" sz="2400" dirty="0" smtClean="0"/>
              <a:t> каждый ребенок может реализовать свои интеллектуальные возможности. - </a:t>
            </a:r>
            <a:r>
              <a:rPr lang="ru-RU" sz="2400" dirty="0" err="1" smtClean="0"/>
              <a:t>Синквейн</a:t>
            </a:r>
            <a:r>
              <a:rPr lang="ru-RU" sz="2400" dirty="0" smtClean="0"/>
              <a:t> является игровым приемом. - Составление </a:t>
            </a:r>
            <a:r>
              <a:rPr lang="ru-RU" sz="2400" dirty="0" err="1" smtClean="0"/>
              <a:t>синквейна</a:t>
            </a:r>
            <a:r>
              <a:rPr lang="ru-RU" sz="2400" dirty="0" smtClean="0"/>
              <a:t> используется как заключительное задание по пройденному материалу. </a:t>
            </a:r>
          </a:p>
          <a:p>
            <a:pPr>
              <a:buFontTx/>
              <a:buChar char="-"/>
            </a:pPr>
            <a:r>
              <a:rPr lang="ru-RU" sz="2400" dirty="0" smtClean="0"/>
              <a:t>Составление </a:t>
            </a:r>
            <a:r>
              <a:rPr lang="ru-RU" sz="2400" dirty="0" err="1" smtClean="0"/>
              <a:t>синквейна</a:t>
            </a:r>
            <a:r>
              <a:rPr lang="ru-RU" sz="2400" dirty="0" smtClean="0"/>
              <a:t> используется для проведения рефлексии, анализа и синтеза полученной информации. </a:t>
            </a:r>
          </a:p>
          <a:p>
            <a:pPr>
              <a:buFontTx/>
              <a:buChar char="-"/>
            </a:pPr>
            <a:r>
              <a:rPr lang="ru-RU" sz="2400" dirty="0" smtClean="0"/>
              <a:t>- </a:t>
            </a:r>
            <a:r>
              <a:rPr lang="ru-RU" sz="2400" dirty="0" err="1" smtClean="0"/>
              <a:t>Синквейн</a:t>
            </a:r>
            <a:r>
              <a:rPr lang="ru-RU" sz="2400" dirty="0" smtClean="0"/>
              <a:t> помогает пополнить словарный запас. - </a:t>
            </a:r>
            <a:r>
              <a:rPr lang="ru-RU" sz="2400" dirty="0" err="1" smtClean="0"/>
              <a:t>Синквейн</a:t>
            </a:r>
            <a:r>
              <a:rPr lang="ru-RU" sz="2400" dirty="0" smtClean="0"/>
              <a:t> учит краткому пересказу. </a:t>
            </a:r>
          </a:p>
          <a:p>
            <a:pPr>
              <a:buFontTx/>
              <a:buChar char="-"/>
            </a:pPr>
            <a:r>
              <a:rPr lang="ru-RU" sz="2400" dirty="0" smtClean="0"/>
              <a:t>- </a:t>
            </a:r>
            <a:r>
              <a:rPr lang="ru-RU" sz="2400" dirty="0" err="1" smtClean="0"/>
              <a:t>Синквейн</a:t>
            </a:r>
            <a:r>
              <a:rPr lang="ru-RU" sz="2400" dirty="0" smtClean="0"/>
              <a:t> помогает развить речь и мышление. В чём же его эффективность и значимость?</a:t>
            </a:r>
            <a:endParaRPr lang="ru-RU" sz="2400"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18</a:t>
            </a:fld>
            <a:endParaRPr lang="en-US"/>
          </a:p>
        </p:txBody>
      </p:sp>
      <p:pic>
        <p:nvPicPr>
          <p:cNvPr id="3074" name="Picture 2" descr="www.themegallery.com Алгоритм составления синквейна Модель синквейна Предмет"/>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19</a:t>
            </a:fld>
            <a:endParaRPr lang="en-US"/>
          </a:p>
        </p:txBody>
      </p:sp>
      <p:pic>
        <p:nvPicPr>
          <p:cNvPr id="60418" name="Picture 2" descr="https://ds04.infourok.ru/uploads/ex/0b3d/0008e4dc-f697a572/img28.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Актуальность проблемы речевого развития</a:t>
            </a:r>
          </a:p>
        </p:txBody>
      </p:sp>
      <p:sp>
        <p:nvSpPr>
          <p:cNvPr id="3" name="Объект 2"/>
          <p:cNvSpPr>
            <a:spLocks noGrp="1"/>
          </p:cNvSpPr>
          <p:nvPr>
            <p:ph idx="1"/>
          </p:nvPr>
        </p:nvSpPr>
        <p:spPr>
          <a:xfrm>
            <a:off x="323528" y="1268760"/>
            <a:ext cx="8568952" cy="3579849"/>
          </a:xfrm>
        </p:spPr>
        <p:txBody>
          <a:bodyPr>
            <a:noAutofit/>
          </a:bodyPr>
          <a:lstStyle/>
          <a:p>
            <a:r>
              <a:rPr lang="ru-RU" i="1" dirty="0"/>
              <a:t>Проблема речевого развития детей дошкольного возраста на сегодняшний день очень актуальна, т.к. процент дошкольников с различными речевыми нарушениями остается стабильно высоким. В речи детей существует  множество проблем.  </a:t>
            </a:r>
            <a:endParaRPr lang="ru-RU" dirty="0"/>
          </a:p>
          <a:p>
            <a:r>
              <a:rPr lang="ru-RU" i="1" dirty="0"/>
              <a:t> Односложная, состоящая лишь из простых предложений.</a:t>
            </a:r>
            <a:endParaRPr lang="ru-RU" dirty="0"/>
          </a:p>
          <a:p>
            <a:r>
              <a:rPr lang="ru-RU" i="1" dirty="0"/>
              <a:t>Неспособность грамматически правильно построить распространенное предложение. </a:t>
            </a:r>
            <a:endParaRPr lang="ru-RU" dirty="0"/>
          </a:p>
          <a:p>
            <a:r>
              <a:rPr lang="ru-RU" i="1" dirty="0"/>
              <a:t> Бедная диалогическая речь: неспособность грамотно и доступно сформулировать вопрос, построить краткий или развернутый ответ.  </a:t>
            </a:r>
            <a:endParaRPr lang="ru-RU" dirty="0"/>
          </a:p>
          <a:p>
            <a:r>
              <a:rPr lang="ru-RU" i="1" dirty="0"/>
              <a:t>Неспособность построить монолог: например, сюжетный или описательный рассказ на предложенную тему, пересказ текста своими словами.  </a:t>
            </a:r>
            <a:endParaRPr lang="ru-RU" dirty="0"/>
          </a:p>
          <a:p>
            <a:r>
              <a:rPr lang="ru-RU" i="1" dirty="0"/>
              <a:t>Отсутствие логического обоснования своих утверждений и выводов.  </a:t>
            </a:r>
            <a:endParaRPr lang="ru-RU" dirty="0"/>
          </a:p>
          <a:p>
            <a:r>
              <a:rPr lang="ru-RU" i="1" dirty="0"/>
              <a:t>Отсутствие навыков культуры речи: неумение использовать интонации, регулировать громкость голоса и темп речи</a:t>
            </a:r>
            <a:r>
              <a:rPr lang="ru-RU" dirty="0"/>
              <a:t> </a:t>
            </a:r>
            <a:r>
              <a:rPr lang="ru-RU" i="1" dirty="0"/>
              <a:t>. </a:t>
            </a:r>
            <a:endParaRPr lang="ru-RU" dirty="0"/>
          </a:p>
          <a:p>
            <a:r>
              <a:rPr lang="ru-RU" i="1" u="sng" dirty="0"/>
              <a:t>Однако </a:t>
            </a:r>
            <a:r>
              <a:rPr lang="ru-RU" i="1" dirty="0"/>
              <a:t>«Все задачи развития речи детей дошкольного возраста (обогащение словарного запаса, формирование грамматического строя речи, звуковая культура) не достигнут своей цели, если не найдут завершающего выражения в развитии связной речи». </a:t>
            </a:r>
          </a:p>
        </p:txBody>
      </p:sp>
      <p:sp>
        <p:nvSpPr>
          <p:cNvPr id="4" name="Номер слайда 3"/>
          <p:cNvSpPr>
            <a:spLocks noGrp="1"/>
          </p:cNvSpPr>
          <p:nvPr>
            <p:ph type="sldNum" sz="quarter" idx="12"/>
          </p:nvPr>
        </p:nvSpPr>
        <p:spPr/>
        <p:txBody>
          <a:bodyPr/>
          <a:lstStyle/>
          <a:p>
            <a:fld id="{2754ED01-E2A0-4C1E-8E21-014B99041579}" type="slidenum">
              <a:rPr lang="en-US" smtClean="0"/>
              <a:pPr/>
              <a:t>2</a:t>
            </a:fld>
            <a:endParaRPr lang="en-US" dirty="0"/>
          </a:p>
        </p:txBody>
      </p:sp>
    </p:spTree>
    <p:extLst>
      <p:ext uri="{BB962C8B-B14F-4D97-AF65-F5344CB8AC3E}">
        <p14:creationId xmlns:p14="http://schemas.microsoft.com/office/powerpoint/2010/main" xmlns="" val="3857944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20</a:t>
            </a:fld>
            <a:endParaRPr lang="en-US"/>
          </a:p>
        </p:txBody>
      </p:sp>
      <p:pic>
        <p:nvPicPr>
          <p:cNvPr id="66562" name="Picture 2" descr="https://ds04.infourok.ru/uploads/ex/0b3d/0008e4dc-f697a572/img30.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21</a:t>
            </a:fld>
            <a:endParaRPr lang="en-US"/>
          </a:p>
        </p:txBody>
      </p:sp>
      <p:pic>
        <p:nvPicPr>
          <p:cNvPr id="64514" name="Picture 2" descr="https://ds04.infourok.ru/uploads/ex/0b3d/0008e4dc-f697a572/img31.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22</a:t>
            </a:fld>
            <a:endParaRPr lang="en-US"/>
          </a:p>
        </p:txBody>
      </p:sp>
      <p:pic>
        <p:nvPicPr>
          <p:cNvPr id="67586" name="Picture 2" descr="https://ds04.infourok.ru/uploads/ex/0b3d/0008e4dc-f697a572/img32.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Объект 2"/>
          <p:cNvSpPr>
            <a:spLocks noGrp="1"/>
          </p:cNvSpPr>
          <p:nvPr>
            <p:ph idx="1"/>
          </p:nvPr>
        </p:nvSpPr>
        <p:spPr>
          <a:xfrm>
            <a:off x="323528" y="188640"/>
            <a:ext cx="8568952" cy="3579849"/>
          </a:xfrm>
        </p:spPr>
        <p:txBody>
          <a:bodyPr>
            <a:normAutofit/>
          </a:bodyPr>
          <a:lstStyle/>
          <a:p>
            <a:r>
              <a:rPr lang="ru-RU" sz="1800" i="1" dirty="0">
                <a:solidFill>
                  <a:srgbClr val="7030A0"/>
                </a:solidFill>
              </a:rPr>
              <a:t>Игровое упражнение «Сравни и назови». Цель: развитие мышления, воображение, активизация речевой деятельности, обогащение словаря.</a:t>
            </a:r>
            <a:endParaRPr lang="ru-RU" sz="1800" dirty="0">
              <a:solidFill>
                <a:srgbClr val="7030A0"/>
              </a:solidFill>
            </a:endParaRPr>
          </a:p>
          <a:p>
            <a:r>
              <a:rPr lang="ru-RU" i="1" dirty="0"/>
              <a:t>Солнце желтое, как… (одуванчик, цыпленок, лимон).</a:t>
            </a:r>
            <a:endParaRPr lang="ru-RU" dirty="0"/>
          </a:p>
          <a:p>
            <a:r>
              <a:rPr lang="ru-RU" i="1" dirty="0"/>
              <a:t>Солнце круглое, как… (мячик, апельсин, колобок).</a:t>
            </a:r>
            <a:endParaRPr lang="ru-RU" dirty="0"/>
          </a:p>
          <a:p>
            <a:r>
              <a:rPr lang="ru-RU" i="1" dirty="0"/>
              <a:t>Солнце ласковое, как… (бабушка, мама, ветерок, теплое море).</a:t>
            </a:r>
            <a:endParaRPr lang="ru-RU" dirty="0"/>
          </a:p>
          <a:p>
            <a:r>
              <a:rPr lang="ru-RU" i="1" dirty="0"/>
              <a:t>Солнце веселое, как… (песенка, клоун).</a:t>
            </a:r>
            <a:endParaRPr lang="ru-RU" dirty="0"/>
          </a:p>
          <a:p>
            <a:r>
              <a:rPr lang="ru-RU" i="1" dirty="0"/>
              <a:t>Солнце теплое, как … (печка, рукавички, свитер)</a:t>
            </a:r>
            <a:endParaRPr lang="ru-RU" dirty="0"/>
          </a:p>
          <a:p>
            <a:r>
              <a:rPr lang="ru-RU" i="1" dirty="0"/>
              <a:t>Солнце яркое, как… (лампочка, фонарь, звезда)</a:t>
            </a:r>
            <a:endParaRPr lang="ru-RU" dirty="0"/>
          </a:p>
          <a:p>
            <a:r>
              <a:rPr lang="ru-RU" i="1" dirty="0"/>
              <a:t>Солнце жаркое, как… (огонь, костер).</a:t>
            </a:r>
            <a:endParaRPr lang="ru-RU" dirty="0"/>
          </a:p>
          <a:p>
            <a:endParaRPr lang="ru-RU"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23</a:t>
            </a:fld>
            <a:endParaRPr lang="en-US"/>
          </a:p>
        </p:txBody>
      </p:sp>
      <p:pic>
        <p:nvPicPr>
          <p:cNvPr id="7" name="Рисунок 1"/>
          <p:cNvPicPr>
            <a:picLocks noChangeAspect="1"/>
          </p:cNvPicPr>
          <p:nvPr/>
        </p:nvPicPr>
        <p:blipFill>
          <a:blip r:embed="rId2" cstate="print"/>
          <a:srcRect l="12201" t="19949" r="9838" b="30050"/>
          <a:stretch>
            <a:fillRect/>
          </a:stretch>
        </p:blipFill>
        <p:spPr bwMode="auto">
          <a:xfrm>
            <a:off x="0" y="3573016"/>
            <a:ext cx="5184576" cy="3284984"/>
          </a:xfrm>
          <a:prstGeom prst="rect">
            <a:avLst/>
          </a:prstGeom>
          <a:noFill/>
          <a:ln w="9525">
            <a:noFill/>
            <a:miter lim="800000"/>
            <a:headEnd/>
            <a:tailEnd/>
          </a:ln>
        </p:spPr>
      </p:pic>
      <p:pic>
        <p:nvPicPr>
          <p:cNvPr id="8" name="Рисунок 1"/>
          <p:cNvPicPr>
            <a:picLocks noChangeAspect="1"/>
          </p:cNvPicPr>
          <p:nvPr/>
        </p:nvPicPr>
        <p:blipFill>
          <a:blip r:embed="rId3" cstate="print">
            <a:extLst>
              <a:ext uri="{28A0092B-C50C-407E-A947-70E740481C1C}">
                <a14:useLocalDpi xmlns:a14="http://schemas.microsoft.com/office/drawing/2010/main" xmlns="" val="0"/>
              </a:ext>
            </a:extLst>
          </a:blip>
          <a:srcRect l="18016" t="21082" b="10139"/>
          <a:stretch>
            <a:fillRect/>
          </a:stretch>
        </p:blipFill>
        <p:spPr bwMode="auto">
          <a:xfrm>
            <a:off x="5436096" y="3030289"/>
            <a:ext cx="3491488" cy="38277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58073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24</a:t>
            </a:fld>
            <a:endParaRPr lang="en-US"/>
          </a:p>
        </p:txBody>
      </p:sp>
      <p:sp>
        <p:nvSpPr>
          <p:cNvPr id="10" name="TextBox 9"/>
          <p:cNvSpPr txBox="1"/>
          <p:nvPr/>
        </p:nvSpPr>
        <p:spPr>
          <a:xfrm>
            <a:off x="3059832" y="4581128"/>
            <a:ext cx="2232247" cy="2062103"/>
          </a:xfrm>
          <a:prstGeom prst="rect">
            <a:avLst/>
          </a:prstGeom>
          <a:noFill/>
        </p:spPr>
        <p:txBody>
          <a:bodyPr wrap="square" rtlCol="0">
            <a:spAutoFit/>
          </a:bodyPr>
          <a:lstStyle/>
          <a:p>
            <a:r>
              <a:rPr lang="ru-RU" sz="3200" b="1" i="1" dirty="0" err="1" smtClean="0"/>
              <a:t>Сюрприз-ные</a:t>
            </a:r>
            <a:r>
              <a:rPr lang="ru-RU" sz="3200" b="1" i="1" dirty="0" smtClean="0"/>
              <a:t> </a:t>
            </a:r>
          </a:p>
          <a:p>
            <a:r>
              <a:rPr lang="ru-RU" sz="3200" b="1" i="1" dirty="0" err="1" smtClean="0"/>
              <a:t>момен</a:t>
            </a:r>
            <a:r>
              <a:rPr lang="ru-RU" sz="3200" b="1" i="1" dirty="0" smtClean="0"/>
              <a:t>-</a:t>
            </a:r>
          </a:p>
          <a:p>
            <a:r>
              <a:rPr lang="ru-RU" sz="3200" b="1" i="1" dirty="0" smtClean="0"/>
              <a:t>ты</a:t>
            </a:r>
            <a:endParaRPr lang="ru-RU" sz="3200" b="1" i="1" dirty="0"/>
          </a:p>
        </p:txBody>
      </p:sp>
      <p:sp>
        <p:nvSpPr>
          <p:cNvPr id="12" name="TextBox 11"/>
          <p:cNvSpPr txBox="1"/>
          <p:nvPr/>
        </p:nvSpPr>
        <p:spPr>
          <a:xfrm>
            <a:off x="3563888" y="157482"/>
            <a:ext cx="5196460" cy="646331"/>
          </a:xfrm>
          <a:prstGeom prst="rect">
            <a:avLst/>
          </a:prstGeom>
          <a:noFill/>
        </p:spPr>
        <p:txBody>
          <a:bodyPr wrap="square" rtlCol="0">
            <a:spAutoFit/>
          </a:bodyPr>
          <a:lstStyle/>
          <a:p>
            <a:r>
              <a:rPr lang="ru-RU" sz="3600" b="1" i="1" dirty="0" smtClean="0"/>
              <a:t>Образные игры</a:t>
            </a:r>
            <a:endParaRPr lang="ru-RU" sz="3600" b="1" i="1" dirty="0"/>
          </a:p>
        </p:txBody>
      </p:sp>
      <p:sp>
        <p:nvSpPr>
          <p:cNvPr id="13" name="TextBox 12"/>
          <p:cNvSpPr txBox="1"/>
          <p:nvPr/>
        </p:nvSpPr>
        <p:spPr>
          <a:xfrm>
            <a:off x="3059831" y="2348880"/>
            <a:ext cx="2458855" cy="1754326"/>
          </a:xfrm>
          <a:prstGeom prst="rect">
            <a:avLst/>
          </a:prstGeom>
          <a:noFill/>
        </p:spPr>
        <p:txBody>
          <a:bodyPr wrap="square" rtlCol="0">
            <a:spAutoFit/>
          </a:bodyPr>
          <a:lstStyle/>
          <a:p>
            <a:r>
              <a:rPr lang="ru-RU" sz="3600" b="1" i="1" dirty="0" err="1" smtClean="0"/>
              <a:t>Игры-драмати-зации</a:t>
            </a:r>
            <a:endParaRPr lang="ru-RU" sz="3600" b="1" i="1" dirty="0"/>
          </a:p>
        </p:txBody>
      </p:sp>
      <p:sp>
        <p:nvSpPr>
          <p:cNvPr id="14" name="TextBox 13"/>
          <p:cNvSpPr txBox="1"/>
          <p:nvPr/>
        </p:nvSpPr>
        <p:spPr>
          <a:xfrm>
            <a:off x="6012160" y="3068960"/>
            <a:ext cx="2748188" cy="1569660"/>
          </a:xfrm>
          <a:prstGeom prst="rect">
            <a:avLst/>
          </a:prstGeom>
          <a:noFill/>
        </p:spPr>
        <p:txBody>
          <a:bodyPr wrap="square" rtlCol="0">
            <a:spAutoFit/>
          </a:bodyPr>
          <a:lstStyle/>
          <a:p>
            <a:r>
              <a:rPr lang="ru-RU" sz="3200" b="1" i="1" dirty="0" smtClean="0"/>
              <a:t>Сюжетно-ролевые игры</a:t>
            </a:r>
            <a:endParaRPr lang="ru-RU" sz="3200" b="1" i="1" dirty="0"/>
          </a:p>
        </p:txBody>
      </p:sp>
      <p:pic>
        <p:nvPicPr>
          <p:cNvPr id="16" name="Рисунок 1"/>
          <p:cNvPicPr>
            <a:picLocks noChangeAspect="1"/>
          </p:cNvPicPr>
          <p:nvPr/>
        </p:nvPicPr>
        <p:blipFill>
          <a:blip r:embed="rId2" cstate="print">
            <a:extLst>
              <a:ext uri="{28A0092B-C50C-407E-A947-70E740481C1C}">
                <a14:useLocalDpi xmlns:a14="http://schemas.microsoft.com/office/drawing/2010/main" xmlns="" val="0"/>
              </a:ext>
            </a:extLst>
          </a:blip>
          <a:srcRect r="2461" b="22700"/>
          <a:stretch>
            <a:fillRect/>
          </a:stretch>
        </p:blipFill>
        <p:spPr bwMode="auto">
          <a:xfrm>
            <a:off x="-180528" y="4176342"/>
            <a:ext cx="3096344" cy="2681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Рисунок 2"/>
          <p:cNvPicPr>
            <a:picLocks noChangeAspect="1"/>
          </p:cNvPicPr>
          <p:nvPr/>
        </p:nvPicPr>
        <p:blipFill>
          <a:blip r:embed="rId3" cstate="print"/>
          <a:srcRect/>
          <a:stretch>
            <a:fillRect/>
          </a:stretch>
        </p:blipFill>
        <p:spPr bwMode="auto">
          <a:xfrm>
            <a:off x="5292080" y="4581128"/>
            <a:ext cx="3851920" cy="2276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Рисунок 1"/>
          <p:cNvPicPr>
            <a:picLocks noChangeAspect="1"/>
          </p:cNvPicPr>
          <p:nvPr/>
        </p:nvPicPr>
        <p:blipFill>
          <a:blip r:embed="rId4" cstate="print"/>
          <a:srcRect l="17134" t="10378" r="11205" b="25573"/>
          <a:stretch>
            <a:fillRect/>
          </a:stretch>
        </p:blipFill>
        <p:spPr bwMode="auto">
          <a:xfrm>
            <a:off x="0" y="0"/>
            <a:ext cx="3491879" cy="2099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Рисунок 1"/>
          <p:cNvPicPr>
            <a:picLocks noChangeAspect="1"/>
          </p:cNvPicPr>
          <p:nvPr/>
        </p:nvPicPr>
        <p:blipFill>
          <a:blip r:embed="rId5" cstate="print"/>
          <a:srcRect b="26484"/>
          <a:stretch>
            <a:fillRect/>
          </a:stretch>
        </p:blipFill>
        <p:spPr bwMode="auto">
          <a:xfrm>
            <a:off x="5508103" y="764704"/>
            <a:ext cx="3456385"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C:\Users\HP\Desktop\ежедневный план\фото\IMG-20200228-WA0057.jpg"/>
          <p:cNvPicPr>
            <a:picLocks noGrp="1" noChangeAspect="1" noChangeArrowheads="1"/>
          </p:cNvPicPr>
          <p:nvPr>
            <p:ph idx="1"/>
          </p:nvPr>
        </p:nvPicPr>
        <p:blipFill>
          <a:blip r:embed="rId6" cstate="print"/>
          <a:srcRect/>
          <a:stretch>
            <a:fillRect/>
          </a:stretch>
        </p:blipFill>
        <p:spPr bwMode="auto">
          <a:xfrm>
            <a:off x="251520" y="2132856"/>
            <a:ext cx="1944216"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225932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Объект 2"/>
          <p:cNvSpPr>
            <a:spLocks noGrp="1"/>
          </p:cNvSpPr>
          <p:nvPr>
            <p:ph idx="1"/>
          </p:nvPr>
        </p:nvSpPr>
        <p:spPr>
          <a:xfrm>
            <a:off x="611560" y="188640"/>
            <a:ext cx="7520940" cy="3579849"/>
          </a:xfrm>
        </p:spPr>
        <p:txBody>
          <a:bodyPr>
            <a:normAutofit/>
          </a:bodyPr>
          <a:lstStyle/>
          <a:p>
            <a:r>
              <a:rPr lang="ru-RU" sz="2400" i="1" dirty="0"/>
              <a:t>Несмотря на то, </a:t>
            </a:r>
            <a:r>
              <a:rPr lang="ru-RU" sz="2400" i="1" dirty="0" smtClean="0"/>
              <a:t>в </a:t>
            </a:r>
            <a:r>
              <a:rPr lang="ru-RU" sz="2400" i="1" dirty="0"/>
              <a:t>дошкольном возрасте дети уже понимают, что кукла или игрушка не может быть живой, тем не менее, к счастью, они продолжают верить в чудеса и поэтому мы часто разыгрываем сценки </a:t>
            </a:r>
            <a:r>
              <a:rPr lang="ru-RU" sz="2400" i="1" dirty="0" smtClean="0"/>
              <a:t>«В театр», « Семья ».</a:t>
            </a:r>
            <a:endParaRPr lang="ru-RU" sz="2400"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25</a:t>
            </a:fld>
            <a:endParaRPr lang="en-US"/>
          </a:p>
        </p:txBody>
      </p:sp>
      <p:pic>
        <p:nvPicPr>
          <p:cNvPr id="8" name="Рисунок 1"/>
          <p:cNvPicPr>
            <a:picLocks noChangeAspect="1"/>
          </p:cNvPicPr>
          <p:nvPr/>
        </p:nvPicPr>
        <p:blipFill>
          <a:blip r:embed="rId2" cstate="print"/>
          <a:srcRect/>
          <a:stretch>
            <a:fillRect/>
          </a:stretch>
        </p:blipFill>
        <p:spPr bwMode="auto">
          <a:xfrm>
            <a:off x="2483768" y="3212976"/>
            <a:ext cx="4248472" cy="3645024"/>
          </a:xfrm>
          <a:prstGeom prst="ellipse">
            <a:avLst/>
          </a:prstGeom>
          <a:ln>
            <a:noFill/>
          </a:ln>
          <a:effectLst>
            <a:softEdge rad="112500"/>
          </a:effectLst>
        </p:spPr>
      </p:pic>
      <p:pic>
        <p:nvPicPr>
          <p:cNvPr id="9" name="Рисунок 1"/>
          <p:cNvPicPr>
            <a:picLocks noChangeAspect="1"/>
          </p:cNvPicPr>
          <p:nvPr/>
        </p:nvPicPr>
        <p:blipFill>
          <a:blip r:embed="rId3" cstate="print"/>
          <a:srcRect r="19686"/>
          <a:stretch>
            <a:fillRect/>
          </a:stretch>
        </p:blipFill>
        <p:spPr bwMode="auto">
          <a:xfrm>
            <a:off x="6228184" y="2564904"/>
            <a:ext cx="2915816" cy="2204864"/>
          </a:xfrm>
          <a:prstGeom prst="ellipse">
            <a:avLst/>
          </a:prstGeom>
          <a:ln>
            <a:noFill/>
          </a:ln>
          <a:effectLst>
            <a:softEdge rad="112500"/>
          </a:effectLst>
        </p:spPr>
      </p:pic>
      <p:pic>
        <p:nvPicPr>
          <p:cNvPr id="10" name="Рисунок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780928"/>
            <a:ext cx="2808312" cy="216024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81623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72816"/>
            <a:ext cx="7520940" cy="548640"/>
          </a:xfrm>
        </p:spPr>
        <p:txBody>
          <a:bodyPr/>
          <a:lstStyle/>
          <a:p>
            <a:pPr algn="ctr"/>
            <a:r>
              <a:rPr lang="ru-RU" i="1" dirty="0" err="1" smtClean="0"/>
              <a:t>Здоровьесберегающие</a:t>
            </a:r>
            <a:r>
              <a:rPr lang="ru-RU" i="1" dirty="0" smtClean="0"/>
              <a:t>   </a:t>
            </a:r>
            <a:r>
              <a:rPr lang="ru-RU" i="1" dirty="0"/>
              <a:t>технологии</a:t>
            </a:r>
          </a:p>
        </p:txBody>
      </p:sp>
      <p:sp>
        <p:nvSpPr>
          <p:cNvPr id="3" name="Объект 2"/>
          <p:cNvSpPr>
            <a:spLocks noGrp="1"/>
          </p:cNvSpPr>
          <p:nvPr>
            <p:ph idx="1"/>
          </p:nvPr>
        </p:nvSpPr>
        <p:spPr>
          <a:xfrm>
            <a:off x="0" y="2564904"/>
            <a:ext cx="9144000" cy="3579849"/>
          </a:xfrm>
          <a:solidFill>
            <a:schemeClr val="bg1"/>
          </a:solidFill>
        </p:spPr>
        <p:txBody>
          <a:bodyPr>
            <a:normAutofit fontScale="92500" lnSpcReduction="20000"/>
          </a:bodyPr>
          <a:lstStyle/>
          <a:p>
            <a:r>
              <a:rPr lang="ru-RU" sz="2400" i="1" dirty="0" smtClean="0"/>
              <a:t>         При </a:t>
            </a:r>
            <a:r>
              <a:rPr lang="ru-RU" sz="2400" i="1" dirty="0"/>
              <a:t>планировании и проведении коррекционных занятий учитываю возрастные и психофизиологические особенности детей. Упражнения, направленные на здоровье-сбережение  провожу в течение 1-2 минут  в середине занятия. Применяю дыхательную гимнастику, упражнения на развитие общей моторики (комплексы физкультминуток подобраны согласно лексической теме недели) провожу в игровой форме. Все эти игры тоже направлены на развитие речи детей, так как любая из них требует изучения правил, запоминания текстового сопровождения, выполнение движений по тексту. Активно использую артикуляционную, пальчиковую гимнастику, гимнастику для глаз</a:t>
            </a:r>
            <a:r>
              <a:rPr lang="ru-RU" sz="2400" b="0" i="1" dirty="0"/>
              <a:t>.</a:t>
            </a:r>
          </a:p>
        </p:txBody>
      </p:sp>
      <p:sp>
        <p:nvSpPr>
          <p:cNvPr id="4" name="Номер слайда 3"/>
          <p:cNvSpPr>
            <a:spLocks noGrp="1"/>
          </p:cNvSpPr>
          <p:nvPr>
            <p:ph type="sldNum" sz="quarter" idx="12"/>
          </p:nvPr>
        </p:nvSpPr>
        <p:spPr/>
        <p:txBody>
          <a:bodyPr/>
          <a:lstStyle/>
          <a:p>
            <a:fld id="{2754ED01-E2A0-4C1E-8E21-014B99041579}" type="slidenum">
              <a:rPr lang="en-US" smtClean="0"/>
              <a:pPr/>
              <a:t>26</a:t>
            </a:fld>
            <a:endParaRPr lang="en-US"/>
          </a:p>
        </p:txBody>
      </p:sp>
      <p:sp>
        <p:nvSpPr>
          <p:cNvPr id="5" name="TextBox 4"/>
          <p:cNvSpPr txBox="1"/>
          <p:nvPr/>
        </p:nvSpPr>
        <p:spPr>
          <a:xfrm>
            <a:off x="2627784" y="188640"/>
            <a:ext cx="6120680" cy="1569660"/>
          </a:xfrm>
          <a:prstGeom prst="rect">
            <a:avLst/>
          </a:prstGeom>
          <a:noFill/>
        </p:spPr>
        <p:txBody>
          <a:bodyPr wrap="square" rtlCol="0">
            <a:spAutoFit/>
          </a:bodyPr>
          <a:lstStyle/>
          <a:p>
            <a:pPr algn="r"/>
            <a:r>
              <a:rPr lang="ru-RU" sz="2000" b="1" i="1" dirty="0">
                <a:solidFill>
                  <a:srgbClr val="C00000"/>
                </a:solidFill>
              </a:rPr>
              <a:t>Чем выше двигательная </a:t>
            </a:r>
            <a:r>
              <a:rPr lang="ru-RU" sz="2000" b="1" i="1" dirty="0" smtClean="0">
                <a:solidFill>
                  <a:srgbClr val="C00000"/>
                </a:solidFill>
              </a:rPr>
              <a:t>активность</a:t>
            </a:r>
          </a:p>
          <a:p>
            <a:pPr algn="r"/>
            <a:r>
              <a:rPr lang="ru-RU" sz="2000" b="1" i="1" dirty="0" smtClean="0">
                <a:solidFill>
                  <a:srgbClr val="C00000"/>
                </a:solidFill>
              </a:rPr>
              <a:t> ребенка, тем </a:t>
            </a:r>
            <a:r>
              <a:rPr lang="ru-RU" sz="2000" b="1" i="1" dirty="0">
                <a:solidFill>
                  <a:srgbClr val="C00000"/>
                </a:solidFill>
              </a:rPr>
              <a:t>лучше развивается его </a:t>
            </a:r>
            <a:r>
              <a:rPr lang="ru-RU" sz="2000" b="1" i="1" dirty="0" smtClean="0">
                <a:solidFill>
                  <a:srgbClr val="C00000"/>
                </a:solidFill>
              </a:rPr>
              <a:t>речь. </a:t>
            </a:r>
          </a:p>
          <a:p>
            <a:pPr algn="r"/>
            <a:r>
              <a:rPr lang="ru-RU" sz="2000" b="1" i="1" dirty="0" smtClean="0">
                <a:solidFill>
                  <a:srgbClr val="C00000"/>
                </a:solidFill>
              </a:rPr>
              <a:t>Развивать </a:t>
            </a:r>
            <a:r>
              <a:rPr lang="ru-RU" sz="2000" b="1" i="1" dirty="0">
                <a:solidFill>
                  <a:srgbClr val="C00000"/>
                </a:solidFill>
              </a:rPr>
              <a:t>его двигательные умения-развивать ум</a:t>
            </a:r>
            <a:r>
              <a:rPr lang="ru-RU" sz="2000" b="1" i="1" dirty="0" smtClean="0">
                <a:solidFill>
                  <a:srgbClr val="C00000"/>
                </a:solidFill>
              </a:rPr>
              <a:t>, слух ,внимание.».</a:t>
            </a:r>
          </a:p>
          <a:p>
            <a:pPr algn="r"/>
            <a:r>
              <a:rPr lang="ru-RU" sz="1600" b="1" i="1" dirty="0" smtClean="0"/>
              <a:t> А.Р.ЛУРИЯ</a:t>
            </a:r>
            <a:endParaRPr lang="ru-RU" sz="1600" b="1" i="1" dirty="0"/>
          </a:p>
        </p:txBody>
      </p:sp>
    </p:spTree>
    <p:extLst>
      <p:ext uri="{BB962C8B-B14F-4D97-AF65-F5344CB8AC3E}">
        <p14:creationId xmlns:p14="http://schemas.microsoft.com/office/powerpoint/2010/main" xmlns="" val="1878016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p:txBody>
          <a:bodyPr/>
          <a:lstStyle/>
          <a:p>
            <a:r>
              <a:rPr lang="ru-RU" dirty="0" smtClean="0"/>
              <a:t>  </a:t>
            </a:r>
            <a:endParaRPr lang="ru-RU" dirty="0"/>
          </a:p>
        </p:txBody>
      </p:sp>
      <p:sp>
        <p:nvSpPr>
          <p:cNvPr id="3" name="Объект 2"/>
          <p:cNvSpPr>
            <a:spLocks noGrp="1"/>
          </p:cNvSpPr>
          <p:nvPr>
            <p:ph sz="half" idx="2"/>
          </p:nvPr>
        </p:nvSpPr>
        <p:spPr/>
        <p:txBody>
          <a:bodyPr/>
          <a:lstStyle/>
          <a:p>
            <a:r>
              <a:rPr lang="ru-RU" dirty="0" smtClean="0"/>
              <a:t> </a:t>
            </a:r>
            <a:endParaRPr lang="ru-RU"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27</a:t>
            </a:fld>
            <a:endParaRPr lang="en-US"/>
          </a:p>
        </p:txBody>
      </p:sp>
      <p:sp>
        <p:nvSpPr>
          <p:cNvPr id="5" name="Заголовок 4"/>
          <p:cNvSpPr>
            <a:spLocks noGrp="1"/>
          </p:cNvSpPr>
          <p:nvPr>
            <p:ph type="title"/>
          </p:nvPr>
        </p:nvSpPr>
        <p:spPr>
          <a:xfrm>
            <a:off x="827584" y="0"/>
            <a:ext cx="7520940" cy="548640"/>
          </a:xfrm>
        </p:spPr>
        <p:txBody>
          <a:bodyPr/>
          <a:lstStyle/>
          <a:p>
            <a:pPr algn="ctr"/>
            <a:r>
              <a:rPr lang="ru-RU" i="1" dirty="0" smtClean="0"/>
              <a:t>    ЗД ТЕХНОЛОГИИ</a:t>
            </a:r>
            <a:endParaRPr lang="ru-RU" i="1"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xmlns="" val="0"/>
              </a:ext>
            </a:extLst>
          </a:blip>
          <a:srcRect t="24444"/>
          <a:stretch>
            <a:fillRect/>
          </a:stretch>
        </p:blipFill>
        <p:spPr>
          <a:xfrm>
            <a:off x="5076056" y="5013176"/>
            <a:ext cx="3168352" cy="1844824"/>
          </a:xfrm>
          <a:prstGeom prst="rect">
            <a:avLst/>
          </a:prstGeom>
        </p:spPr>
      </p:pic>
      <p:sp>
        <p:nvSpPr>
          <p:cNvPr id="14" name="TextBox 13"/>
          <p:cNvSpPr txBox="1"/>
          <p:nvPr/>
        </p:nvSpPr>
        <p:spPr>
          <a:xfrm>
            <a:off x="3347864" y="564704"/>
            <a:ext cx="5256584" cy="1200329"/>
          </a:xfrm>
          <a:prstGeom prst="rect">
            <a:avLst/>
          </a:prstGeom>
          <a:noFill/>
        </p:spPr>
        <p:txBody>
          <a:bodyPr wrap="square" rtlCol="0">
            <a:spAutoFit/>
          </a:bodyPr>
          <a:lstStyle/>
          <a:p>
            <a:r>
              <a:rPr lang="ru-RU" sz="3600" b="1" i="1" dirty="0" smtClean="0"/>
              <a:t>Физкультурные минутки</a:t>
            </a:r>
            <a:endParaRPr lang="ru-RU" sz="3600" b="1" i="1" dirty="0"/>
          </a:p>
        </p:txBody>
      </p:sp>
      <p:sp>
        <p:nvSpPr>
          <p:cNvPr id="15" name="TextBox 14"/>
          <p:cNvSpPr txBox="1"/>
          <p:nvPr/>
        </p:nvSpPr>
        <p:spPr>
          <a:xfrm>
            <a:off x="323528" y="2420888"/>
            <a:ext cx="4824536" cy="1200329"/>
          </a:xfrm>
          <a:prstGeom prst="rect">
            <a:avLst/>
          </a:prstGeom>
          <a:noFill/>
        </p:spPr>
        <p:txBody>
          <a:bodyPr wrap="square" rtlCol="0">
            <a:spAutoFit/>
          </a:bodyPr>
          <a:lstStyle/>
          <a:p>
            <a:r>
              <a:rPr lang="ru-RU" sz="3600" b="1" i="1" dirty="0" smtClean="0"/>
              <a:t>Пальчиковая гимнастика</a:t>
            </a:r>
            <a:endParaRPr lang="ru-RU" sz="3600" b="1" i="1" dirty="0"/>
          </a:p>
        </p:txBody>
      </p:sp>
      <p:sp>
        <p:nvSpPr>
          <p:cNvPr id="16" name="TextBox 15"/>
          <p:cNvSpPr txBox="1"/>
          <p:nvPr/>
        </p:nvSpPr>
        <p:spPr>
          <a:xfrm>
            <a:off x="3491880" y="3789040"/>
            <a:ext cx="5112568" cy="1200329"/>
          </a:xfrm>
          <a:prstGeom prst="rect">
            <a:avLst/>
          </a:prstGeom>
          <a:noFill/>
        </p:spPr>
        <p:txBody>
          <a:bodyPr wrap="square" rtlCol="0">
            <a:spAutoFit/>
          </a:bodyPr>
          <a:lstStyle/>
          <a:p>
            <a:r>
              <a:rPr lang="ru-RU" sz="3600" b="1" i="1" dirty="0" smtClean="0"/>
              <a:t>Артикуляционная гимнастика</a:t>
            </a:r>
            <a:endParaRPr lang="ru-RU" sz="3600" b="1" i="1" dirty="0"/>
          </a:p>
        </p:txBody>
      </p:sp>
      <p:sp>
        <p:nvSpPr>
          <p:cNvPr id="18" name="TextBox 17"/>
          <p:cNvSpPr txBox="1"/>
          <p:nvPr/>
        </p:nvSpPr>
        <p:spPr>
          <a:xfrm>
            <a:off x="323528" y="5450707"/>
            <a:ext cx="4392488" cy="1200329"/>
          </a:xfrm>
          <a:prstGeom prst="rect">
            <a:avLst/>
          </a:prstGeom>
          <a:noFill/>
        </p:spPr>
        <p:txBody>
          <a:bodyPr wrap="square" rtlCol="0">
            <a:spAutoFit/>
          </a:bodyPr>
          <a:lstStyle/>
          <a:p>
            <a:r>
              <a:rPr lang="ru-RU" sz="3600" b="1" i="1" dirty="0" smtClean="0"/>
              <a:t>Дыхательная гимнастика</a:t>
            </a:r>
            <a:endParaRPr lang="ru-RU" sz="3600" b="1" i="1" dirty="0"/>
          </a:p>
        </p:txBody>
      </p:sp>
      <p:pic>
        <p:nvPicPr>
          <p:cNvPr id="17" name="Рисунок 1"/>
          <p:cNvPicPr>
            <a:picLocks noChangeAspect="1"/>
          </p:cNvPicPr>
          <p:nvPr/>
        </p:nvPicPr>
        <p:blipFill>
          <a:blip r:embed="rId3" cstate="print">
            <a:extLst>
              <a:ext uri="{28A0092B-C50C-407E-A947-70E740481C1C}">
                <a14:useLocalDpi xmlns:a14="http://schemas.microsoft.com/office/drawing/2010/main" xmlns="" val="0"/>
              </a:ext>
            </a:extLst>
          </a:blip>
          <a:srcRect l="18900" r="4714"/>
          <a:stretch>
            <a:fillRect/>
          </a:stretch>
        </p:blipFill>
        <p:spPr bwMode="auto">
          <a:xfrm>
            <a:off x="0" y="3501008"/>
            <a:ext cx="3240360" cy="208823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Рисунок 1"/>
          <p:cNvPicPr>
            <a:picLocks noChangeAspect="1"/>
          </p:cNvPicPr>
          <p:nvPr/>
        </p:nvPicPr>
        <p:blipFill>
          <a:blip r:embed="rId4" cstate="print"/>
          <a:srcRect/>
          <a:stretch>
            <a:fillRect/>
          </a:stretch>
        </p:blipFill>
        <p:spPr bwMode="auto">
          <a:xfrm>
            <a:off x="5580112" y="1556792"/>
            <a:ext cx="3096344" cy="2322258"/>
          </a:xfrm>
          <a:prstGeom prst="rect">
            <a:avLst/>
          </a:prstGeom>
          <a:noFill/>
          <a:ln w="9525">
            <a:noFill/>
            <a:miter lim="800000"/>
            <a:headEnd/>
            <a:tailEnd/>
          </a:ln>
        </p:spPr>
      </p:pic>
      <p:pic>
        <p:nvPicPr>
          <p:cNvPr id="20" name="Рисунок 1"/>
          <p:cNvPicPr>
            <a:picLocks noChangeAspect="1"/>
          </p:cNvPicPr>
          <p:nvPr/>
        </p:nvPicPr>
        <p:blipFill>
          <a:blip r:embed="rId5" cstate="print"/>
          <a:srcRect/>
          <a:stretch>
            <a:fillRect/>
          </a:stretch>
        </p:blipFill>
        <p:spPr bwMode="auto">
          <a:xfrm>
            <a:off x="179512" y="332656"/>
            <a:ext cx="3131840" cy="2016224"/>
          </a:xfrm>
          <a:prstGeom prst="rect">
            <a:avLst/>
          </a:prstGeom>
          <a:noFill/>
          <a:ln w="9525">
            <a:noFill/>
            <a:miter lim="800000"/>
            <a:headEnd/>
            <a:tailEnd/>
          </a:ln>
        </p:spPr>
      </p:pic>
    </p:spTree>
    <p:extLst>
      <p:ext uri="{BB962C8B-B14F-4D97-AF65-F5344CB8AC3E}">
        <p14:creationId xmlns:p14="http://schemas.microsoft.com/office/powerpoint/2010/main" xmlns="" val="21648393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a:solidFill>
                  <a:srgbClr val="FF0000"/>
                </a:solidFill>
              </a:rPr>
              <a:t>Нетрадиционные техники</a:t>
            </a:r>
            <a:endParaRPr lang="ru-RU" b="1" i="1" dirty="0">
              <a:solidFill>
                <a:srgbClr val="FF0000"/>
              </a:solidFill>
            </a:endParaRPr>
          </a:p>
        </p:txBody>
      </p:sp>
      <p:sp>
        <p:nvSpPr>
          <p:cNvPr id="3" name="Объект 2"/>
          <p:cNvSpPr>
            <a:spLocks noGrp="1"/>
          </p:cNvSpPr>
          <p:nvPr>
            <p:ph idx="1"/>
          </p:nvPr>
        </p:nvSpPr>
        <p:spPr/>
        <p:txBody>
          <a:bodyPr>
            <a:noAutofit/>
          </a:bodyPr>
          <a:lstStyle/>
          <a:p>
            <a:r>
              <a:rPr lang="ru-RU" sz="1800" b="0" i="1" dirty="0" smtClean="0"/>
              <a:t>К </a:t>
            </a:r>
            <a:r>
              <a:rPr lang="ru-RU" sz="1800" b="0" i="1" dirty="0"/>
              <a:t>ним относятся используемые мной: </a:t>
            </a:r>
            <a:endParaRPr lang="ru-RU" sz="1800" b="0" i="1" dirty="0" smtClean="0"/>
          </a:p>
          <a:p>
            <a:r>
              <a:rPr lang="ru-RU" sz="1800" b="0" i="1" dirty="0" err="1" smtClean="0"/>
              <a:t>кинезеологические</a:t>
            </a:r>
            <a:r>
              <a:rPr lang="ru-RU" sz="1800" b="0" i="1" dirty="0" smtClean="0"/>
              <a:t> </a:t>
            </a:r>
            <a:r>
              <a:rPr lang="ru-RU" sz="1800" b="0" i="1" dirty="0"/>
              <a:t>упражнения (упражнения «Колечко</a:t>
            </a:r>
            <a:r>
              <a:rPr lang="ru-RU" sz="1800" b="0" i="1" dirty="0" smtClean="0"/>
              <a:t>», </a:t>
            </a:r>
            <a:r>
              <a:rPr lang="ru-RU" sz="1800" b="0" i="1" dirty="0"/>
              <a:t>«Ухо-нос», «Кулак-ребро-ладонь», «</a:t>
            </a:r>
            <a:r>
              <a:rPr lang="ru-RU" sz="1800" b="0" i="1" dirty="0" smtClean="0"/>
              <a:t>Лезгинка»); </a:t>
            </a:r>
            <a:br>
              <a:rPr lang="ru-RU" sz="1800" b="0" i="1" dirty="0" smtClean="0"/>
            </a:br>
            <a:r>
              <a:rPr lang="ru-RU" altLang="ru-RU" sz="1800" b="0" i="1" dirty="0"/>
              <a:t>Развитие интеллекта дошкольников методами </a:t>
            </a:r>
            <a:r>
              <a:rPr lang="ru-RU" altLang="ru-RU" sz="1800" b="0" i="1" dirty="0" err="1" smtClean="0"/>
              <a:t>кинезиологии</a:t>
            </a:r>
            <a:r>
              <a:rPr lang="ru-RU" altLang="ru-RU" sz="1800" b="0" i="1" dirty="0" smtClean="0"/>
              <a:t>.</a:t>
            </a:r>
            <a:endParaRPr lang="ru-RU" altLang="ru-RU" sz="1800" b="0" i="1" dirty="0"/>
          </a:p>
          <a:p>
            <a:endParaRPr lang="ru-RU" sz="180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28</a:t>
            </a:fld>
            <a:endParaRPr lang="en-US"/>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rcRect t="23999"/>
          <a:stretch>
            <a:fillRect/>
          </a:stretch>
        </p:blipFill>
        <p:spPr>
          <a:xfrm>
            <a:off x="0" y="2492896"/>
            <a:ext cx="8316416" cy="4365104"/>
          </a:xfrm>
          <a:prstGeom prst="rect">
            <a:avLst/>
          </a:prstGeom>
        </p:spPr>
      </p:pic>
    </p:spTree>
    <p:extLst>
      <p:ext uri="{BB962C8B-B14F-4D97-AF65-F5344CB8AC3E}">
        <p14:creationId xmlns:p14="http://schemas.microsoft.com/office/powerpoint/2010/main" xmlns="" val="2879768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0"/>
            <a:ext cx="7520940" cy="548640"/>
          </a:xfrm>
        </p:spPr>
        <p:txBody>
          <a:bodyPr/>
          <a:lstStyle/>
          <a:p>
            <a:pPr algn="ctr"/>
            <a:r>
              <a:rPr lang="ru-RU" i="1" dirty="0"/>
              <a:t>Нетрадиционные техники</a:t>
            </a:r>
            <a:endParaRPr lang="ru-RU" b="1" i="1" dirty="0"/>
          </a:p>
        </p:txBody>
      </p:sp>
      <p:sp>
        <p:nvSpPr>
          <p:cNvPr id="3" name="Объект 2"/>
          <p:cNvSpPr>
            <a:spLocks noGrp="1"/>
          </p:cNvSpPr>
          <p:nvPr>
            <p:ph idx="1"/>
          </p:nvPr>
        </p:nvSpPr>
        <p:spPr>
          <a:xfrm>
            <a:off x="0" y="404664"/>
            <a:ext cx="5220072" cy="3579849"/>
          </a:xfrm>
        </p:spPr>
        <p:txBody>
          <a:bodyPr>
            <a:noAutofit/>
          </a:bodyPr>
          <a:lstStyle/>
          <a:p>
            <a:r>
              <a:rPr lang="ru-RU" sz="1800" b="0" i="1" dirty="0" smtClean="0"/>
              <a:t>упражнения для развития мелкой моторики и зрительно-пространственного </a:t>
            </a:r>
            <a:r>
              <a:rPr lang="ru-RU" sz="1800" b="0" i="1" dirty="0" err="1" smtClean="0"/>
              <a:t>гнозиса</a:t>
            </a:r>
            <a:r>
              <a:rPr lang="ru-RU" sz="1800" b="0" i="1" dirty="0" smtClean="0"/>
              <a:t>( </a:t>
            </a:r>
            <a:r>
              <a:rPr lang="ru-RU" sz="1800" b="0" i="1" dirty="0"/>
              <a:t>кубики, </a:t>
            </a:r>
            <a:r>
              <a:rPr lang="ru-RU" sz="1800" b="0" i="1" dirty="0" smtClean="0"/>
              <a:t>мозаики, </a:t>
            </a:r>
            <a:r>
              <a:rPr lang="ru-RU" sz="1800" b="0" i="1" dirty="0" err="1"/>
              <a:t>пазлы</a:t>
            </a:r>
            <a:r>
              <a:rPr lang="ru-RU" sz="1800" b="0" i="1" dirty="0" smtClean="0"/>
              <a:t>, </a:t>
            </a:r>
            <a:r>
              <a:rPr lang="ru-RU" sz="1800" b="0" i="1" dirty="0"/>
              <a:t>игрушки-головоломки и т.п.).. </a:t>
            </a:r>
            <a:r>
              <a:rPr lang="ru-RU" sz="1800" b="0" i="1" dirty="0" smtClean="0"/>
              <a:t>Игры с песком, крупой  развивают тактильно-кинестетическую чувствительность, мелкую моторику рук, способствуют расширению словарного запаса, развитию связной речи, помогают в изучении букв. Тренируя пальцы, мы оказываем мощное воздействие на работоспособность коры головного мозга, а, следовательно и на развитие речи.</a:t>
            </a:r>
            <a:endParaRPr lang="ru-RU" sz="180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29</a:t>
            </a:fld>
            <a:endParaRPr lang="en-US"/>
          </a:p>
        </p:txBody>
      </p:sp>
      <p:pic>
        <p:nvPicPr>
          <p:cNvPr id="9" name="Рисунок 1"/>
          <p:cNvPicPr>
            <a:picLocks noChangeAspect="1"/>
          </p:cNvPicPr>
          <p:nvPr/>
        </p:nvPicPr>
        <p:blipFill>
          <a:blip r:embed="rId2" cstate="print"/>
          <a:srcRect/>
          <a:stretch>
            <a:fillRect/>
          </a:stretch>
        </p:blipFill>
        <p:spPr bwMode="auto">
          <a:xfrm>
            <a:off x="0" y="4005064"/>
            <a:ext cx="3203848" cy="2852936"/>
          </a:xfrm>
          <a:prstGeom prst="rect">
            <a:avLst/>
          </a:prstGeom>
          <a:ln>
            <a:noFill/>
          </a:ln>
          <a:effectLst>
            <a:softEdge rad="112500"/>
          </a:effectLst>
        </p:spPr>
      </p:pic>
      <p:pic>
        <p:nvPicPr>
          <p:cNvPr id="17" name="Рисунок 16" descr="Рисунок1.png"/>
          <p:cNvPicPr>
            <a:picLocks noChangeAspect="1"/>
          </p:cNvPicPr>
          <p:nvPr/>
        </p:nvPicPr>
        <p:blipFill>
          <a:blip r:embed="rId3" cstate="print"/>
          <a:stretch>
            <a:fillRect/>
          </a:stretch>
        </p:blipFill>
        <p:spPr>
          <a:xfrm>
            <a:off x="5724128" y="836712"/>
            <a:ext cx="3419872" cy="3024336"/>
          </a:xfrm>
          <a:prstGeom prst="rect">
            <a:avLst/>
          </a:prstGeom>
        </p:spPr>
      </p:pic>
      <p:pic>
        <p:nvPicPr>
          <p:cNvPr id="4098" name="Picture 2" descr="C:\Users\HP\Desktop\ежедневный план\фото\IMG_20200324_160544.jpg"/>
          <p:cNvPicPr>
            <a:picLocks noChangeAspect="1" noChangeArrowheads="1"/>
          </p:cNvPicPr>
          <p:nvPr/>
        </p:nvPicPr>
        <p:blipFill>
          <a:blip r:embed="rId4" cstate="print"/>
          <a:srcRect/>
          <a:stretch>
            <a:fillRect/>
          </a:stretch>
        </p:blipFill>
        <p:spPr bwMode="auto">
          <a:xfrm>
            <a:off x="3131840" y="4149080"/>
            <a:ext cx="3024336" cy="2708920"/>
          </a:xfrm>
          <a:prstGeom prst="rect">
            <a:avLst/>
          </a:prstGeom>
          <a:noFill/>
        </p:spPr>
      </p:pic>
      <p:pic>
        <p:nvPicPr>
          <p:cNvPr id="4099" name="Picture 3" descr="C:\Users\HP\Desktop\ежедневный план\фото\IMG_20200225_162600.jpg"/>
          <p:cNvPicPr>
            <a:picLocks noChangeAspect="1" noChangeArrowheads="1"/>
          </p:cNvPicPr>
          <p:nvPr/>
        </p:nvPicPr>
        <p:blipFill>
          <a:blip r:embed="rId5" cstate="print"/>
          <a:srcRect b="11965"/>
          <a:stretch>
            <a:fillRect/>
          </a:stretch>
        </p:blipFill>
        <p:spPr bwMode="auto">
          <a:xfrm>
            <a:off x="6228184" y="4077072"/>
            <a:ext cx="2915816" cy="2780928"/>
          </a:xfrm>
          <a:prstGeom prst="rect">
            <a:avLst/>
          </a:prstGeom>
          <a:noFill/>
        </p:spPr>
      </p:pic>
    </p:spTree>
    <p:extLst>
      <p:ext uri="{BB962C8B-B14F-4D97-AF65-F5344CB8AC3E}">
        <p14:creationId xmlns:p14="http://schemas.microsoft.com/office/powerpoint/2010/main" xmlns="" val="1701592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76672"/>
            <a:ext cx="8280920" cy="3579849"/>
          </a:xfrm>
        </p:spPr>
        <p:txBody>
          <a:bodyPr>
            <a:noAutofit/>
          </a:bodyPr>
          <a:lstStyle/>
          <a:p>
            <a:pPr lvl="0"/>
            <a:r>
              <a:rPr lang="ru-RU" sz="2000" i="1" dirty="0"/>
              <a:t>Целью</a:t>
            </a:r>
            <a:r>
              <a:rPr lang="ru-RU" sz="2000" b="0" i="1" dirty="0"/>
              <a:t> исследования   является развитие связной  речи дошкольников посредством инновационных и развивающих технологий.</a:t>
            </a:r>
            <a:endParaRPr lang="ru-RU" sz="2000" b="0" dirty="0"/>
          </a:p>
          <a:p>
            <a:r>
              <a:rPr lang="ru-RU" sz="2000" i="1" dirty="0"/>
              <a:t>Задачи:</a:t>
            </a:r>
            <a:endParaRPr lang="ru-RU" sz="2000" dirty="0"/>
          </a:p>
          <a:p>
            <a:r>
              <a:rPr lang="ru-RU" sz="2000" b="0" i="1" dirty="0"/>
              <a:t>— изучить и проанализировать психолого-педагогическую и методическую литературу по проблеме развития речи дошкольников;</a:t>
            </a:r>
            <a:endParaRPr lang="ru-RU" sz="2000" b="0" dirty="0"/>
          </a:p>
          <a:p>
            <a:r>
              <a:rPr lang="ru-RU" sz="2000" b="0" i="1" dirty="0"/>
              <a:t>— использовать инновационные и развивающие технологии в работе по развитию связной речи у дошкольников. ;</a:t>
            </a:r>
            <a:endParaRPr lang="ru-RU" sz="2000" b="0" dirty="0"/>
          </a:p>
          <a:p>
            <a:r>
              <a:rPr lang="ru-RU" sz="2000" b="0" i="1" dirty="0"/>
              <a:t>— проверить целесообразность и успешность применения инновационных и развивающих технологий в деятельности дошкольников;</a:t>
            </a:r>
            <a:endParaRPr lang="ru-RU" sz="2000" b="0" dirty="0"/>
          </a:p>
          <a:p>
            <a:r>
              <a:rPr lang="ru-RU" sz="2000" b="0" i="1" dirty="0"/>
              <a:t>— взаимодействовать с родителями и педагогами (родительские собрания, семинары, консультации, );</a:t>
            </a:r>
            <a:endParaRPr lang="ru-RU" sz="2000" b="0" dirty="0"/>
          </a:p>
          <a:p>
            <a:r>
              <a:rPr lang="ru-RU" sz="2000" b="0" i="1" dirty="0"/>
              <a:t>— создать предметно-развивающую среду для применения инновационных и развивающих технологий (картотеки, дидактические игры);</a:t>
            </a:r>
            <a:endParaRPr lang="ru-RU" sz="2000" b="0"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a:t>
            </a:fld>
            <a:endParaRPr lang="en-US" dirty="0"/>
          </a:p>
        </p:txBody>
      </p:sp>
      <p:sp>
        <p:nvSpPr>
          <p:cNvPr id="5" name="Заголовок 4"/>
          <p:cNvSpPr>
            <a:spLocks noGrp="1"/>
          </p:cNvSpPr>
          <p:nvPr>
            <p:ph type="title"/>
          </p:nvPr>
        </p:nvSpPr>
        <p:spPr/>
        <p:txBody>
          <a:bodyPr/>
          <a:lstStyle/>
          <a:p>
            <a:r>
              <a:rPr lang="ru-RU" dirty="0" smtClean="0"/>
              <a:t> </a:t>
            </a:r>
            <a:endParaRPr lang="ru-RU" dirty="0"/>
          </a:p>
        </p:txBody>
      </p:sp>
    </p:spTree>
    <p:extLst>
      <p:ext uri="{BB962C8B-B14F-4D97-AF65-F5344CB8AC3E}">
        <p14:creationId xmlns:p14="http://schemas.microsoft.com/office/powerpoint/2010/main" xmlns="" val="3862899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800" i="1" dirty="0"/>
              <a:t>ТРИЗ </a:t>
            </a:r>
            <a:r>
              <a:rPr lang="ru-RU" i="1" dirty="0" smtClean="0"/>
              <a:t/>
            </a:r>
            <a:br>
              <a:rPr lang="ru-RU" i="1" dirty="0" smtClean="0"/>
            </a:br>
            <a:r>
              <a:rPr lang="ru-RU" sz="2000" i="1" dirty="0" smtClean="0"/>
              <a:t>(</a:t>
            </a:r>
            <a:r>
              <a:rPr lang="ru-RU" sz="2000" i="1" dirty="0"/>
              <a:t>Теория решения изобретательских задач)</a:t>
            </a:r>
          </a:p>
        </p:txBody>
      </p:sp>
      <p:sp>
        <p:nvSpPr>
          <p:cNvPr id="3" name="Объект 2"/>
          <p:cNvSpPr>
            <a:spLocks noGrp="1"/>
          </p:cNvSpPr>
          <p:nvPr>
            <p:ph idx="1"/>
          </p:nvPr>
        </p:nvSpPr>
        <p:spPr>
          <a:xfrm>
            <a:off x="899592" y="1484784"/>
            <a:ext cx="7520940" cy="3579849"/>
          </a:xfrm>
        </p:spPr>
        <p:txBody>
          <a:bodyPr>
            <a:normAutofit/>
          </a:bodyPr>
          <a:lstStyle/>
          <a:p>
            <a:r>
              <a:rPr lang="ru-RU" sz="2800" b="0" i="1" dirty="0" smtClean="0"/>
              <a:t>Целью </a:t>
            </a:r>
            <a:r>
              <a:rPr lang="ru-RU" sz="2800" b="0" i="1" dirty="0"/>
              <a:t>использования ТРИЗ – технологии в детском саду является развитие с одной стороны таких качеств мышления, как гибкость, подвижность, системность, диалектичность, а с другой стороны поисковой активности, стремления к новизне, развитие речи и творческого воображения. </a:t>
            </a:r>
            <a:endParaRPr lang="ru-RU" sz="280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30</a:t>
            </a:fld>
            <a:endParaRPr lang="en-US"/>
          </a:p>
        </p:txBody>
      </p:sp>
    </p:spTree>
    <p:extLst>
      <p:ext uri="{BB962C8B-B14F-4D97-AF65-F5344CB8AC3E}">
        <p14:creationId xmlns:p14="http://schemas.microsoft.com/office/powerpoint/2010/main" xmlns="" val="3873057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 </a:t>
            </a:r>
            <a:endParaRPr lang="ru-RU" dirty="0"/>
          </a:p>
        </p:txBody>
      </p:sp>
      <p:sp>
        <p:nvSpPr>
          <p:cNvPr id="3" name="Объект 2"/>
          <p:cNvSpPr>
            <a:spLocks noGrp="1"/>
          </p:cNvSpPr>
          <p:nvPr>
            <p:ph idx="1"/>
          </p:nvPr>
        </p:nvSpPr>
        <p:spPr>
          <a:xfrm>
            <a:off x="827584" y="620689"/>
            <a:ext cx="7520940" cy="2808312"/>
          </a:xfrm>
        </p:spPr>
        <p:txBody>
          <a:bodyPr>
            <a:noAutofit/>
          </a:bodyPr>
          <a:lstStyle/>
          <a:p>
            <a:pPr marL="285750" indent="-285750">
              <a:buFont typeface="Arial" panose="020B0604020202020204" pitchFamily="34" charset="0"/>
              <a:buChar char="•"/>
            </a:pPr>
            <a:r>
              <a:rPr lang="ru-RU" sz="2400" dirty="0" smtClean="0"/>
              <a:t>Метод </a:t>
            </a:r>
            <a:r>
              <a:rPr lang="ru-RU" sz="2400" dirty="0"/>
              <a:t>мозгового штурма</a:t>
            </a:r>
            <a:r>
              <a:rPr lang="ru-RU" sz="2400" dirty="0" smtClean="0"/>
              <a:t>.</a:t>
            </a:r>
          </a:p>
          <a:p>
            <a:pPr marL="0" indent="0"/>
            <a:r>
              <a:rPr lang="ru-RU" sz="1800" b="0" i="1" dirty="0"/>
              <a:t>Это оперативный метод решения проблемы на основе стимулирования творческой активности, при котором участникам обсуждения предлагают высказать как можно большее количество вариантов решений, в том числе самых фантастичных. Затем из общего числа высказанных идей отбирают наиболее удачные, которые могут быть использованы на практике</a:t>
            </a:r>
            <a:r>
              <a:rPr lang="ru-RU" sz="1800" b="0" i="1" dirty="0" smtClean="0"/>
              <a:t>.</a:t>
            </a:r>
          </a:p>
        </p:txBody>
      </p:sp>
      <p:sp>
        <p:nvSpPr>
          <p:cNvPr id="4" name="Номер слайда 3"/>
          <p:cNvSpPr>
            <a:spLocks noGrp="1"/>
          </p:cNvSpPr>
          <p:nvPr>
            <p:ph type="sldNum" sz="quarter" idx="12"/>
          </p:nvPr>
        </p:nvSpPr>
        <p:spPr/>
        <p:txBody>
          <a:bodyPr/>
          <a:lstStyle/>
          <a:p>
            <a:fld id="{2754ED01-E2A0-4C1E-8E21-014B99041579}" type="slidenum">
              <a:rPr lang="en-US" smtClean="0"/>
              <a:pPr/>
              <a:t>31</a:t>
            </a:fld>
            <a:endParaRPr lang="en-US"/>
          </a:p>
        </p:txBody>
      </p:sp>
      <p:sp>
        <p:nvSpPr>
          <p:cNvPr id="6" name="Прямоугольник 5"/>
          <p:cNvSpPr/>
          <p:nvPr/>
        </p:nvSpPr>
        <p:spPr>
          <a:xfrm>
            <a:off x="323528" y="3068960"/>
            <a:ext cx="8820472" cy="184665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ru-RU" sz="2400" b="1" smtClean="0"/>
              <a:t>Звёздный </a:t>
            </a:r>
            <a:r>
              <a:rPr lang="ru-RU" sz="2400" b="1" dirty="0" smtClean="0"/>
              <a:t>взрыв</a:t>
            </a:r>
          </a:p>
          <a:p>
            <a:pPr algn="ctr"/>
            <a:r>
              <a:rPr lang="ru-RU" i="1" dirty="0" smtClean="0"/>
              <a:t> метод решения задач   «ЗВЕЗДНЫЙ ВЗРЫВ»- метод стимулирования </a:t>
            </a:r>
            <a:r>
              <a:rPr lang="ru-RU" i="1" dirty="0" err="1" smtClean="0"/>
              <a:t>креативности</a:t>
            </a:r>
            <a:r>
              <a:rPr lang="ru-RU" i="1" dirty="0" smtClean="0"/>
              <a:t>, способ релаксации для детей. Он основывается на формулировании вопросов для решения задач, для новых открытий и учит детей просматривать связи между идеями, которые они высказывают индивидуально или совместно.</a:t>
            </a:r>
            <a:endParaRPr lang="ru-RU" i="1" dirty="0"/>
          </a:p>
        </p:txBody>
      </p:sp>
    </p:spTree>
    <p:extLst>
      <p:ext uri="{BB962C8B-B14F-4D97-AF65-F5344CB8AC3E}">
        <p14:creationId xmlns:p14="http://schemas.microsoft.com/office/powerpoint/2010/main" xmlns="" val="1882501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32</a:t>
            </a:fld>
            <a:endParaRPr lang="en-US"/>
          </a:p>
        </p:txBody>
      </p:sp>
      <p:sp>
        <p:nvSpPr>
          <p:cNvPr id="3" name="5-конечная звезда 2"/>
          <p:cNvSpPr/>
          <p:nvPr/>
        </p:nvSpPr>
        <p:spPr>
          <a:xfrm>
            <a:off x="1331640" y="908720"/>
            <a:ext cx="6192688" cy="51125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n>
                <a:solidFill>
                  <a:srgbClr val="FF0000"/>
                </a:solidFill>
              </a:ln>
              <a:solidFill>
                <a:srgbClr val="FF0000"/>
              </a:solidFill>
            </a:endParaRPr>
          </a:p>
        </p:txBody>
      </p:sp>
      <p:sp>
        <p:nvSpPr>
          <p:cNvPr id="4" name="TextBox 3"/>
          <p:cNvSpPr txBox="1"/>
          <p:nvPr/>
        </p:nvSpPr>
        <p:spPr>
          <a:xfrm>
            <a:off x="3923928" y="404664"/>
            <a:ext cx="1243674" cy="584775"/>
          </a:xfrm>
          <a:prstGeom prst="rect">
            <a:avLst/>
          </a:prstGeom>
          <a:noFill/>
        </p:spPr>
        <p:txBody>
          <a:bodyPr wrap="none" rtlCol="0">
            <a:spAutoFit/>
          </a:bodyPr>
          <a:lstStyle/>
          <a:p>
            <a:r>
              <a:rPr lang="ru-RU" sz="3200" b="1" dirty="0" smtClean="0"/>
              <a:t>Кто ?</a:t>
            </a:r>
            <a:endParaRPr lang="ru-RU" sz="3200" b="1" dirty="0"/>
          </a:p>
        </p:txBody>
      </p:sp>
      <p:sp>
        <p:nvSpPr>
          <p:cNvPr id="5" name="TextBox 4"/>
          <p:cNvSpPr txBox="1"/>
          <p:nvPr/>
        </p:nvSpPr>
        <p:spPr>
          <a:xfrm>
            <a:off x="7596336" y="2708920"/>
            <a:ext cx="1282146" cy="584775"/>
          </a:xfrm>
          <a:prstGeom prst="rect">
            <a:avLst/>
          </a:prstGeom>
          <a:noFill/>
        </p:spPr>
        <p:txBody>
          <a:bodyPr wrap="none" rtlCol="0">
            <a:spAutoFit/>
          </a:bodyPr>
          <a:lstStyle/>
          <a:p>
            <a:r>
              <a:rPr lang="ru-RU" sz="3200" b="1" dirty="0" smtClean="0"/>
              <a:t>Что ?</a:t>
            </a:r>
            <a:endParaRPr lang="ru-RU" sz="3200" b="1" dirty="0"/>
          </a:p>
        </p:txBody>
      </p:sp>
      <p:sp>
        <p:nvSpPr>
          <p:cNvPr id="6" name="TextBox 5"/>
          <p:cNvSpPr txBox="1"/>
          <p:nvPr/>
        </p:nvSpPr>
        <p:spPr>
          <a:xfrm>
            <a:off x="6300192" y="5661248"/>
            <a:ext cx="1693477" cy="584775"/>
          </a:xfrm>
          <a:prstGeom prst="rect">
            <a:avLst/>
          </a:prstGeom>
          <a:noFill/>
        </p:spPr>
        <p:txBody>
          <a:bodyPr wrap="none" rtlCol="0">
            <a:spAutoFit/>
          </a:bodyPr>
          <a:lstStyle/>
          <a:p>
            <a:r>
              <a:rPr lang="ru-RU" sz="3200" b="1" dirty="0" smtClean="0"/>
              <a:t>Когда ?</a:t>
            </a:r>
            <a:endParaRPr lang="ru-RU" sz="3200" b="1" dirty="0"/>
          </a:p>
        </p:txBody>
      </p:sp>
      <p:sp>
        <p:nvSpPr>
          <p:cNvPr id="7" name="TextBox 6"/>
          <p:cNvSpPr txBox="1"/>
          <p:nvPr/>
        </p:nvSpPr>
        <p:spPr>
          <a:xfrm>
            <a:off x="1331640" y="5589240"/>
            <a:ext cx="1140440" cy="584775"/>
          </a:xfrm>
          <a:prstGeom prst="rect">
            <a:avLst/>
          </a:prstGeom>
          <a:noFill/>
        </p:spPr>
        <p:txBody>
          <a:bodyPr wrap="none" rtlCol="0">
            <a:spAutoFit/>
          </a:bodyPr>
          <a:lstStyle/>
          <a:p>
            <a:r>
              <a:rPr lang="ru-RU" sz="3200" b="1" dirty="0" smtClean="0"/>
              <a:t>Где?</a:t>
            </a:r>
            <a:endParaRPr lang="ru-RU" sz="3200" b="1" dirty="0"/>
          </a:p>
        </p:txBody>
      </p:sp>
      <p:sp>
        <p:nvSpPr>
          <p:cNvPr id="8" name="TextBox 7"/>
          <p:cNvSpPr txBox="1"/>
          <p:nvPr/>
        </p:nvSpPr>
        <p:spPr>
          <a:xfrm>
            <a:off x="179512" y="2564904"/>
            <a:ext cx="1236429" cy="584775"/>
          </a:xfrm>
          <a:prstGeom prst="rect">
            <a:avLst/>
          </a:prstGeom>
          <a:noFill/>
        </p:spPr>
        <p:txBody>
          <a:bodyPr wrap="none" rtlCol="0">
            <a:spAutoFit/>
          </a:bodyPr>
          <a:lstStyle/>
          <a:p>
            <a:r>
              <a:rPr lang="ru-RU" sz="3200" b="1" dirty="0" smtClean="0"/>
              <a:t>Как ?</a:t>
            </a:r>
            <a:endParaRPr lang="ru-RU" sz="3200" b="1" dirty="0"/>
          </a:p>
        </p:txBody>
      </p:sp>
      <p:sp>
        <p:nvSpPr>
          <p:cNvPr id="9" name="Прямоугольник 8"/>
          <p:cNvSpPr/>
          <p:nvPr/>
        </p:nvSpPr>
        <p:spPr>
          <a:xfrm>
            <a:off x="3491880" y="2708920"/>
            <a:ext cx="1960280" cy="461665"/>
          </a:xfrm>
          <a:prstGeom prst="rect">
            <a:avLst/>
          </a:prstGeom>
          <a:noFill/>
        </p:spPr>
        <p:txBody>
          <a:bodyPr wrap="none" lIns="91440" tIns="45720" rIns="91440" bIns="45720">
            <a:spAutoFit/>
          </a:bodyPr>
          <a:lstStyle/>
          <a:p>
            <a:pPr algn="ctr"/>
            <a:r>
              <a:rPr lang="ru-RU" sz="2400" b="1" i="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Проблема</a:t>
            </a:r>
            <a:endParaRPr lang="ru-RU" sz="2400" b="1" i="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0" name="Прямоугольник 9"/>
          <p:cNvSpPr/>
          <p:nvPr/>
        </p:nvSpPr>
        <p:spPr>
          <a:xfrm>
            <a:off x="0" y="0"/>
            <a:ext cx="2843808" cy="1569660"/>
          </a:xfrm>
          <a:prstGeom prst="rect">
            <a:avLst/>
          </a:prstGeom>
          <a:solidFill>
            <a:srgbClr val="00B0F0"/>
          </a:solidFill>
        </p:spPr>
        <p:txBody>
          <a:bodyPr wrap="square" lIns="91440" tIns="45720" rIns="91440" bIns="45720">
            <a:spAutoFit/>
          </a:bodyPr>
          <a:lstStyle/>
          <a:p>
            <a:pPr algn="ctr"/>
            <a:r>
              <a:rPr lang="ru-RU" sz="3200" b="1" dirty="0" smtClean="0"/>
              <a:t>«Звёздный взрыв»</a:t>
            </a:r>
          </a:p>
          <a:p>
            <a:pPr algn="ctr"/>
            <a:r>
              <a:rPr lang="ru-RU" sz="3200" b="1" dirty="0" smtClean="0">
                <a:ln w="1905"/>
                <a:effectLst>
                  <a:innerShdw blurRad="69850" dist="43180" dir="5400000">
                    <a:srgbClr val="000000">
                      <a:alpha val="65000"/>
                    </a:srgbClr>
                  </a:innerShdw>
                </a:effectLst>
              </a:rPr>
              <a:t>Алгоритм  </a:t>
            </a:r>
            <a:endParaRPr lang="ru-RU" sz="3200" b="1" cap="none" spc="0" dirty="0">
              <a:ln w="1905"/>
              <a:effectLst>
                <a:innerShdw blurRad="69850" dist="43180" dir="5400000">
                  <a:srgbClr val="000000">
                    <a:alpha val="65000"/>
                  </a:srgbClr>
                </a:innerShdw>
              </a:effectLst>
            </a:endParaRPr>
          </a:p>
        </p:txBody>
      </p:sp>
      <p:pic>
        <p:nvPicPr>
          <p:cNvPr id="68610" name="Picture 2" descr="https://www.hobobo.ru/assets/uploads/2017/09/04-Novorichni-prigodi-Chervonoi-shapochki-1024x670.jpg"/>
          <p:cNvPicPr>
            <a:picLocks noChangeAspect="1" noChangeArrowheads="1"/>
          </p:cNvPicPr>
          <p:nvPr/>
        </p:nvPicPr>
        <p:blipFill>
          <a:blip r:embed="rId2" cstate="print"/>
          <a:srcRect/>
          <a:stretch>
            <a:fillRect/>
          </a:stretch>
        </p:blipFill>
        <p:spPr bwMode="auto">
          <a:xfrm>
            <a:off x="3275856" y="3284984"/>
            <a:ext cx="2311133" cy="151216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754ED01-E2A0-4C1E-8E21-014B99041579}" type="slidenum">
              <a:rPr lang="en-US" smtClean="0"/>
              <a:pPr/>
              <a:t>33</a:t>
            </a:fld>
            <a:endParaRPr lang="en-US"/>
          </a:p>
        </p:txBody>
      </p:sp>
      <p:pic>
        <p:nvPicPr>
          <p:cNvPr id="3" name="Рисунок 1"/>
          <p:cNvPicPr>
            <a:picLocks noChangeAspect="1"/>
          </p:cNvPicPr>
          <p:nvPr/>
        </p:nvPicPr>
        <p:blipFill>
          <a:blip r:embed="rId2" cstate="print"/>
          <a:srcRect l="13776" t="5901" r="15350"/>
          <a:stretch>
            <a:fillRect/>
          </a:stretch>
        </p:blipFill>
        <p:spPr bwMode="auto">
          <a:xfrm>
            <a:off x="0" y="0"/>
            <a:ext cx="3707904" cy="3264468"/>
          </a:xfrm>
          <a:prstGeom prst="rect">
            <a:avLst/>
          </a:prstGeom>
          <a:ln>
            <a:noFill/>
          </a:ln>
          <a:effectLst>
            <a:softEdge rad="112500"/>
          </a:effectLst>
        </p:spPr>
      </p:pic>
      <p:pic>
        <p:nvPicPr>
          <p:cNvPr id="4" name="Рисунок 1"/>
          <p:cNvPicPr>
            <a:picLocks noChangeAspect="1"/>
          </p:cNvPicPr>
          <p:nvPr/>
        </p:nvPicPr>
        <p:blipFill>
          <a:blip r:embed="rId3" cstate="print"/>
          <a:srcRect/>
          <a:stretch>
            <a:fillRect/>
          </a:stretch>
        </p:blipFill>
        <p:spPr bwMode="auto">
          <a:xfrm>
            <a:off x="5580112" y="3547424"/>
            <a:ext cx="3563888" cy="3310576"/>
          </a:xfrm>
          <a:prstGeom prst="rect">
            <a:avLst/>
          </a:prstGeom>
          <a:ln>
            <a:noFill/>
          </a:ln>
          <a:effectLst>
            <a:softEdge rad="112500"/>
          </a:effectLst>
        </p:spPr>
      </p:pic>
      <p:pic>
        <p:nvPicPr>
          <p:cNvPr id="5" name="Рисунок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0"/>
            <a:ext cx="4176464" cy="393305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C:\Users\HP\Desktop\ежедневный план\фото\IMG_20200306_155643.jpg"/>
          <p:cNvPicPr>
            <a:picLocks noChangeAspect="1" noChangeArrowheads="1"/>
          </p:cNvPicPr>
          <p:nvPr/>
        </p:nvPicPr>
        <p:blipFill>
          <a:blip r:embed="rId5" cstate="print"/>
          <a:srcRect t="11151" b="30050"/>
          <a:stretch>
            <a:fillRect/>
          </a:stretch>
        </p:blipFill>
        <p:spPr bwMode="auto">
          <a:xfrm>
            <a:off x="0" y="2878427"/>
            <a:ext cx="5076056" cy="397957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a:t>Информационно-коммуникационные технологии.</a:t>
            </a:r>
          </a:p>
        </p:txBody>
      </p:sp>
      <p:sp>
        <p:nvSpPr>
          <p:cNvPr id="3" name="Объект 2"/>
          <p:cNvSpPr>
            <a:spLocks noGrp="1"/>
          </p:cNvSpPr>
          <p:nvPr>
            <p:ph idx="1"/>
          </p:nvPr>
        </p:nvSpPr>
        <p:spPr/>
        <p:txBody>
          <a:bodyPr>
            <a:noAutofit/>
          </a:bodyPr>
          <a:lstStyle/>
          <a:p>
            <a:r>
              <a:rPr lang="ru-RU" sz="1800" b="0" i="1" dirty="0" smtClean="0"/>
              <a:t>В </a:t>
            </a:r>
            <a:r>
              <a:rPr lang="ru-RU" sz="1800" b="0" i="1" dirty="0"/>
              <a:t>настоящее время уже невозможно себе представить развитие современного общества и производства без ИКТ. Сегодня ИКТ начинают занимать свою нишу и в </a:t>
            </a:r>
            <a:r>
              <a:rPr lang="ru-RU" sz="1800" b="0" i="1" dirty="0" err="1"/>
              <a:t>воспитательно</a:t>
            </a:r>
            <a:r>
              <a:rPr lang="ru-RU" sz="1800" b="0" i="1" dirty="0"/>
              <a:t>-образовательном пространстве ДОУ. Это позволяет: - предъявлять информацию на экране монитора в игровой форме, что вызывает у детей огромный интерес, так как это отвечает основному виду деятельности дошкольника – игре; - ярко, образно, в доступной дошкольникам форме преподнести новый материал, что соответствует наглядно-образному мышлению детей дошкольного возраста; - привлечь внимание детей движением, звуком, мультипликацией; - поощрять детей при решении проблемной задачи, используя возможности учебной программы, что является стимулом для развития их познавательной активности; -развивать у дошкольников исследовательское поведение; - расширять творческие возможности самого педагога, так как позволяет самому использовать интернет ресурсы для создания тематических презентаций, картотек, систематизации материала.</a:t>
            </a:r>
            <a:endParaRPr lang="ru-RU" sz="180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34</a:t>
            </a:fld>
            <a:endParaRPr lang="en-US"/>
          </a:p>
        </p:txBody>
      </p:sp>
    </p:spTree>
    <p:extLst>
      <p:ext uri="{BB962C8B-B14F-4D97-AF65-F5344CB8AC3E}">
        <p14:creationId xmlns:p14="http://schemas.microsoft.com/office/powerpoint/2010/main" xmlns="" val="3481037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a:t>ИКТ в моей работе:</a:t>
            </a:r>
            <a:br>
              <a:rPr lang="ru-RU" i="1" dirty="0"/>
            </a:br>
            <a:endParaRPr lang="ru-RU" i="1" dirty="0"/>
          </a:p>
        </p:txBody>
      </p:sp>
      <p:sp>
        <p:nvSpPr>
          <p:cNvPr id="3" name="Объект 2"/>
          <p:cNvSpPr>
            <a:spLocks noGrp="1"/>
          </p:cNvSpPr>
          <p:nvPr>
            <p:ph idx="1"/>
          </p:nvPr>
        </p:nvSpPr>
        <p:spPr/>
        <p:txBody>
          <a:bodyPr>
            <a:noAutofit/>
          </a:bodyPr>
          <a:lstStyle/>
          <a:p>
            <a:r>
              <a:rPr lang="ru-RU" sz="2000" b="0" i="1" dirty="0" smtClean="0"/>
              <a:t>Подбор </a:t>
            </a:r>
            <a:r>
              <a:rPr lang="ru-RU" sz="2000" b="0" i="1" dirty="0"/>
              <a:t>иллюстративного материала к занятиям и для оформления стендов, группы.</a:t>
            </a:r>
          </a:p>
          <a:p>
            <a:r>
              <a:rPr lang="ru-RU" sz="2000" b="0" i="1" dirty="0"/>
              <a:t>Обмен опытом педагогов.</a:t>
            </a:r>
          </a:p>
          <a:p>
            <a:r>
              <a:rPr lang="ru-RU" sz="2000" b="0" i="1" dirty="0"/>
              <a:t>Оформление групповой документации, отчетов.</a:t>
            </a:r>
          </a:p>
          <a:p>
            <a:r>
              <a:rPr lang="ru-RU" sz="2000" b="0" i="1" dirty="0"/>
              <a:t>Создание презентаций в программе </a:t>
            </a:r>
            <a:r>
              <a:rPr lang="ru-RU" sz="2000" b="0" i="1" dirty="0" err="1"/>
              <a:t>Рower</a:t>
            </a:r>
            <a:r>
              <a:rPr lang="ru-RU" sz="2000" b="0" i="1" dirty="0"/>
              <a:t>  </a:t>
            </a:r>
            <a:r>
              <a:rPr lang="ru-RU" sz="2000" b="0" i="1" dirty="0" err="1"/>
              <a:t>Рoint</a:t>
            </a:r>
            <a:r>
              <a:rPr lang="ru-RU" sz="2000" b="0" i="1" dirty="0"/>
              <a:t> для повышения эффективности образовательных занятий с детьми и педагогической компетенции у родителей в процессе проведения родительских собраний.</a:t>
            </a:r>
          </a:p>
          <a:p>
            <a:r>
              <a:rPr lang="ru-RU" sz="2000" b="0" i="1" dirty="0"/>
              <a:t>Подбор познавательного дополнительного материала для занятия, знакомство со сценариями праздников, и других мероприятий.</a:t>
            </a:r>
          </a:p>
          <a:p>
            <a:r>
              <a:rPr lang="ru-RU" sz="2000" b="0" i="1" dirty="0"/>
              <a:t> Организация работы с родителями в различении информации о задачах, методах, средствах речевого развития и на консультациях, и семинарах.</a:t>
            </a:r>
          </a:p>
          <a:p>
            <a:endParaRPr lang="ru-RU" sz="2000" b="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35</a:t>
            </a:fld>
            <a:endParaRPr lang="en-US"/>
          </a:p>
        </p:txBody>
      </p:sp>
    </p:spTree>
    <p:extLst>
      <p:ext uri="{BB962C8B-B14F-4D97-AF65-F5344CB8AC3E}">
        <p14:creationId xmlns:p14="http://schemas.microsoft.com/office/powerpoint/2010/main" xmlns="" val="418287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br>
              <a:rPr lang="ru-RU" dirty="0" smtClean="0"/>
            </a:br>
            <a:endParaRPr lang="ru-RU"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36</a:t>
            </a:fld>
            <a:endParaRPr lang="en-US"/>
          </a:p>
        </p:txBody>
      </p:sp>
      <p:pic>
        <p:nvPicPr>
          <p:cNvPr id="3074" name="Picture 2" descr="C:\Users\HP\Desktop\ежедневный план\фото\IMG_20190820_092653.jpg"/>
          <p:cNvPicPr>
            <a:picLocks noChangeAspect="1" noChangeArrowheads="1"/>
          </p:cNvPicPr>
          <p:nvPr/>
        </p:nvPicPr>
        <p:blipFill>
          <a:blip r:embed="rId2" cstate="print"/>
          <a:srcRect b="23706"/>
          <a:stretch>
            <a:fillRect/>
          </a:stretch>
        </p:blipFill>
        <p:spPr bwMode="auto">
          <a:xfrm>
            <a:off x="0" y="0"/>
            <a:ext cx="4211960" cy="3068960"/>
          </a:xfrm>
          <a:prstGeom prst="rect">
            <a:avLst/>
          </a:prstGeom>
          <a:ln>
            <a:noFill/>
          </a:ln>
          <a:effectLst>
            <a:softEdge rad="112500"/>
          </a:effectLst>
        </p:spPr>
      </p:pic>
      <p:pic>
        <p:nvPicPr>
          <p:cNvPr id="3075" name="Picture 3" descr="C:\Users\HP\Desktop\ежедневный план\фото\IMG_20200306_154908.jpg"/>
          <p:cNvPicPr>
            <a:picLocks noGrp="1" noChangeAspect="1" noChangeArrowheads="1"/>
          </p:cNvPicPr>
          <p:nvPr>
            <p:ph idx="1"/>
          </p:nvPr>
        </p:nvPicPr>
        <p:blipFill>
          <a:blip r:embed="rId3" cstate="print"/>
          <a:srcRect b="41414"/>
          <a:stretch>
            <a:fillRect/>
          </a:stretch>
        </p:blipFill>
        <p:spPr bwMode="auto">
          <a:xfrm>
            <a:off x="4788024" y="0"/>
            <a:ext cx="4355976" cy="3068960"/>
          </a:xfrm>
          <a:prstGeom prst="rect">
            <a:avLst/>
          </a:prstGeom>
          <a:ln>
            <a:noFill/>
          </a:ln>
          <a:effectLst>
            <a:softEdge rad="112500"/>
          </a:effectLst>
        </p:spPr>
      </p:pic>
      <p:pic>
        <p:nvPicPr>
          <p:cNvPr id="3076" name="Picture 4" descr="C:\Users\HP\Desktop\ежедневный план\фото\IMG-20190524-WA0022.jpg"/>
          <p:cNvPicPr>
            <a:picLocks noChangeAspect="1" noChangeArrowheads="1"/>
          </p:cNvPicPr>
          <p:nvPr/>
        </p:nvPicPr>
        <p:blipFill>
          <a:blip r:embed="rId4" cstate="print"/>
          <a:srcRect b="13041"/>
          <a:stretch>
            <a:fillRect/>
          </a:stretch>
        </p:blipFill>
        <p:spPr bwMode="auto">
          <a:xfrm>
            <a:off x="0" y="2996953"/>
            <a:ext cx="5868144" cy="3861048"/>
          </a:xfrm>
          <a:prstGeom prst="rect">
            <a:avLst/>
          </a:prstGeom>
          <a:ln>
            <a:noFill/>
          </a:ln>
          <a:effectLst>
            <a:softEdge rad="112500"/>
          </a:effectLst>
        </p:spPr>
      </p:pic>
      <p:pic>
        <p:nvPicPr>
          <p:cNvPr id="7" name="Picture 2" descr="C:\Users\HP\Downloads\IMG_20200416_095816.jpg"/>
          <p:cNvPicPr>
            <a:picLocks noChangeAspect="1" noChangeArrowheads="1"/>
          </p:cNvPicPr>
          <p:nvPr/>
        </p:nvPicPr>
        <p:blipFill>
          <a:blip r:embed="rId5" cstate="print"/>
          <a:srcRect/>
          <a:stretch>
            <a:fillRect/>
          </a:stretch>
        </p:blipFill>
        <p:spPr bwMode="auto">
          <a:xfrm>
            <a:off x="5940152" y="3212976"/>
            <a:ext cx="3203848" cy="3645025"/>
          </a:xfrm>
          <a:prstGeom prst="rect">
            <a:avLst/>
          </a:prstGeom>
          <a:ln>
            <a:noFill/>
          </a:ln>
          <a:effectLst>
            <a:softEdge rad="112500"/>
          </a:effectLst>
        </p:spPr>
      </p:pic>
    </p:spTree>
    <p:extLst>
      <p:ext uri="{BB962C8B-B14F-4D97-AF65-F5344CB8AC3E}">
        <p14:creationId xmlns:p14="http://schemas.microsoft.com/office/powerpoint/2010/main" xmlns="" val="757936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i="1" dirty="0" smtClean="0"/>
              <a:t> Технология проектной деятельности</a:t>
            </a:r>
            <a:endParaRPr lang="ru-RU" i="1" dirty="0"/>
          </a:p>
        </p:txBody>
      </p:sp>
      <p:sp>
        <p:nvSpPr>
          <p:cNvPr id="3" name="Объект 2"/>
          <p:cNvSpPr>
            <a:spLocks noGrp="1"/>
          </p:cNvSpPr>
          <p:nvPr>
            <p:ph idx="1"/>
          </p:nvPr>
        </p:nvSpPr>
        <p:spPr/>
        <p:txBody>
          <a:bodyPr>
            <a:normAutofit/>
          </a:bodyPr>
          <a:lstStyle/>
          <a:p>
            <a:r>
              <a:rPr lang="ru-RU" sz="1800" b="0" i="1" dirty="0"/>
              <a:t>Технология проектирования – одна из форм поисковой деятельности, способствует развитию их творческих способностей. </a:t>
            </a:r>
            <a:r>
              <a:rPr lang="ru-RU" sz="1800" b="0" i="1" dirty="0" smtClean="0"/>
              <a:t>Разработку </a:t>
            </a:r>
            <a:r>
              <a:rPr lang="ru-RU" sz="1800" b="0" i="1" dirty="0"/>
              <a:t>тематических проектов можно связать с использованием модели «трёх вопросов» - суть этой модели заключается в том, что педагог задаёт детям три вопроса:</a:t>
            </a:r>
          </a:p>
          <a:p>
            <a:r>
              <a:rPr lang="ru-RU" sz="1800" b="0" i="1" dirty="0"/>
              <a:t>• </a:t>
            </a:r>
            <a:r>
              <a:rPr lang="ru-RU" sz="1800" b="0" i="1" dirty="0" smtClean="0"/>
              <a:t>  Что </a:t>
            </a:r>
            <a:r>
              <a:rPr lang="ru-RU" sz="1800" b="0" i="1" dirty="0"/>
              <a:t>мы знаем?</a:t>
            </a:r>
          </a:p>
          <a:p>
            <a:r>
              <a:rPr lang="ru-RU" sz="1800" b="0" i="1" dirty="0"/>
              <a:t>• </a:t>
            </a:r>
            <a:r>
              <a:rPr lang="ru-RU" sz="1800" b="0" i="1" dirty="0" smtClean="0"/>
              <a:t>  Что </a:t>
            </a:r>
            <a:r>
              <a:rPr lang="ru-RU" sz="1800" b="0" i="1" dirty="0"/>
              <a:t>мы хотим узнать, </a:t>
            </a:r>
            <a:endParaRPr lang="ru-RU" sz="1800" b="0" i="1" dirty="0" smtClean="0"/>
          </a:p>
          <a:p>
            <a:pPr marL="285750" indent="-285750">
              <a:buFont typeface="Arial" panose="020B0604020202020204" pitchFamily="34" charset="0"/>
              <a:buChar char="•"/>
            </a:pPr>
            <a:r>
              <a:rPr lang="ru-RU" sz="1800" b="0" i="1" dirty="0"/>
              <a:t>К</a:t>
            </a:r>
            <a:r>
              <a:rPr lang="ru-RU" sz="1800" b="0" i="1" dirty="0" smtClean="0"/>
              <a:t>ак </a:t>
            </a:r>
            <a:r>
              <a:rPr lang="ru-RU" sz="1800" b="0" i="1" dirty="0"/>
              <a:t>мы это будем делать?</a:t>
            </a:r>
          </a:p>
          <a:p>
            <a:r>
              <a:rPr lang="ru-RU" sz="1800" b="0" i="1" dirty="0" smtClean="0"/>
              <a:t>В </a:t>
            </a:r>
            <a:r>
              <a:rPr lang="ru-RU" sz="1800" b="0" i="1" dirty="0"/>
              <a:t>рамках любого проекта есть огромные возможности для работы над развитием связной монологической речи детей.</a:t>
            </a:r>
          </a:p>
          <a:p>
            <a:endParaRPr lang="ru-RU" sz="1800" b="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37</a:t>
            </a:fld>
            <a:endParaRPr lang="en-US"/>
          </a:p>
        </p:txBody>
      </p:sp>
    </p:spTree>
    <p:extLst>
      <p:ext uri="{BB962C8B-B14F-4D97-AF65-F5344CB8AC3E}">
        <p14:creationId xmlns:p14="http://schemas.microsoft.com/office/powerpoint/2010/main" xmlns="" val="2828428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88640"/>
            <a:ext cx="7520940" cy="548640"/>
          </a:xfrm>
        </p:spPr>
        <p:txBody>
          <a:bodyPr/>
          <a:lstStyle/>
          <a:p>
            <a:pPr algn="ctr"/>
            <a:r>
              <a:rPr lang="ru-RU" i="1" dirty="0" smtClean="0"/>
              <a:t>Проект «Цветы – вокруг нас»</a:t>
            </a:r>
            <a:endParaRPr lang="ru-RU"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38</a:t>
            </a:fld>
            <a:endParaRPr lang="en-US"/>
          </a:p>
        </p:txBody>
      </p:sp>
      <p:sp>
        <p:nvSpPr>
          <p:cNvPr id="5125" name="AutoShape 5" descr="https://apf.mail.ru/cgi-bin/readmsg?id=15823700610013903337;0;11&amp;exif=1&amp;full=1&amp;x-email=kabakperdelyanu_1964%40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7" name="AutoShape 7" descr="https://apf.mail.ru/cgi-bin/readmsg?id=15823700610013903337;0;11&amp;exif=1&amp;full=1&amp;x-email=kabakperdelyanu_1964%40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29" name="AutoShape 9" descr="https://apf.mail.ru/cgi-bin/readmsg?id=15823700610013903337;0;11&amp;exif=1&amp;full=1&amp;x-email=kabakperdelyanu_1964%40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131" name="AutoShape 11" descr="https://apf.mail.ru/cgi-bin/readmsg?id=15823700610013903337;0;11&amp;exif=1&amp;full=1&amp;x-email=kabakperdelyanu_1964%40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133" name="Picture 13" descr="C:\Users\HP\Desktop\ежедневный план\фото\11.jpg"/>
          <p:cNvPicPr>
            <a:picLocks noChangeAspect="1" noChangeArrowheads="1"/>
          </p:cNvPicPr>
          <p:nvPr/>
        </p:nvPicPr>
        <p:blipFill>
          <a:blip r:embed="rId2" cstate="print"/>
          <a:srcRect/>
          <a:stretch>
            <a:fillRect/>
          </a:stretch>
        </p:blipFill>
        <p:spPr bwMode="auto">
          <a:xfrm>
            <a:off x="0" y="980728"/>
            <a:ext cx="2085696" cy="2780928"/>
          </a:xfrm>
          <a:prstGeom prst="rect">
            <a:avLst/>
          </a:prstGeom>
          <a:noFill/>
        </p:spPr>
      </p:pic>
      <p:pic>
        <p:nvPicPr>
          <p:cNvPr id="5134" name="Picture 14" descr="C:\Users\HP\Desktop\ежедневный план\фото\12.jpg"/>
          <p:cNvPicPr>
            <a:picLocks noChangeAspect="1" noChangeArrowheads="1"/>
          </p:cNvPicPr>
          <p:nvPr/>
        </p:nvPicPr>
        <p:blipFill>
          <a:blip r:embed="rId3" cstate="print"/>
          <a:srcRect/>
          <a:stretch>
            <a:fillRect/>
          </a:stretch>
        </p:blipFill>
        <p:spPr bwMode="auto">
          <a:xfrm>
            <a:off x="2267744" y="980728"/>
            <a:ext cx="2088232" cy="2808312"/>
          </a:xfrm>
          <a:prstGeom prst="rect">
            <a:avLst/>
          </a:prstGeom>
          <a:noFill/>
        </p:spPr>
      </p:pic>
      <p:pic>
        <p:nvPicPr>
          <p:cNvPr id="5135" name="Picture 15" descr="C:\Users\HP\Desktop\ежедневный план\фото\33.jpg"/>
          <p:cNvPicPr>
            <a:picLocks noChangeAspect="1" noChangeArrowheads="1"/>
          </p:cNvPicPr>
          <p:nvPr/>
        </p:nvPicPr>
        <p:blipFill>
          <a:blip r:embed="rId4" cstate="print"/>
          <a:srcRect/>
          <a:stretch>
            <a:fillRect/>
          </a:stretch>
        </p:blipFill>
        <p:spPr bwMode="auto">
          <a:xfrm>
            <a:off x="6660232" y="3861048"/>
            <a:ext cx="2483768" cy="2996952"/>
          </a:xfrm>
          <a:prstGeom prst="rect">
            <a:avLst/>
          </a:prstGeom>
          <a:noFill/>
        </p:spPr>
      </p:pic>
      <p:pic>
        <p:nvPicPr>
          <p:cNvPr id="5136" name="Picture 16" descr="C:\Users\HP\Desktop\ежедневный план\фото\47.jpg"/>
          <p:cNvPicPr>
            <a:picLocks noChangeAspect="1" noChangeArrowheads="1"/>
          </p:cNvPicPr>
          <p:nvPr/>
        </p:nvPicPr>
        <p:blipFill>
          <a:blip r:embed="rId5" cstate="print"/>
          <a:srcRect/>
          <a:stretch>
            <a:fillRect/>
          </a:stretch>
        </p:blipFill>
        <p:spPr bwMode="auto">
          <a:xfrm>
            <a:off x="4572000" y="980728"/>
            <a:ext cx="2160240" cy="2780928"/>
          </a:xfrm>
          <a:prstGeom prst="rect">
            <a:avLst/>
          </a:prstGeom>
          <a:noFill/>
        </p:spPr>
      </p:pic>
      <p:pic>
        <p:nvPicPr>
          <p:cNvPr id="5137" name="Picture 17" descr="C:\Users\HP\Desktop\ежедневный план\фото\IMG_20191101_115050.jpg"/>
          <p:cNvPicPr>
            <a:picLocks noChangeAspect="1" noChangeArrowheads="1"/>
          </p:cNvPicPr>
          <p:nvPr/>
        </p:nvPicPr>
        <p:blipFill>
          <a:blip r:embed="rId6" cstate="print"/>
          <a:srcRect l="4326" t="18500" r="9051" b="14301"/>
          <a:stretch>
            <a:fillRect/>
          </a:stretch>
        </p:blipFill>
        <p:spPr bwMode="auto">
          <a:xfrm>
            <a:off x="0" y="4005064"/>
            <a:ext cx="3635896" cy="2852935"/>
          </a:xfrm>
          <a:prstGeom prst="rect">
            <a:avLst/>
          </a:prstGeom>
          <a:noFill/>
        </p:spPr>
      </p:pic>
      <p:pic>
        <p:nvPicPr>
          <p:cNvPr id="5138" name="Picture 18" descr="C:\Users\HP\Desktop\ежедневный план\фото\IMG_20191105_075733.jpg"/>
          <p:cNvPicPr>
            <a:picLocks noChangeAspect="1" noChangeArrowheads="1"/>
          </p:cNvPicPr>
          <p:nvPr/>
        </p:nvPicPr>
        <p:blipFill>
          <a:blip r:embed="rId7" cstate="print"/>
          <a:srcRect/>
          <a:stretch>
            <a:fillRect/>
          </a:stretch>
        </p:blipFill>
        <p:spPr bwMode="auto">
          <a:xfrm>
            <a:off x="3707904" y="3861048"/>
            <a:ext cx="2931790" cy="2996952"/>
          </a:xfrm>
          <a:prstGeom prst="rect">
            <a:avLst/>
          </a:prstGeom>
          <a:noFill/>
        </p:spPr>
      </p:pic>
      <p:sp>
        <p:nvSpPr>
          <p:cNvPr id="23" name="Содержимое 22"/>
          <p:cNvSpPr>
            <a:spLocks noGrp="1"/>
          </p:cNvSpPr>
          <p:nvPr>
            <p:ph idx="1"/>
          </p:nvPr>
        </p:nvSpPr>
        <p:spPr/>
        <p:txBody>
          <a:bodyPr/>
          <a:lstStyle/>
          <a:p>
            <a:endParaRPr lang="ru-RU" dirty="0"/>
          </a:p>
        </p:txBody>
      </p:sp>
      <p:pic>
        <p:nvPicPr>
          <p:cNvPr id="5139" name="Picture 19" descr="C:\Users\HP\Desktop\ежедневный план\фото\IMG_20190916_105047.jpg"/>
          <p:cNvPicPr>
            <a:picLocks noChangeAspect="1" noChangeArrowheads="1"/>
          </p:cNvPicPr>
          <p:nvPr/>
        </p:nvPicPr>
        <p:blipFill>
          <a:blip r:embed="rId8" cstate="print"/>
          <a:srcRect/>
          <a:stretch>
            <a:fillRect/>
          </a:stretch>
        </p:blipFill>
        <p:spPr bwMode="auto">
          <a:xfrm>
            <a:off x="6876256" y="980728"/>
            <a:ext cx="2267744" cy="2880320"/>
          </a:xfrm>
          <a:prstGeom prst="rect">
            <a:avLst/>
          </a:prstGeom>
          <a:noFill/>
        </p:spPr>
      </p:pic>
    </p:spTree>
    <p:extLst>
      <p:ext uri="{BB962C8B-B14F-4D97-AF65-F5344CB8AC3E}">
        <p14:creationId xmlns:p14="http://schemas.microsoft.com/office/powerpoint/2010/main" xmlns="" val="3637305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smtClean="0"/>
              <a:t>Проект  «Как ты,  Осень,  хороша!»</a:t>
            </a:r>
            <a:endParaRPr lang="ru-RU"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39</a:t>
            </a:fld>
            <a:endParaRPr lang="en-US"/>
          </a:p>
        </p:txBody>
      </p:sp>
      <p:pic>
        <p:nvPicPr>
          <p:cNvPr id="17409" name="Picture 1" descr="C:\Users\HP\Desktop\ежедневный план\фото\IMG_20191001_105825.jpg"/>
          <p:cNvPicPr>
            <a:picLocks noGrp="1" noChangeAspect="1" noChangeArrowheads="1"/>
          </p:cNvPicPr>
          <p:nvPr>
            <p:ph idx="1"/>
          </p:nvPr>
        </p:nvPicPr>
        <p:blipFill>
          <a:blip r:embed="rId2" cstate="print"/>
          <a:srcRect/>
          <a:stretch>
            <a:fillRect/>
          </a:stretch>
        </p:blipFill>
        <p:spPr bwMode="auto">
          <a:xfrm>
            <a:off x="0" y="980728"/>
            <a:ext cx="3203848" cy="2592288"/>
          </a:xfrm>
          <a:prstGeom prst="rect">
            <a:avLst/>
          </a:prstGeom>
          <a:noFill/>
        </p:spPr>
      </p:pic>
      <p:pic>
        <p:nvPicPr>
          <p:cNvPr id="17410" name="Picture 2" descr="C:\Users\HP\Desktop\ежедневный план\фото\IMG_20191001_120250.jpg"/>
          <p:cNvPicPr>
            <a:picLocks noChangeAspect="1" noChangeArrowheads="1"/>
          </p:cNvPicPr>
          <p:nvPr/>
        </p:nvPicPr>
        <p:blipFill>
          <a:blip r:embed="rId3" cstate="print"/>
          <a:srcRect/>
          <a:stretch>
            <a:fillRect/>
          </a:stretch>
        </p:blipFill>
        <p:spPr bwMode="auto">
          <a:xfrm>
            <a:off x="0" y="3717032"/>
            <a:ext cx="3851920" cy="3140968"/>
          </a:xfrm>
          <a:prstGeom prst="rect">
            <a:avLst/>
          </a:prstGeom>
          <a:noFill/>
        </p:spPr>
      </p:pic>
      <p:pic>
        <p:nvPicPr>
          <p:cNvPr id="17411" name="Picture 3" descr="C:\Users\HP\Desktop\ежедневный план\фото\IMG-20191031-WA0007.jpg"/>
          <p:cNvPicPr>
            <a:picLocks noChangeAspect="1" noChangeArrowheads="1"/>
          </p:cNvPicPr>
          <p:nvPr/>
        </p:nvPicPr>
        <p:blipFill>
          <a:blip r:embed="rId4" cstate="print"/>
          <a:srcRect b="15350"/>
          <a:stretch>
            <a:fillRect/>
          </a:stretch>
        </p:blipFill>
        <p:spPr bwMode="auto">
          <a:xfrm>
            <a:off x="3347864" y="980729"/>
            <a:ext cx="3168352" cy="2664296"/>
          </a:xfrm>
          <a:prstGeom prst="rect">
            <a:avLst/>
          </a:prstGeom>
          <a:noFill/>
        </p:spPr>
      </p:pic>
      <p:pic>
        <p:nvPicPr>
          <p:cNvPr id="17412" name="Picture 4" descr="C:\Users\HP\Desktop\ежедневный план\фото\IMG-20191004-WA0036.jpeg"/>
          <p:cNvPicPr>
            <a:picLocks noChangeAspect="1" noChangeArrowheads="1"/>
          </p:cNvPicPr>
          <p:nvPr/>
        </p:nvPicPr>
        <p:blipFill>
          <a:blip r:embed="rId5" cstate="print"/>
          <a:srcRect/>
          <a:stretch>
            <a:fillRect/>
          </a:stretch>
        </p:blipFill>
        <p:spPr bwMode="auto">
          <a:xfrm>
            <a:off x="7236296" y="3789040"/>
            <a:ext cx="1907704" cy="2016224"/>
          </a:xfrm>
          <a:prstGeom prst="rect">
            <a:avLst/>
          </a:prstGeom>
          <a:noFill/>
        </p:spPr>
      </p:pic>
      <p:sp>
        <p:nvSpPr>
          <p:cNvPr id="17414" name="AutoShape 6" descr="https://i.mycdn.me/i?r=AyH4iRPQ2q0otWIFepML2LxRvDC0Ux8cTFkHyq7nI0o5K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5" name="Picture 7" descr="C:\Users\HP\Desktop\ежедневный план\фото\i.jpg"/>
          <p:cNvPicPr>
            <a:picLocks noChangeAspect="1" noChangeArrowheads="1"/>
          </p:cNvPicPr>
          <p:nvPr/>
        </p:nvPicPr>
        <p:blipFill>
          <a:blip r:embed="rId6" cstate="print"/>
          <a:srcRect/>
          <a:stretch>
            <a:fillRect/>
          </a:stretch>
        </p:blipFill>
        <p:spPr bwMode="auto">
          <a:xfrm>
            <a:off x="3995936" y="3789040"/>
            <a:ext cx="2952328" cy="3068960"/>
          </a:xfrm>
          <a:prstGeom prst="rect">
            <a:avLst/>
          </a:prstGeom>
          <a:noFill/>
        </p:spPr>
      </p:pic>
      <p:pic>
        <p:nvPicPr>
          <p:cNvPr id="17416" name="Picture 8" descr="C:\Users\HP\Desktop\ежедневный план\фото\IMG-20191004-WA0034.jpeg"/>
          <p:cNvPicPr>
            <a:picLocks noChangeAspect="1" noChangeArrowheads="1"/>
          </p:cNvPicPr>
          <p:nvPr/>
        </p:nvPicPr>
        <p:blipFill>
          <a:blip r:embed="rId7" cstate="print"/>
          <a:srcRect t="29000" b="33200"/>
          <a:stretch>
            <a:fillRect/>
          </a:stretch>
        </p:blipFill>
        <p:spPr bwMode="auto">
          <a:xfrm>
            <a:off x="7236296" y="5417840"/>
            <a:ext cx="1907704" cy="1440160"/>
          </a:xfrm>
          <a:prstGeom prst="rect">
            <a:avLst/>
          </a:prstGeom>
          <a:noFill/>
        </p:spPr>
      </p:pic>
      <p:pic>
        <p:nvPicPr>
          <p:cNvPr id="17417" name="Picture 9" descr="C:\Users\HP\Desktop\ежедневный план\фото\20171016_165412.jpg"/>
          <p:cNvPicPr>
            <a:picLocks noChangeAspect="1" noChangeArrowheads="1"/>
          </p:cNvPicPr>
          <p:nvPr/>
        </p:nvPicPr>
        <p:blipFill>
          <a:blip r:embed="rId8" cstate="print"/>
          <a:srcRect/>
          <a:stretch>
            <a:fillRect/>
          </a:stretch>
        </p:blipFill>
        <p:spPr bwMode="auto">
          <a:xfrm>
            <a:off x="6623552" y="1052736"/>
            <a:ext cx="2520448" cy="2452203"/>
          </a:xfrm>
          <a:prstGeom prst="rect">
            <a:avLst/>
          </a:prstGeom>
          <a:noFill/>
        </p:spPr>
      </p:pic>
    </p:spTree>
    <p:extLst>
      <p:ext uri="{BB962C8B-B14F-4D97-AF65-F5344CB8AC3E}">
        <p14:creationId xmlns:p14="http://schemas.microsoft.com/office/powerpoint/2010/main" xmlns="" val="579619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04664"/>
            <a:ext cx="7520940" cy="548640"/>
          </a:xfrm>
        </p:spPr>
        <p:txBody>
          <a:bodyPr/>
          <a:lstStyle/>
          <a:p>
            <a:r>
              <a:rPr lang="ru-RU" dirty="0"/>
              <a:t>Условия успешного речевого </a:t>
            </a:r>
            <a:r>
              <a:rPr lang="ru-RU" dirty="0" smtClean="0"/>
              <a:t>развития.</a:t>
            </a:r>
            <a:endParaRPr lang="ru-RU" dirty="0"/>
          </a:p>
        </p:txBody>
      </p:sp>
      <p:sp>
        <p:nvSpPr>
          <p:cNvPr id="3" name="Объект 2"/>
          <p:cNvSpPr>
            <a:spLocks noGrp="1"/>
          </p:cNvSpPr>
          <p:nvPr>
            <p:ph idx="1"/>
          </p:nvPr>
        </p:nvSpPr>
        <p:spPr>
          <a:xfrm>
            <a:off x="827584" y="1484784"/>
            <a:ext cx="7520940" cy="3579849"/>
          </a:xfrm>
        </p:spPr>
        <p:txBody>
          <a:bodyPr>
            <a:noAutofit/>
          </a:bodyPr>
          <a:lstStyle/>
          <a:p>
            <a:r>
              <a:rPr lang="ru-RU" b="0" i="1" dirty="0" smtClean="0"/>
              <a:t>1.Создание </a:t>
            </a:r>
            <a:r>
              <a:rPr lang="ru-RU" b="0" i="1" dirty="0"/>
              <a:t>условий для развития речи детей в общении со взрослыми и сверстниками. </a:t>
            </a:r>
            <a:endParaRPr lang="ru-RU" b="0" i="1" dirty="0" smtClean="0"/>
          </a:p>
          <a:p>
            <a:r>
              <a:rPr lang="ru-RU" b="0" i="1" dirty="0" smtClean="0"/>
              <a:t>2</a:t>
            </a:r>
            <a:r>
              <a:rPr lang="ru-RU" b="0" i="1" dirty="0"/>
              <a:t>. Владение педагогом правильной литературной речью. </a:t>
            </a:r>
            <a:endParaRPr lang="ru-RU" b="0" i="1" dirty="0" smtClean="0"/>
          </a:p>
          <a:p>
            <a:r>
              <a:rPr lang="ru-RU" b="0" i="1" dirty="0" smtClean="0"/>
              <a:t>3</a:t>
            </a:r>
            <a:r>
              <a:rPr lang="ru-RU" b="0" i="1" dirty="0"/>
              <a:t>. Обеспечение развития звуковой культуры речи со стороны детей в соответствии с их возрастными особенностями</a:t>
            </a:r>
            <a:r>
              <a:rPr lang="ru-RU" b="0" i="1" dirty="0" smtClean="0"/>
              <a:t>.</a:t>
            </a:r>
          </a:p>
          <a:p>
            <a:r>
              <a:rPr lang="ru-RU" b="0" i="1" dirty="0" smtClean="0"/>
              <a:t> </a:t>
            </a:r>
            <a:r>
              <a:rPr lang="ru-RU" b="0" i="1" dirty="0"/>
              <a:t>4. Обеспечивают детям условий для обогащения их словаря с учетом возрастных особенностей. </a:t>
            </a:r>
            <a:endParaRPr lang="ru-RU" b="0" i="1" dirty="0" smtClean="0"/>
          </a:p>
          <a:p>
            <a:r>
              <a:rPr lang="ru-RU" b="0" i="1" dirty="0" smtClean="0"/>
              <a:t>5</a:t>
            </a:r>
            <a:r>
              <a:rPr lang="ru-RU" b="0" i="1" dirty="0"/>
              <a:t>. Создание условий для овладения детьми грамматическим строем речи</a:t>
            </a:r>
            <a:r>
              <a:rPr lang="ru-RU" b="0" i="1" dirty="0" smtClean="0"/>
              <a:t>.</a:t>
            </a:r>
          </a:p>
          <a:p>
            <a:r>
              <a:rPr lang="ru-RU" b="0" i="1" dirty="0" smtClean="0"/>
              <a:t> </a:t>
            </a:r>
            <a:r>
              <a:rPr lang="ru-RU" b="0" i="1" dirty="0"/>
              <a:t>6. Развитие у детей связной речи с учетом их возрастных особенностей. </a:t>
            </a:r>
            <a:endParaRPr lang="ru-RU" b="0" i="1" dirty="0" smtClean="0"/>
          </a:p>
          <a:p>
            <a:r>
              <a:rPr lang="ru-RU" b="0" i="1" dirty="0" smtClean="0"/>
              <a:t>7</a:t>
            </a:r>
            <a:r>
              <a:rPr lang="ru-RU" b="0" i="1" dirty="0"/>
              <a:t>. Развитие у детей понимания речи, упражняя детей в выполнении словесной инструкции. </a:t>
            </a:r>
            <a:endParaRPr lang="ru-RU" b="0" i="1" dirty="0" smtClean="0"/>
          </a:p>
          <a:p>
            <a:r>
              <a:rPr lang="ru-RU" b="0" i="1" dirty="0" smtClean="0"/>
              <a:t>8</a:t>
            </a:r>
            <a:r>
              <a:rPr lang="ru-RU" b="0" i="1" dirty="0"/>
              <a:t>. Создание условий для развития планирующей и регулирующей функции речи детей в соответствии с их возрастными особенностями. </a:t>
            </a:r>
          </a:p>
          <a:p>
            <a:r>
              <a:rPr lang="ru-RU" b="0" i="1" dirty="0" smtClean="0"/>
              <a:t>9</a:t>
            </a:r>
            <a:r>
              <a:rPr lang="ru-RU" b="0" i="1" dirty="0"/>
              <a:t>. Приобщение детей к культуре чтения художественной литературы. </a:t>
            </a:r>
            <a:endParaRPr lang="ru-RU" b="0" i="1" dirty="0" smtClean="0"/>
          </a:p>
          <a:p>
            <a:r>
              <a:rPr lang="ru-RU" b="0" i="1" dirty="0" smtClean="0"/>
              <a:t>10</a:t>
            </a:r>
            <a:r>
              <a:rPr lang="ru-RU" b="0" i="1" dirty="0"/>
              <a:t>. Поощрение детского словотворчества. </a:t>
            </a:r>
          </a:p>
        </p:txBody>
      </p:sp>
      <p:sp>
        <p:nvSpPr>
          <p:cNvPr id="4" name="Номер слайда 3"/>
          <p:cNvSpPr>
            <a:spLocks noGrp="1"/>
          </p:cNvSpPr>
          <p:nvPr>
            <p:ph type="sldNum" sz="quarter" idx="12"/>
          </p:nvPr>
        </p:nvSpPr>
        <p:spPr/>
        <p:txBody>
          <a:bodyPr/>
          <a:lstStyle/>
          <a:p>
            <a:fld id="{2754ED01-E2A0-4C1E-8E21-014B99041579}" type="slidenum">
              <a:rPr lang="en-US" smtClean="0"/>
              <a:pPr/>
              <a:t>4</a:t>
            </a:fld>
            <a:endParaRPr lang="en-US" dirty="0"/>
          </a:p>
        </p:txBody>
      </p:sp>
    </p:spTree>
    <p:extLst>
      <p:ext uri="{BB962C8B-B14F-4D97-AF65-F5344CB8AC3E}">
        <p14:creationId xmlns:p14="http://schemas.microsoft.com/office/powerpoint/2010/main" xmlns="" val="2088320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60648"/>
            <a:ext cx="7520940" cy="548640"/>
          </a:xfrm>
        </p:spPr>
        <p:txBody>
          <a:bodyPr/>
          <a:lstStyle/>
          <a:p>
            <a:pPr algn="ctr"/>
            <a:r>
              <a:rPr lang="ru-RU" i="1" dirty="0" smtClean="0"/>
              <a:t>Проект «</a:t>
            </a:r>
            <a:r>
              <a:rPr lang="ru-RU" i="1" dirty="0"/>
              <a:t>«Добрый мир руками детей» </a:t>
            </a:r>
          </a:p>
        </p:txBody>
      </p:sp>
      <p:sp>
        <p:nvSpPr>
          <p:cNvPr id="4" name="Номер слайда 3"/>
          <p:cNvSpPr>
            <a:spLocks noGrp="1"/>
          </p:cNvSpPr>
          <p:nvPr>
            <p:ph type="sldNum" sz="quarter" idx="12"/>
          </p:nvPr>
        </p:nvSpPr>
        <p:spPr/>
        <p:txBody>
          <a:bodyPr/>
          <a:lstStyle/>
          <a:p>
            <a:fld id="{2754ED01-E2A0-4C1E-8E21-014B99041579}" type="slidenum">
              <a:rPr lang="en-US" smtClean="0"/>
              <a:pPr/>
              <a:t>40</a:t>
            </a:fld>
            <a:endParaRPr lang="en-US"/>
          </a:p>
        </p:txBody>
      </p:sp>
      <p:pic>
        <p:nvPicPr>
          <p:cNvPr id="12" name="Рисунок 2"/>
          <p:cNvPicPr>
            <a:picLocks noChangeAspect="1"/>
          </p:cNvPicPr>
          <p:nvPr/>
        </p:nvPicPr>
        <p:blipFill>
          <a:blip r:embed="rId2" cstate="print"/>
          <a:srcRect/>
          <a:stretch>
            <a:fillRect/>
          </a:stretch>
        </p:blipFill>
        <p:spPr bwMode="auto">
          <a:xfrm>
            <a:off x="3131840" y="836712"/>
            <a:ext cx="3096344" cy="2808312"/>
          </a:xfrm>
          <a:prstGeom prst="rect">
            <a:avLst/>
          </a:prstGeom>
          <a:noFill/>
          <a:ln w="9525">
            <a:noFill/>
            <a:miter lim="800000"/>
            <a:headEnd/>
            <a:tailEnd/>
          </a:ln>
        </p:spPr>
      </p:pic>
      <p:pic>
        <p:nvPicPr>
          <p:cNvPr id="16385" name="Picture 1" descr="C:\Users\HP\Desktop\ежедневный план\фото\IMG_20190808_160116.jpg"/>
          <p:cNvPicPr>
            <a:picLocks noChangeAspect="1" noChangeArrowheads="1"/>
          </p:cNvPicPr>
          <p:nvPr/>
        </p:nvPicPr>
        <p:blipFill>
          <a:blip r:embed="rId3" cstate="print"/>
          <a:srcRect/>
          <a:stretch>
            <a:fillRect/>
          </a:stretch>
        </p:blipFill>
        <p:spPr bwMode="auto">
          <a:xfrm>
            <a:off x="0" y="3789040"/>
            <a:ext cx="2915816" cy="3068960"/>
          </a:xfrm>
          <a:prstGeom prst="rect">
            <a:avLst/>
          </a:prstGeom>
          <a:noFill/>
        </p:spPr>
      </p:pic>
      <p:pic>
        <p:nvPicPr>
          <p:cNvPr id="16386" name="Picture 2" descr="C:\Users\HP\Desktop\ежедневный план\фото\IMG_20190819_100228.jpg"/>
          <p:cNvPicPr>
            <a:picLocks noChangeAspect="1" noChangeArrowheads="1"/>
          </p:cNvPicPr>
          <p:nvPr/>
        </p:nvPicPr>
        <p:blipFill>
          <a:blip r:embed="rId4" cstate="print"/>
          <a:srcRect/>
          <a:stretch>
            <a:fillRect/>
          </a:stretch>
        </p:blipFill>
        <p:spPr bwMode="auto">
          <a:xfrm>
            <a:off x="3131840" y="3789040"/>
            <a:ext cx="3024336" cy="3068960"/>
          </a:xfrm>
          <a:prstGeom prst="rect">
            <a:avLst/>
          </a:prstGeom>
          <a:noFill/>
        </p:spPr>
      </p:pic>
      <p:pic>
        <p:nvPicPr>
          <p:cNvPr id="16387" name="Picture 3" descr="C:\Users\HP\Desktop\ежедневный план\фото\IMG_20190819_112917.jpg"/>
          <p:cNvPicPr>
            <a:picLocks noChangeAspect="1" noChangeArrowheads="1"/>
          </p:cNvPicPr>
          <p:nvPr/>
        </p:nvPicPr>
        <p:blipFill>
          <a:blip r:embed="rId5" cstate="print"/>
          <a:srcRect/>
          <a:stretch>
            <a:fillRect/>
          </a:stretch>
        </p:blipFill>
        <p:spPr bwMode="auto">
          <a:xfrm>
            <a:off x="6284218" y="3861048"/>
            <a:ext cx="2859782" cy="2996952"/>
          </a:xfrm>
          <a:prstGeom prst="rect">
            <a:avLst/>
          </a:prstGeom>
          <a:noFill/>
        </p:spPr>
      </p:pic>
      <p:pic>
        <p:nvPicPr>
          <p:cNvPr id="16388" name="Picture 4" descr="C:\Users\HP\Desktop\ежедневный план\фото\IMG_20190820_090900.jpg"/>
          <p:cNvPicPr>
            <a:picLocks noChangeAspect="1" noChangeArrowheads="1"/>
          </p:cNvPicPr>
          <p:nvPr/>
        </p:nvPicPr>
        <p:blipFill>
          <a:blip r:embed="rId6" cstate="print"/>
          <a:srcRect t="17450"/>
          <a:stretch>
            <a:fillRect/>
          </a:stretch>
        </p:blipFill>
        <p:spPr bwMode="auto">
          <a:xfrm>
            <a:off x="6355711" y="836712"/>
            <a:ext cx="2788289" cy="2952328"/>
          </a:xfrm>
          <a:prstGeom prst="rect">
            <a:avLst/>
          </a:prstGeom>
          <a:noFill/>
        </p:spPr>
      </p:pic>
      <p:pic>
        <p:nvPicPr>
          <p:cNvPr id="16389" name="Picture 5" descr="C:\Users\HP\Desktop\ежедневный план\фото\IMG-20190812-WA0011.jpg"/>
          <p:cNvPicPr>
            <a:picLocks noChangeAspect="1" noChangeArrowheads="1"/>
          </p:cNvPicPr>
          <p:nvPr/>
        </p:nvPicPr>
        <p:blipFill>
          <a:blip r:embed="rId7" cstate="print"/>
          <a:srcRect/>
          <a:stretch>
            <a:fillRect/>
          </a:stretch>
        </p:blipFill>
        <p:spPr bwMode="auto">
          <a:xfrm>
            <a:off x="0" y="836712"/>
            <a:ext cx="2987824" cy="2880320"/>
          </a:xfrm>
          <a:prstGeom prst="rect">
            <a:avLst/>
          </a:prstGeom>
          <a:noFill/>
        </p:spPr>
      </p:pic>
      <p:sp>
        <p:nvSpPr>
          <p:cNvPr id="18" name="Содержимое 17"/>
          <p:cNvSpPr>
            <a:spLocks noGrp="1"/>
          </p:cNvSpPr>
          <p:nvPr>
            <p:ph idx="1"/>
          </p:nvPr>
        </p:nvSpPr>
        <p:spPr/>
        <p:txBody>
          <a:bodyPr/>
          <a:lstStyle/>
          <a:p>
            <a:endParaRPr lang="ru-RU"/>
          </a:p>
        </p:txBody>
      </p:sp>
    </p:spTree>
    <p:extLst>
      <p:ext uri="{BB962C8B-B14F-4D97-AF65-F5344CB8AC3E}">
        <p14:creationId xmlns:p14="http://schemas.microsoft.com/office/powerpoint/2010/main" xmlns="" val="36097710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467544" y="332656"/>
            <a:ext cx="8229600" cy="1143000"/>
          </a:xfrm>
        </p:spPr>
        <p:txBody>
          <a:bodyPr/>
          <a:lstStyle/>
          <a:p>
            <a:r>
              <a:rPr lang="ru-RU" altLang="ru-RU" sz="2400" i="1" dirty="0">
                <a:solidFill>
                  <a:srgbClr val="002060"/>
                </a:solidFill>
              </a:rPr>
              <a:t>В современной педагогике есть еще не мало технологий, которые можно использовать для развития речи.</a:t>
            </a:r>
          </a:p>
        </p:txBody>
      </p:sp>
      <p:sp>
        <p:nvSpPr>
          <p:cNvPr id="483331" name="Rectangle 3"/>
          <p:cNvSpPr>
            <a:spLocks noGrp="1" noChangeArrowheads="1"/>
          </p:cNvSpPr>
          <p:nvPr>
            <p:ph type="body" idx="1"/>
          </p:nvPr>
        </p:nvSpPr>
        <p:spPr>
          <a:xfrm>
            <a:off x="827584" y="1772816"/>
            <a:ext cx="7520940" cy="3579849"/>
          </a:xfrm>
        </p:spPr>
        <p:txBody>
          <a:bodyPr/>
          <a:lstStyle/>
          <a:p>
            <a:pPr>
              <a:buFontTx/>
              <a:buNone/>
            </a:pPr>
            <a:r>
              <a:rPr lang="ru-RU" altLang="ru-RU" sz="2400" dirty="0">
                <a:latin typeface="Times New Roman" pitchFamily="18" charset="0"/>
              </a:rPr>
              <a:t>Но существуют определенные правила их использования:</a:t>
            </a:r>
          </a:p>
        </p:txBody>
      </p:sp>
      <p:sp>
        <p:nvSpPr>
          <p:cNvPr id="483332" name="Rectangle 4"/>
          <p:cNvSpPr>
            <a:spLocks noChangeArrowheads="1"/>
          </p:cNvSpPr>
          <p:nvPr/>
        </p:nvSpPr>
        <p:spPr bwMode="auto">
          <a:xfrm>
            <a:off x="395536" y="2924944"/>
            <a:ext cx="8424936" cy="341632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ctr">
            <a:spAutoFit/>
          </a:bodyPr>
          <a:lstStyle>
            <a:lvl1pPr indent="45085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r>
              <a:rPr lang="ru-RU" altLang="ru-RU" sz="2400" b="1" dirty="0">
                <a:latin typeface="Garamond" pitchFamily="18" charset="0"/>
              </a:rPr>
              <a:t>1) Предлагаемый детям наглядный материал должен быть доступен, прост и понятен.</a:t>
            </a:r>
          </a:p>
          <a:p>
            <a:pPr algn="ctr"/>
            <a:r>
              <a:rPr lang="ru-RU" altLang="ru-RU" sz="2400" b="1" dirty="0">
                <a:latin typeface="Garamond" pitchFamily="18" charset="0"/>
              </a:rPr>
              <a:t>2) Следует стремиться к тому, чтобы используемый материал (наглядный или демонстрационный) оказывал воздействие на максимально возможное количество органов чувств.</a:t>
            </a:r>
          </a:p>
          <a:p>
            <a:pPr algn="ctr"/>
            <a:r>
              <a:rPr lang="ru-RU" altLang="ru-RU" sz="2400" b="1" dirty="0">
                <a:latin typeface="Garamond" pitchFamily="18" charset="0"/>
              </a:rPr>
              <a:t>3) Обязательное подкрепление демонстрации речью. Речевое пояснение в сочетании с наглядностью углубляет постижение и осмысление предмета объяснения.</a:t>
            </a:r>
          </a:p>
        </p:txBody>
      </p:sp>
    </p:spTree>
    <p:extLst>
      <p:ext uri="{BB962C8B-B14F-4D97-AF65-F5344CB8AC3E}">
        <p14:creationId xmlns:p14="http://schemas.microsoft.com/office/powerpoint/2010/main" xmlns="" val="3602529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xmlns="" val="3109676562"/>
              </p:ext>
            </p:extLst>
          </p:nvPr>
        </p:nvGraphicFramePr>
        <p:xfrm>
          <a:off x="1043608" y="260648"/>
          <a:ext cx="6719968" cy="3202129"/>
        </p:xfrm>
        <a:graphic>
          <a:graphicData uri="http://schemas.openxmlformats.org/drawingml/2006/table">
            <a:tbl>
              <a:tblPr firstRow="1" firstCol="1" bandRow="1">
                <a:tableStyleId>{C083E6E3-FA7D-4D7B-A595-EF9225AFEA82}</a:tableStyleId>
              </a:tblPr>
              <a:tblGrid>
                <a:gridCol w="1621679"/>
                <a:gridCol w="851561"/>
                <a:gridCol w="852212"/>
                <a:gridCol w="844394"/>
                <a:gridCol w="844394"/>
                <a:gridCol w="852864"/>
                <a:gridCol w="852864"/>
              </a:tblGrid>
              <a:tr h="640426">
                <a:tc>
                  <a:txBody>
                    <a:bodyPr/>
                    <a:lstStyle/>
                    <a:p>
                      <a:pPr algn="l">
                        <a:lnSpc>
                          <a:spcPct val="115000"/>
                        </a:lnSpc>
                        <a:spcAft>
                          <a:spcPts val="0"/>
                        </a:spcAft>
                      </a:pPr>
                      <a:r>
                        <a:rPr lang="ru-RU" sz="1200" dirty="0">
                          <a:effectLst/>
                        </a:rPr>
                        <a:t> </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2018</a:t>
                      </a:r>
                      <a:r>
                        <a:rPr lang="ru-RU" sz="1200" dirty="0">
                          <a:effectLst/>
                        </a:rPr>
                        <a:t/>
                      </a:r>
                      <a:br>
                        <a:rPr lang="ru-RU" sz="1200" dirty="0">
                          <a:effectLst/>
                        </a:rPr>
                      </a:br>
                      <a:r>
                        <a:rPr lang="ru-RU" sz="1200" dirty="0">
                          <a:effectLst/>
                        </a:rPr>
                        <a:t>выше среднего</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2019</a:t>
                      </a:r>
                      <a:r>
                        <a:rPr lang="ru-RU" sz="1200" dirty="0">
                          <a:effectLst/>
                        </a:rPr>
                        <a:t/>
                      </a:r>
                      <a:br>
                        <a:rPr lang="ru-RU" sz="1200" dirty="0">
                          <a:effectLst/>
                        </a:rPr>
                      </a:br>
                      <a:r>
                        <a:rPr lang="ru-RU" sz="1200" dirty="0">
                          <a:effectLst/>
                        </a:rPr>
                        <a:t>выше среднего</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2018</a:t>
                      </a:r>
                      <a:r>
                        <a:rPr lang="ru-RU" sz="1200" dirty="0">
                          <a:effectLst/>
                        </a:rPr>
                        <a:t/>
                      </a:r>
                      <a:br>
                        <a:rPr lang="ru-RU" sz="1200" dirty="0">
                          <a:effectLst/>
                        </a:rPr>
                      </a:br>
                      <a:r>
                        <a:rPr lang="ru-RU" sz="1200" dirty="0">
                          <a:effectLst/>
                        </a:rPr>
                        <a:t>средний</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2019</a:t>
                      </a:r>
                      <a:r>
                        <a:rPr lang="ru-RU" sz="1200" dirty="0">
                          <a:effectLst/>
                        </a:rPr>
                        <a:t/>
                      </a:r>
                      <a:br>
                        <a:rPr lang="ru-RU" sz="1200" dirty="0">
                          <a:effectLst/>
                        </a:rPr>
                      </a:br>
                      <a:r>
                        <a:rPr lang="ru-RU" sz="1200" dirty="0">
                          <a:effectLst/>
                        </a:rPr>
                        <a:t>средний</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2018</a:t>
                      </a:r>
                      <a:r>
                        <a:rPr lang="ru-RU" sz="1200" dirty="0">
                          <a:effectLst/>
                        </a:rPr>
                        <a:t/>
                      </a:r>
                      <a:br>
                        <a:rPr lang="ru-RU" sz="1200" dirty="0">
                          <a:effectLst/>
                        </a:rPr>
                      </a:br>
                      <a:r>
                        <a:rPr lang="ru-RU" sz="1200" dirty="0">
                          <a:effectLst/>
                        </a:rPr>
                        <a:t>ниже среднего</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2019</a:t>
                      </a:r>
                      <a:r>
                        <a:rPr lang="ru-RU" sz="1200" dirty="0">
                          <a:effectLst/>
                        </a:rPr>
                        <a:t/>
                      </a:r>
                      <a:br>
                        <a:rPr lang="ru-RU" sz="1200" dirty="0">
                          <a:effectLst/>
                        </a:rPr>
                      </a:br>
                      <a:r>
                        <a:rPr lang="ru-RU" sz="1200" dirty="0">
                          <a:effectLst/>
                        </a:rPr>
                        <a:t>ниже среднего</a:t>
                      </a:r>
                      <a:endParaRPr lang="ru-RU" sz="1100" dirty="0">
                        <a:effectLst/>
                        <a:latin typeface="Calibri"/>
                        <a:ea typeface="Calibri"/>
                        <a:cs typeface="Times New Roman"/>
                      </a:endParaRPr>
                    </a:p>
                  </a:txBody>
                  <a:tcPr marL="68580" marR="68580" marT="0" marB="0"/>
                </a:tc>
              </a:tr>
              <a:tr h="858577">
                <a:tc>
                  <a:txBody>
                    <a:bodyPr/>
                    <a:lstStyle/>
                    <a:p>
                      <a:pPr algn="l">
                        <a:lnSpc>
                          <a:spcPct val="115000"/>
                        </a:lnSpc>
                        <a:spcAft>
                          <a:spcPts val="0"/>
                        </a:spcAft>
                      </a:pPr>
                      <a:r>
                        <a:rPr lang="ru-RU" sz="1200" dirty="0">
                          <a:effectLst/>
                        </a:rPr>
                        <a:t>Составление описательного рассказа по картине </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a:effectLst/>
                        </a:rPr>
                        <a:t>50%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46%</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45%</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34%</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a:effectLst/>
                        </a:rPr>
                        <a:t>5</a:t>
                      </a:r>
                      <a:r>
                        <a:rPr lang="ru-RU" sz="1200" dirty="0" smtClean="0">
                          <a:effectLst/>
                        </a:rPr>
                        <a:t>%</a:t>
                      </a:r>
                      <a:endParaRPr lang="ru-RU" sz="1100" dirty="0">
                        <a:effectLst/>
                        <a:latin typeface="Calibri"/>
                        <a:ea typeface="Calibri"/>
                        <a:cs typeface="Times New Roman"/>
                      </a:endParaRPr>
                    </a:p>
                  </a:txBody>
                  <a:tcPr marL="68580" marR="68580" marT="0" marB="0"/>
                </a:tc>
              </a:tr>
              <a:tr h="640426">
                <a:tc>
                  <a:txBody>
                    <a:bodyPr/>
                    <a:lstStyle/>
                    <a:p>
                      <a:pPr algn="l">
                        <a:lnSpc>
                          <a:spcPct val="115000"/>
                        </a:lnSpc>
                        <a:spcAft>
                          <a:spcPts val="0"/>
                        </a:spcAft>
                      </a:pPr>
                      <a:r>
                        <a:rPr lang="ru-RU" sz="1200" dirty="0">
                          <a:effectLst/>
                        </a:rPr>
                        <a:t>Составление рассказа по серии сюжетных картин</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25%</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50%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45%</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50%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30%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a:effectLst/>
                        </a:rPr>
                        <a:t>0%</a:t>
                      </a:r>
                      <a:endParaRPr lang="ru-RU" sz="1100">
                        <a:effectLst/>
                        <a:latin typeface="Calibri"/>
                        <a:ea typeface="Calibri"/>
                        <a:cs typeface="Times New Roman"/>
                      </a:endParaRPr>
                    </a:p>
                  </a:txBody>
                  <a:tcPr marL="68580" marR="68580" marT="0" marB="0"/>
                </a:tc>
              </a:tr>
              <a:tr h="640426">
                <a:tc>
                  <a:txBody>
                    <a:bodyPr/>
                    <a:lstStyle/>
                    <a:p>
                      <a:pPr algn="l">
                        <a:lnSpc>
                          <a:spcPct val="115000"/>
                        </a:lnSpc>
                        <a:spcAft>
                          <a:spcPts val="0"/>
                        </a:spcAft>
                      </a:pPr>
                      <a:r>
                        <a:rPr lang="ru-RU" sz="1200">
                          <a:effectLst/>
                        </a:rPr>
                        <a:t>Пересказ прочитанного текста </a:t>
                      </a:r>
                      <a:endParaRPr lang="ru-RU" sz="110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a:effectLst/>
                        </a:rPr>
                        <a:t>3</a:t>
                      </a:r>
                      <a:r>
                        <a:rPr lang="ru-RU" sz="1200" dirty="0" smtClean="0">
                          <a:effectLst/>
                        </a:rPr>
                        <a:t>5</a:t>
                      </a:r>
                      <a:r>
                        <a:rPr lang="ru-RU" sz="1200" dirty="0">
                          <a:effectLst/>
                        </a:rPr>
                        <a:t>%</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a:effectLst/>
                        </a:rPr>
                        <a:t>5</a:t>
                      </a:r>
                      <a:r>
                        <a:rPr lang="ru-RU" sz="1200" dirty="0" smtClean="0">
                          <a:effectLst/>
                        </a:rPr>
                        <a:t>5</a:t>
                      </a:r>
                      <a:r>
                        <a:rPr lang="ru-RU" sz="1200" dirty="0">
                          <a:effectLst/>
                        </a:rPr>
                        <a:t>%</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45%</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45%</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a:effectLst/>
                        </a:rPr>
                        <a:t>0%</a:t>
                      </a:r>
                      <a:endParaRPr lang="ru-RU" sz="1100">
                        <a:effectLst/>
                        <a:latin typeface="Calibri"/>
                        <a:ea typeface="Calibri"/>
                        <a:cs typeface="Times New Roman"/>
                      </a:endParaRPr>
                    </a:p>
                  </a:txBody>
                  <a:tcPr marL="68580" marR="68580" marT="0" marB="0"/>
                </a:tc>
              </a:tr>
              <a:tr h="422274">
                <a:tc>
                  <a:txBody>
                    <a:bodyPr/>
                    <a:lstStyle/>
                    <a:p>
                      <a:pPr algn="l">
                        <a:lnSpc>
                          <a:spcPct val="115000"/>
                        </a:lnSpc>
                        <a:spcAft>
                          <a:spcPts val="0"/>
                        </a:spcAft>
                      </a:pPr>
                      <a:r>
                        <a:rPr lang="ru-RU" sz="1200" dirty="0">
                          <a:effectLst/>
                        </a:rPr>
                        <a:t>Заучивание стихотворений </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40%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50%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40%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50%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smtClean="0">
                          <a:effectLst/>
                        </a:rPr>
                        <a:t>20%</a:t>
                      </a:r>
                      <a:endParaRPr lang="ru-RU" sz="1100" dirty="0">
                        <a:effectLst/>
                        <a:latin typeface="Calibri"/>
                        <a:ea typeface="Calibri"/>
                        <a:cs typeface="Times New Roman"/>
                      </a:endParaRPr>
                    </a:p>
                  </a:txBody>
                  <a:tcPr marL="68580" marR="68580" marT="0" marB="0"/>
                </a:tc>
                <a:tc>
                  <a:txBody>
                    <a:bodyPr/>
                    <a:lstStyle/>
                    <a:p>
                      <a:pPr algn="l">
                        <a:lnSpc>
                          <a:spcPct val="115000"/>
                        </a:lnSpc>
                        <a:spcAft>
                          <a:spcPts val="0"/>
                        </a:spcAft>
                      </a:pPr>
                      <a:r>
                        <a:rPr lang="ru-RU" sz="1200" dirty="0">
                          <a:effectLst/>
                        </a:rPr>
                        <a:t>0%</a:t>
                      </a:r>
                      <a:endParaRPr lang="ru-RU" sz="1100" dirty="0">
                        <a:effectLst/>
                        <a:latin typeface="Calibri"/>
                        <a:ea typeface="Calibri"/>
                        <a:cs typeface="Times New Roman"/>
                      </a:endParaRPr>
                    </a:p>
                  </a:txBody>
                  <a:tcPr marL="68580" marR="68580" marT="0" marB="0"/>
                </a:tc>
              </a:tr>
            </a:tbl>
          </a:graphicData>
        </a:graphic>
      </p:graphicFrame>
      <p:sp>
        <p:nvSpPr>
          <p:cNvPr id="4" name="Номер слайда 3"/>
          <p:cNvSpPr>
            <a:spLocks noGrp="1"/>
          </p:cNvSpPr>
          <p:nvPr>
            <p:ph type="sldNum" sz="quarter" idx="12"/>
          </p:nvPr>
        </p:nvSpPr>
        <p:spPr/>
        <p:txBody>
          <a:bodyPr/>
          <a:lstStyle/>
          <a:p>
            <a:fld id="{2754ED01-E2A0-4C1E-8E21-014B99041579}" type="slidenum">
              <a:rPr lang="en-US" smtClean="0"/>
              <a:pPr/>
              <a:t>42</a:t>
            </a:fld>
            <a:endParaRPr lang="en-US"/>
          </a:p>
        </p:txBody>
      </p:sp>
      <p:graphicFrame>
        <p:nvGraphicFramePr>
          <p:cNvPr id="6" name="Таблица 5"/>
          <p:cNvGraphicFramePr>
            <a:graphicFrameLocks noGrp="1"/>
          </p:cNvGraphicFramePr>
          <p:nvPr>
            <p:extLst>
              <p:ext uri="{D42A27DB-BD31-4B8C-83A1-F6EECF244321}">
                <p14:modId xmlns:p14="http://schemas.microsoft.com/office/powerpoint/2010/main" xmlns="" val="1945892040"/>
              </p:ext>
            </p:extLst>
          </p:nvPr>
        </p:nvGraphicFramePr>
        <p:xfrm>
          <a:off x="1043608" y="3501008"/>
          <a:ext cx="6720285" cy="1513106"/>
        </p:xfrm>
        <a:graphic>
          <a:graphicData uri="http://schemas.openxmlformats.org/drawingml/2006/table">
            <a:tbl>
              <a:tblPr firstRow="1" firstCol="1" bandRow="1">
                <a:tableStyleId>{C083E6E3-FA7D-4D7B-A595-EF9225AFEA82}</a:tableStyleId>
              </a:tblPr>
              <a:tblGrid>
                <a:gridCol w="2350210"/>
                <a:gridCol w="1474501"/>
                <a:gridCol w="1447787"/>
                <a:gridCol w="1447787"/>
              </a:tblGrid>
              <a:tr h="658374">
                <a:tc>
                  <a:txBody>
                    <a:bodyPr/>
                    <a:lstStyle/>
                    <a:p>
                      <a:pPr>
                        <a:lnSpc>
                          <a:spcPct val="115000"/>
                        </a:lnSpc>
                        <a:spcAft>
                          <a:spcPts val="0"/>
                        </a:spcAft>
                      </a:pPr>
                      <a:r>
                        <a:rPr lang="ru-RU" sz="1200" dirty="0">
                          <a:effectLst/>
                        </a:rPr>
                        <a:t>Уровень </a:t>
                      </a:r>
                      <a:r>
                        <a:rPr lang="ru-RU" sz="1200" dirty="0" err="1">
                          <a:effectLst/>
                        </a:rPr>
                        <a:t>сформированности</a:t>
                      </a:r>
                      <a:r>
                        <a:rPr lang="ru-RU" sz="1200" dirty="0">
                          <a:effectLst/>
                        </a:rPr>
                        <a:t> связной речи</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a:effectLst/>
                        </a:rPr>
                        <a:t>Ниже среднего</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200">
                          <a:effectLst/>
                        </a:rPr>
                        <a:t>Средний</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200">
                          <a:effectLst/>
                        </a:rPr>
                        <a:t>Выше среднего</a:t>
                      </a:r>
                      <a:endParaRPr lang="ru-RU" sz="1100">
                        <a:effectLst/>
                        <a:latin typeface="Calibri"/>
                        <a:ea typeface="Calibri"/>
                        <a:cs typeface="Times New Roman"/>
                      </a:endParaRPr>
                    </a:p>
                  </a:txBody>
                  <a:tcPr marL="68580" marR="68580" marT="0" marB="0"/>
                </a:tc>
              </a:tr>
              <a:tr h="209843">
                <a:tc>
                  <a:txBody>
                    <a:bodyPr/>
                    <a:lstStyle/>
                    <a:p>
                      <a:pPr>
                        <a:lnSpc>
                          <a:spcPct val="115000"/>
                        </a:lnSpc>
                        <a:spcAft>
                          <a:spcPts val="0"/>
                        </a:spcAft>
                      </a:pPr>
                      <a:r>
                        <a:rPr lang="ru-RU" sz="1200" dirty="0" smtClean="0">
                          <a:effectLst/>
                        </a:rPr>
                        <a:t>2018</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smtClean="0">
                          <a:effectLst/>
                        </a:rPr>
                        <a:t>26%</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smtClean="0">
                          <a:effectLst/>
                        </a:rPr>
                        <a:t>44%</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smtClean="0">
                          <a:effectLst/>
                        </a:rPr>
                        <a:t>30%</a:t>
                      </a:r>
                      <a:endParaRPr lang="ru-RU" sz="1100" dirty="0">
                        <a:effectLst/>
                        <a:latin typeface="Calibri"/>
                        <a:ea typeface="Calibri"/>
                        <a:cs typeface="Times New Roman"/>
                      </a:endParaRPr>
                    </a:p>
                  </a:txBody>
                  <a:tcPr marL="68580" marR="68580" marT="0" marB="0"/>
                </a:tc>
              </a:tr>
              <a:tr h="209843">
                <a:tc>
                  <a:txBody>
                    <a:bodyPr/>
                    <a:lstStyle/>
                    <a:p>
                      <a:pPr>
                        <a:lnSpc>
                          <a:spcPct val="115000"/>
                        </a:lnSpc>
                        <a:spcAft>
                          <a:spcPts val="0"/>
                        </a:spcAft>
                      </a:pPr>
                      <a:r>
                        <a:rPr lang="ru-RU" sz="1200" dirty="0" smtClean="0">
                          <a:effectLst/>
                        </a:rPr>
                        <a:t>2019</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effectLst/>
                        </a:rPr>
                        <a:t>2</a:t>
                      </a:r>
                      <a:r>
                        <a:rPr lang="ru-RU" sz="1200" dirty="0" smtClean="0">
                          <a:effectLst/>
                        </a:rPr>
                        <a:t>%</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smtClean="0">
                          <a:effectLst/>
                        </a:rPr>
                        <a:t>48%</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smtClean="0">
                          <a:effectLst/>
                        </a:rPr>
                        <a:t>50%</a:t>
                      </a:r>
                      <a:endParaRPr lang="ru-RU" sz="1100" dirty="0">
                        <a:effectLst/>
                        <a:latin typeface="Calibri"/>
                        <a:ea typeface="Calibri"/>
                        <a:cs typeface="Times New Roman"/>
                      </a:endParaRPr>
                    </a:p>
                  </a:txBody>
                  <a:tcPr marL="68580" marR="68580" marT="0" marB="0"/>
                </a:tc>
              </a:tr>
              <a:tr h="434108">
                <a:tc>
                  <a:txBody>
                    <a:bodyPr/>
                    <a:lstStyle/>
                    <a:p>
                      <a:pPr>
                        <a:lnSpc>
                          <a:spcPct val="115000"/>
                        </a:lnSpc>
                        <a:spcAft>
                          <a:spcPts val="0"/>
                        </a:spcAft>
                      </a:pPr>
                      <a:r>
                        <a:rPr lang="ru-RU" sz="1200">
                          <a:effectLst/>
                        </a:rPr>
                        <a:t>Изменение уровня</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effectLst/>
                        </a:rPr>
                        <a:t>Уменьшение на </a:t>
                      </a:r>
                      <a:r>
                        <a:rPr lang="ru-RU" sz="1200" dirty="0" smtClean="0">
                          <a:effectLst/>
                        </a:rPr>
                        <a:t>24%</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effectLst/>
                        </a:rPr>
                        <a:t>Увеличение на </a:t>
                      </a:r>
                      <a:r>
                        <a:rPr lang="ru-RU" sz="1200" dirty="0" smtClean="0">
                          <a:effectLst/>
                        </a:rPr>
                        <a:t>4%</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200" dirty="0">
                          <a:effectLst/>
                        </a:rPr>
                        <a:t>Увеличение на 20%</a:t>
                      </a:r>
                      <a:endParaRPr lang="ru-RU"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16696275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endParaRPr lang="ru-RU" dirty="0"/>
          </a:p>
        </p:txBody>
      </p:sp>
      <p:sp>
        <p:nvSpPr>
          <p:cNvPr id="3" name="Объект 2"/>
          <p:cNvSpPr>
            <a:spLocks noGrp="1"/>
          </p:cNvSpPr>
          <p:nvPr>
            <p:ph idx="1"/>
          </p:nvPr>
        </p:nvSpPr>
        <p:spPr>
          <a:xfrm>
            <a:off x="755576" y="404664"/>
            <a:ext cx="7520940" cy="3579849"/>
          </a:xfrm>
        </p:spPr>
        <p:txBody>
          <a:bodyPr>
            <a:noAutofit/>
          </a:bodyPr>
          <a:lstStyle/>
          <a:p>
            <a:pPr marL="0" indent="0"/>
            <a:r>
              <a:rPr lang="ru-RU" sz="2800" b="0" i="1" dirty="0"/>
              <a:t>Проанализировав результаты своей работы, наметила для себя </a:t>
            </a:r>
            <a:r>
              <a:rPr lang="ru-RU" sz="2800" b="0" i="1" dirty="0" smtClean="0"/>
              <a:t>перспективу :</a:t>
            </a:r>
          </a:p>
          <a:p>
            <a:pPr>
              <a:buFont typeface="Arial" panose="020B0604020202020204" pitchFamily="34" charset="0"/>
              <a:buChar char="•"/>
            </a:pPr>
            <a:r>
              <a:rPr lang="ru-RU" sz="2800" b="0" i="1" dirty="0" smtClean="0"/>
              <a:t> </a:t>
            </a:r>
            <a:r>
              <a:rPr lang="ru-RU" sz="2800" b="0" i="1" dirty="0"/>
              <a:t>продолжать работу по приоритетному направлению </a:t>
            </a:r>
            <a:r>
              <a:rPr lang="ru-RU" sz="2800" b="0" i="1" dirty="0" smtClean="0"/>
              <a:t>развитие </a:t>
            </a:r>
            <a:r>
              <a:rPr lang="ru-RU" sz="2800" b="0" i="1" dirty="0"/>
              <a:t>связной </a:t>
            </a:r>
            <a:r>
              <a:rPr lang="ru-RU" sz="2800" b="0" i="1" dirty="0" smtClean="0"/>
              <a:t>речи</a:t>
            </a:r>
          </a:p>
          <a:p>
            <a:pPr>
              <a:buFont typeface="Arial" panose="020B0604020202020204" pitchFamily="34" charset="0"/>
              <a:buChar char="•"/>
            </a:pPr>
            <a:r>
              <a:rPr lang="ru-RU" sz="2800" b="0" i="1" dirty="0" smtClean="0"/>
              <a:t>продолжать </a:t>
            </a:r>
            <a:r>
              <a:rPr lang="ru-RU" sz="2800" b="0" i="1" dirty="0"/>
              <a:t>формирование методической </a:t>
            </a:r>
            <a:r>
              <a:rPr lang="ru-RU" sz="2800" b="0" i="1" dirty="0" smtClean="0"/>
              <a:t>копилки</a:t>
            </a:r>
          </a:p>
          <a:p>
            <a:pPr>
              <a:buFont typeface="Arial" panose="020B0604020202020204" pitchFamily="34" charset="0"/>
              <a:buChar char="•"/>
            </a:pPr>
            <a:r>
              <a:rPr lang="ru-RU" sz="2800" b="0" i="1" dirty="0" smtClean="0"/>
              <a:t>продолжать </a:t>
            </a:r>
            <a:r>
              <a:rPr lang="ru-RU" sz="2800" b="0" i="1" dirty="0"/>
              <a:t>повышать эффективность использования </a:t>
            </a:r>
            <a:r>
              <a:rPr lang="ru-RU" sz="2800" b="0" i="1" dirty="0" smtClean="0"/>
              <a:t>инновационных технологий</a:t>
            </a:r>
          </a:p>
          <a:p>
            <a:pPr>
              <a:buFont typeface="Arial" panose="020B0604020202020204" pitchFamily="34" charset="0"/>
              <a:buChar char="•"/>
            </a:pPr>
            <a:r>
              <a:rPr lang="ru-RU" sz="2800" b="0" i="1" dirty="0" smtClean="0"/>
              <a:t>апробировать </a:t>
            </a:r>
            <a:r>
              <a:rPr lang="ru-RU" sz="2800" b="0" i="1" dirty="0"/>
              <a:t>новые подходы в </a:t>
            </a:r>
            <a:r>
              <a:rPr lang="ru-RU" sz="2800" b="0" i="1" dirty="0" smtClean="0"/>
              <a:t>воспитании</a:t>
            </a:r>
          </a:p>
          <a:p>
            <a:pPr>
              <a:buFont typeface="Arial" panose="020B0604020202020204" pitchFamily="34" charset="0"/>
              <a:buChar char="•"/>
            </a:pPr>
            <a:r>
              <a:rPr lang="ru-RU" sz="2800" b="0" i="1" dirty="0" smtClean="0"/>
              <a:t>повышать </a:t>
            </a:r>
            <a:r>
              <a:rPr lang="ru-RU" sz="2800" b="0" i="1" dirty="0"/>
              <a:t>свою профессиональную компетентность.</a:t>
            </a:r>
          </a:p>
          <a:p>
            <a:endParaRPr lang="ru-RU" sz="2800" b="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43</a:t>
            </a:fld>
            <a:endParaRPr lang="en-US"/>
          </a:p>
        </p:txBody>
      </p:sp>
    </p:spTree>
    <p:extLst>
      <p:ext uri="{BB962C8B-B14F-4D97-AF65-F5344CB8AC3E}">
        <p14:creationId xmlns:p14="http://schemas.microsoft.com/office/powerpoint/2010/main" xmlns="" val="4533343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000" i="1" u="sng" dirty="0" smtClean="0">
                <a:solidFill>
                  <a:srgbClr val="C00000"/>
                </a:solidFill>
              </a:rPr>
              <a:t>Вывод</a:t>
            </a:r>
            <a:endParaRPr lang="ru-RU" sz="4000" i="1" u="sng" dirty="0">
              <a:solidFill>
                <a:srgbClr val="C00000"/>
              </a:solidFill>
            </a:endParaRPr>
          </a:p>
        </p:txBody>
      </p:sp>
      <p:sp>
        <p:nvSpPr>
          <p:cNvPr id="3" name="Объект 2"/>
          <p:cNvSpPr>
            <a:spLocks noGrp="1"/>
          </p:cNvSpPr>
          <p:nvPr>
            <p:ph idx="1"/>
          </p:nvPr>
        </p:nvSpPr>
        <p:spPr/>
        <p:txBody>
          <a:bodyPr>
            <a:noAutofit/>
          </a:bodyPr>
          <a:lstStyle/>
          <a:p>
            <a:r>
              <a:rPr lang="ru-RU" sz="2400" b="0" i="1" dirty="0"/>
              <a:t>Таким образом, в результате образовательной деятельности с применением выше представленных образовательных технологий у детей снимается чувство скованности, преодолевается застенчивость, постепенно развивается логика мышления, речевая и общая инициатива, что необходимо, в дальнейшем ,для успешного обучения в школе.</a:t>
            </a:r>
          </a:p>
        </p:txBody>
      </p:sp>
      <p:sp>
        <p:nvSpPr>
          <p:cNvPr id="4" name="Номер слайда 3"/>
          <p:cNvSpPr>
            <a:spLocks noGrp="1"/>
          </p:cNvSpPr>
          <p:nvPr>
            <p:ph type="sldNum" sz="quarter" idx="12"/>
          </p:nvPr>
        </p:nvSpPr>
        <p:spPr/>
        <p:txBody>
          <a:bodyPr/>
          <a:lstStyle/>
          <a:p>
            <a:fld id="{2754ED01-E2A0-4C1E-8E21-014B99041579}" type="slidenum">
              <a:rPr lang="en-US" smtClean="0"/>
              <a:pPr/>
              <a:t>44</a:t>
            </a:fld>
            <a:endParaRPr lang="en-US"/>
          </a:p>
        </p:txBody>
      </p:sp>
      <p:pic>
        <p:nvPicPr>
          <p:cNvPr id="5" name="Picture 1"/>
          <p:cNvPicPr>
            <a:picLocks noChangeAspect="1" noChangeArrowheads="1"/>
          </p:cNvPicPr>
          <p:nvPr/>
        </p:nvPicPr>
        <p:blipFill>
          <a:blip r:embed="rId2" cstate="screen"/>
          <a:srcRect/>
          <a:stretch>
            <a:fillRect/>
          </a:stretch>
        </p:blipFill>
        <p:spPr bwMode="auto">
          <a:xfrm>
            <a:off x="4427985" y="4157700"/>
            <a:ext cx="3600400" cy="270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857374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sz="1600" i="1" dirty="0"/>
              <a:t>Дошкольный возраст- это возраст интенсивного формирования речи и огромное значение в развитии связной  речи имеет развивающая </a:t>
            </a:r>
            <a:r>
              <a:rPr lang="ru-RU" sz="1600" i="1" dirty="0" smtClean="0"/>
              <a:t>среда. </a:t>
            </a:r>
            <a:br>
              <a:rPr lang="ru-RU" sz="1600" i="1" dirty="0" smtClean="0"/>
            </a:br>
            <a:r>
              <a:rPr lang="ru-RU" sz="1600" b="1" i="1" dirty="0" smtClean="0">
                <a:solidFill>
                  <a:srgbClr val="FF0000"/>
                </a:solidFill>
              </a:rPr>
              <a:t>»</a:t>
            </a:r>
            <a:r>
              <a:rPr lang="ru-RU" sz="1600" b="1" i="1" dirty="0">
                <a:solidFill>
                  <a:srgbClr val="FF0000"/>
                </a:solidFill>
              </a:rPr>
              <a:t>В пустых стенах ребенок не заговорит</a:t>
            </a:r>
            <a:r>
              <a:rPr lang="ru-RU" sz="1600" b="1" i="1" dirty="0" smtClean="0">
                <a:solidFill>
                  <a:srgbClr val="FF0000"/>
                </a:solidFill>
              </a:rPr>
              <a:t>…» </a:t>
            </a:r>
            <a:r>
              <a:rPr lang="ru-RU" sz="1600" i="1" dirty="0" smtClean="0"/>
              <a:t>- Е.И</a:t>
            </a:r>
            <a:r>
              <a:rPr lang="ru-RU" sz="1600" i="1" dirty="0"/>
              <a:t>. Тихеева</a:t>
            </a:r>
            <a:r>
              <a:rPr lang="ru-RU" sz="1600" i="1" dirty="0" smtClean="0"/>
              <a:t>.</a:t>
            </a:r>
            <a:endParaRPr lang="ru-RU" sz="160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5</a:t>
            </a:fld>
            <a:endParaRPr lang="en-US" dirty="0"/>
          </a:p>
        </p:txBody>
      </p:sp>
      <p:sp>
        <p:nvSpPr>
          <p:cNvPr id="5" name="TextBox 4"/>
          <p:cNvSpPr txBox="1"/>
          <p:nvPr/>
        </p:nvSpPr>
        <p:spPr>
          <a:xfrm>
            <a:off x="1259632" y="1124744"/>
            <a:ext cx="5544616" cy="646331"/>
          </a:xfrm>
          <a:prstGeom prst="rect">
            <a:avLst/>
          </a:prstGeom>
          <a:noFill/>
        </p:spPr>
        <p:txBody>
          <a:bodyPr wrap="square" rtlCol="0">
            <a:spAutoFit/>
          </a:bodyPr>
          <a:lstStyle/>
          <a:p>
            <a:pPr algn="ctr"/>
            <a:r>
              <a:rPr lang="ru-RU" sz="3600" b="1" i="1" dirty="0" smtClean="0"/>
              <a:t>Развивающая среда</a:t>
            </a:r>
            <a:endParaRPr lang="ru-RU" sz="3600" b="1" i="1" dirty="0"/>
          </a:p>
        </p:txBody>
      </p:sp>
      <p:pic>
        <p:nvPicPr>
          <p:cNvPr id="36871" name="Picture 7" descr="C:\Users\HP\Desktop\ежедневный план\фото\IMG-20190903-WA0063.jpg"/>
          <p:cNvPicPr>
            <a:picLocks noChangeAspect="1" noChangeArrowheads="1"/>
          </p:cNvPicPr>
          <p:nvPr/>
        </p:nvPicPr>
        <p:blipFill>
          <a:blip r:embed="rId2" cstate="print"/>
          <a:srcRect/>
          <a:stretch>
            <a:fillRect/>
          </a:stretch>
        </p:blipFill>
        <p:spPr bwMode="auto">
          <a:xfrm>
            <a:off x="0" y="2060848"/>
            <a:ext cx="4355976" cy="479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Содержимое 16"/>
          <p:cNvSpPr>
            <a:spLocks noGrp="1"/>
          </p:cNvSpPr>
          <p:nvPr>
            <p:ph idx="1"/>
          </p:nvPr>
        </p:nvSpPr>
        <p:spPr>
          <a:xfrm>
            <a:off x="827584" y="1196752"/>
            <a:ext cx="7520940" cy="3579849"/>
          </a:xfrm>
        </p:spPr>
        <p:txBody>
          <a:bodyPr/>
          <a:lstStyle/>
          <a:p>
            <a:endParaRPr lang="ru-RU" dirty="0"/>
          </a:p>
        </p:txBody>
      </p:sp>
      <p:pic>
        <p:nvPicPr>
          <p:cNvPr id="36873" name="Picture 9" descr="C:\Users\HP\Desktop\ежедневный план\фото\IMG_20190820_092653.jpg"/>
          <p:cNvPicPr>
            <a:picLocks noChangeAspect="1" noChangeArrowheads="1"/>
          </p:cNvPicPr>
          <p:nvPr/>
        </p:nvPicPr>
        <p:blipFill>
          <a:blip r:embed="rId3" cstate="print"/>
          <a:srcRect/>
          <a:stretch>
            <a:fillRect/>
          </a:stretch>
        </p:blipFill>
        <p:spPr bwMode="auto">
          <a:xfrm>
            <a:off x="4572000" y="2060848"/>
            <a:ext cx="4572000" cy="479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3749465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pPr algn="ctr"/>
            <a:r>
              <a:rPr lang="ru-RU" altLang="ru-RU" i="1" dirty="0"/>
              <a:t>Технологии развития речи</a:t>
            </a:r>
          </a:p>
        </p:txBody>
      </p:sp>
      <p:sp>
        <p:nvSpPr>
          <p:cNvPr id="472067" name="Rectangle 3"/>
          <p:cNvSpPr>
            <a:spLocks noGrp="1" noChangeArrowheads="1"/>
          </p:cNvSpPr>
          <p:nvPr>
            <p:ph type="body" idx="1"/>
          </p:nvPr>
        </p:nvSpPr>
        <p:spPr/>
        <p:txBody>
          <a:bodyPr/>
          <a:lstStyle/>
          <a:p>
            <a:r>
              <a:rPr lang="ru-RU" altLang="ru-RU" sz="2800" b="0" i="1" dirty="0">
                <a:latin typeface="Times New Roman" pitchFamily="18" charset="0"/>
              </a:rPr>
              <a:t>Традиционные (образец рассказа педагога, построчное заучивание стихотворения, поэтапное рассматривание и описание).</a:t>
            </a:r>
          </a:p>
          <a:p>
            <a:pPr>
              <a:buFontTx/>
              <a:buNone/>
            </a:pPr>
            <a:endParaRPr lang="ru-RU" altLang="ru-RU" sz="2800" b="0" i="1" dirty="0">
              <a:latin typeface="Times New Roman" pitchFamily="18" charset="0"/>
            </a:endParaRPr>
          </a:p>
          <a:p>
            <a:r>
              <a:rPr lang="ru-RU" altLang="ru-RU" sz="2800" b="0" i="1" dirty="0">
                <a:latin typeface="Times New Roman" pitchFamily="18" charset="0"/>
              </a:rPr>
              <a:t>Инновационные -  формирующие творческие способности, развивающие нестандартное видения мира, новое мышление.</a:t>
            </a:r>
          </a:p>
        </p:txBody>
      </p:sp>
    </p:spTree>
    <p:extLst>
      <p:ext uri="{BB962C8B-B14F-4D97-AF65-F5344CB8AC3E}">
        <p14:creationId xmlns:p14="http://schemas.microsoft.com/office/powerpoint/2010/main" xmlns="" val="2279868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r>
              <a:rPr lang="ru-RU" altLang="ru-RU" i="1" dirty="0"/>
              <a:t>Инновационные технологии:</a:t>
            </a:r>
          </a:p>
        </p:txBody>
      </p:sp>
      <p:sp>
        <p:nvSpPr>
          <p:cNvPr id="475139" name="Rectangle 3"/>
          <p:cNvSpPr>
            <a:spLocks noGrp="1" noChangeArrowheads="1"/>
          </p:cNvSpPr>
          <p:nvPr>
            <p:ph type="body" idx="1"/>
          </p:nvPr>
        </p:nvSpPr>
        <p:spPr/>
        <p:txBody>
          <a:bodyPr>
            <a:normAutofit/>
          </a:bodyPr>
          <a:lstStyle/>
          <a:p>
            <a:pPr>
              <a:lnSpc>
                <a:spcPct val="90000"/>
              </a:lnSpc>
            </a:pPr>
            <a:r>
              <a:rPr lang="ru-RU" altLang="ru-RU" sz="3600" b="0" i="1" dirty="0" smtClean="0">
                <a:latin typeface="Times New Roman" pitchFamily="18" charset="0"/>
              </a:rPr>
              <a:t>Моделирование</a:t>
            </a:r>
            <a:r>
              <a:rPr lang="ru-RU" altLang="ru-RU" sz="3600" b="0" i="1" dirty="0">
                <a:latin typeface="Times New Roman" pitchFamily="18" charset="0"/>
              </a:rPr>
              <a:t>.</a:t>
            </a:r>
          </a:p>
          <a:p>
            <a:pPr>
              <a:lnSpc>
                <a:spcPct val="90000"/>
              </a:lnSpc>
            </a:pPr>
            <a:r>
              <a:rPr lang="ru-RU" altLang="ru-RU" sz="3600" b="0" i="1" dirty="0" smtClean="0">
                <a:latin typeface="Times New Roman" pitchFamily="18" charset="0"/>
              </a:rPr>
              <a:t>Игровые.</a:t>
            </a:r>
          </a:p>
          <a:p>
            <a:pPr>
              <a:lnSpc>
                <a:spcPct val="90000"/>
              </a:lnSpc>
            </a:pPr>
            <a:r>
              <a:rPr lang="ru-RU" altLang="ru-RU" sz="3600" b="0" i="1" dirty="0" err="1" smtClean="0">
                <a:latin typeface="Times New Roman" pitchFamily="18" charset="0"/>
              </a:rPr>
              <a:t>Здоровьесберегающие</a:t>
            </a:r>
            <a:r>
              <a:rPr lang="ru-RU" altLang="ru-RU" sz="3600" b="0" i="1" dirty="0" smtClean="0">
                <a:latin typeface="Times New Roman" pitchFamily="18" charset="0"/>
              </a:rPr>
              <a:t>.</a:t>
            </a:r>
          </a:p>
          <a:p>
            <a:pPr>
              <a:lnSpc>
                <a:spcPct val="90000"/>
              </a:lnSpc>
            </a:pPr>
            <a:r>
              <a:rPr lang="ru-RU" altLang="ru-RU" sz="3600" b="0" i="1" dirty="0">
                <a:latin typeface="Times New Roman" pitchFamily="18" charset="0"/>
              </a:rPr>
              <a:t>ТРИЗ.</a:t>
            </a:r>
          </a:p>
          <a:p>
            <a:pPr>
              <a:lnSpc>
                <a:spcPct val="90000"/>
              </a:lnSpc>
            </a:pPr>
            <a:r>
              <a:rPr lang="ru-RU" altLang="ru-RU" sz="3600" b="0" i="1" dirty="0" smtClean="0">
                <a:latin typeface="Times New Roman" pitchFamily="18" charset="0"/>
              </a:rPr>
              <a:t>ИКТ.</a:t>
            </a:r>
          </a:p>
          <a:p>
            <a:pPr>
              <a:lnSpc>
                <a:spcPct val="90000"/>
              </a:lnSpc>
            </a:pPr>
            <a:r>
              <a:rPr lang="ru-RU" altLang="ru-RU" sz="3600" b="0" i="1" dirty="0" smtClean="0">
                <a:latin typeface="Times New Roman" pitchFamily="18" charset="0"/>
              </a:rPr>
              <a:t>Проектные.</a:t>
            </a:r>
            <a:endParaRPr lang="ru-RU" altLang="ru-RU" sz="3600" b="0" i="1" dirty="0">
              <a:latin typeface="Times New Roman" pitchFamily="18" charset="0"/>
            </a:endParaRPr>
          </a:p>
        </p:txBody>
      </p:sp>
    </p:spTree>
    <p:extLst>
      <p:ext uri="{BB962C8B-B14F-4D97-AF65-F5344CB8AC3E}">
        <p14:creationId xmlns:p14="http://schemas.microsoft.com/office/powerpoint/2010/main" xmlns="" val="2328350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467544" y="1700808"/>
            <a:ext cx="7520940" cy="548640"/>
          </a:xfrm>
        </p:spPr>
        <p:txBody>
          <a:bodyPr/>
          <a:lstStyle/>
          <a:p>
            <a:pPr algn="ctr"/>
            <a:r>
              <a:rPr lang="ru-RU" altLang="ru-RU" sz="4000" b="1" dirty="0">
                <a:solidFill>
                  <a:srgbClr val="C00000"/>
                </a:solidFill>
                <a:latin typeface="Times New Roman" pitchFamily="18" charset="0"/>
              </a:rPr>
              <a:t>Моделирование.</a:t>
            </a:r>
            <a:br>
              <a:rPr lang="ru-RU" altLang="ru-RU" sz="4000" b="1" dirty="0">
                <a:solidFill>
                  <a:srgbClr val="C00000"/>
                </a:solidFill>
                <a:latin typeface="Times New Roman" pitchFamily="18" charset="0"/>
              </a:rPr>
            </a:br>
            <a:endParaRPr lang="ru-RU" altLang="ru-RU" sz="4000" b="1" dirty="0">
              <a:solidFill>
                <a:srgbClr val="C00000"/>
              </a:solidFill>
              <a:latin typeface="Times New Roman" pitchFamily="18" charset="0"/>
            </a:endParaRPr>
          </a:p>
        </p:txBody>
      </p:sp>
      <p:sp>
        <p:nvSpPr>
          <p:cNvPr id="478211" name="Rectangle 3"/>
          <p:cNvSpPr>
            <a:spLocks noGrp="1" noChangeArrowheads="1"/>
          </p:cNvSpPr>
          <p:nvPr>
            <p:ph type="body" idx="1"/>
          </p:nvPr>
        </p:nvSpPr>
        <p:spPr>
          <a:xfrm>
            <a:off x="467544" y="1916832"/>
            <a:ext cx="7520940" cy="3579849"/>
          </a:xfrm>
          <a:solidFill>
            <a:schemeClr val="bg1"/>
          </a:solidFill>
        </p:spPr>
        <p:txBody>
          <a:bodyPr>
            <a:normAutofit/>
          </a:bodyPr>
          <a:lstStyle/>
          <a:p>
            <a:pPr>
              <a:buFontTx/>
              <a:buNone/>
            </a:pPr>
            <a:r>
              <a:rPr lang="ru-RU" altLang="ru-RU" sz="2800" i="1" dirty="0">
                <a:latin typeface="Times New Roman" pitchFamily="18" charset="0"/>
              </a:rPr>
              <a:t>Наглядное моделирование – это:</a:t>
            </a:r>
          </a:p>
          <a:p>
            <a:r>
              <a:rPr lang="ru-RU" altLang="ru-RU" sz="2800" i="1" dirty="0">
                <a:latin typeface="Times New Roman" pitchFamily="18" charset="0"/>
              </a:rPr>
              <a:t>Опорные картинки,</a:t>
            </a:r>
          </a:p>
          <a:p>
            <a:r>
              <a:rPr lang="ru-RU" altLang="ru-RU" sz="2800" i="1" dirty="0">
                <a:latin typeface="Times New Roman" pitchFamily="18" charset="0"/>
              </a:rPr>
              <a:t>Схемы,</a:t>
            </a:r>
          </a:p>
          <a:p>
            <a:r>
              <a:rPr lang="ru-RU" altLang="ru-RU" sz="2800" i="1" dirty="0" err="1">
                <a:latin typeface="Times New Roman" pitchFamily="18" charset="0"/>
              </a:rPr>
              <a:t>Мнемотаблицы</a:t>
            </a:r>
            <a:r>
              <a:rPr lang="ru-RU" altLang="ru-RU" sz="2800" i="1" dirty="0">
                <a:latin typeface="Times New Roman" pitchFamily="18" charset="0"/>
              </a:rPr>
              <a:t>,</a:t>
            </a:r>
          </a:p>
          <a:p>
            <a:r>
              <a:rPr lang="ru-RU" altLang="ru-RU" sz="2800" i="1" dirty="0">
                <a:latin typeface="Times New Roman" pitchFamily="18" charset="0"/>
              </a:rPr>
              <a:t>Карточки-символы,</a:t>
            </a:r>
          </a:p>
          <a:p>
            <a:r>
              <a:rPr lang="ru-RU" altLang="ru-RU" sz="2800" i="1" dirty="0">
                <a:latin typeface="Times New Roman" pitchFamily="18" charset="0"/>
              </a:rPr>
              <a:t>Реальные приметы и т.п.</a:t>
            </a:r>
          </a:p>
        </p:txBody>
      </p:sp>
      <p:sp>
        <p:nvSpPr>
          <p:cNvPr id="2" name="TextBox 1"/>
          <p:cNvSpPr txBox="1"/>
          <p:nvPr/>
        </p:nvSpPr>
        <p:spPr>
          <a:xfrm>
            <a:off x="2987824" y="116632"/>
            <a:ext cx="5976664" cy="1692771"/>
          </a:xfrm>
          <a:prstGeom prst="rect">
            <a:avLst/>
          </a:prstGeom>
          <a:noFill/>
        </p:spPr>
        <p:txBody>
          <a:bodyPr wrap="square" rtlCol="0">
            <a:spAutoFit/>
          </a:bodyPr>
          <a:lstStyle/>
          <a:p>
            <a:pPr algn="r"/>
            <a:r>
              <a:rPr lang="ru-RU" b="1" dirty="0" smtClean="0"/>
              <a:t>«</a:t>
            </a:r>
            <a:r>
              <a:rPr lang="ru-RU" b="1" dirty="0"/>
              <a:t>Учите ребёнка каким-нибудь неизвестным ему пяти словам - он будет долго и напрасно мучиться, но свяжите двадцать таких слов с картинками, и он усвоит на лету</a:t>
            </a:r>
            <a:r>
              <a:rPr lang="ru-RU" b="1" dirty="0" smtClean="0"/>
              <a:t>».</a:t>
            </a:r>
          </a:p>
          <a:p>
            <a:pPr algn="r"/>
            <a:r>
              <a:rPr lang="ru-RU" b="1" dirty="0"/>
              <a:t>К. Д. </a:t>
            </a:r>
            <a:r>
              <a:rPr lang="ru-RU" b="1" dirty="0" smtClean="0"/>
              <a:t>Ушинский</a:t>
            </a:r>
            <a:endParaRPr lang="ru-RU" b="1" dirty="0"/>
          </a:p>
          <a:p>
            <a:pPr algn="r"/>
            <a:endParaRPr lang="ru-RU" sz="1400" dirty="0"/>
          </a:p>
        </p:txBody>
      </p:sp>
    </p:spTree>
    <p:extLst>
      <p:ext uri="{BB962C8B-B14F-4D97-AF65-F5344CB8AC3E}">
        <p14:creationId xmlns:p14="http://schemas.microsoft.com/office/powerpoint/2010/main" xmlns="" val="2763377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i="1" dirty="0"/>
              <a:t>Мнемотехника</a:t>
            </a:r>
          </a:p>
        </p:txBody>
      </p:sp>
      <p:sp>
        <p:nvSpPr>
          <p:cNvPr id="3" name="Объект 2"/>
          <p:cNvSpPr>
            <a:spLocks noGrp="1"/>
          </p:cNvSpPr>
          <p:nvPr>
            <p:ph idx="1"/>
          </p:nvPr>
        </p:nvSpPr>
        <p:spPr>
          <a:xfrm>
            <a:off x="827584" y="980728"/>
            <a:ext cx="7520940" cy="3579849"/>
          </a:xfrm>
        </p:spPr>
        <p:txBody>
          <a:bodyPr>
            <a:noAutofit/>
          </a:bodyPr>
          <a:lstStyle/>
          <a:p>
            <a:r>
              <a:rPr lang="ru-RU" sz="1800" i="1" dirty="0" smtClean="0"/>
              <a:t>«</a:t>
            </a:r>
            <a:r>
              <a:rPr lang="ru-RU" sz="1800" i="1" dirty="0"/>
              <a:t>И</a:t>
            </a:r>
            <a:r>
              <a:rPr lang="ru-RU" sz="1800" i="1" dirty="0" smtClean="0"/>
              <a:t>скусство </a:t>
            </a:r>
            <a:r>
              <a:rPr lang="ru-RU" sz="1800" i="1" dirty="0"/>
              <a:t>запоминания» (греч.) - это система методов и приемов</a:t>
            </a:r>
            <a:r>
              <a:rPr lang="ru-RU" sz="1800" dirty="0"/>
              <a:t>, о</a:t>
            </a:r>
            <a:r>
              <a:rPr lang="ru-RU" sz="1800" i="1" dirty="0"/>
              <a:t>беспечивающих успешное запоминание, сохранение и воспроизведение информации. </a:t>
            </a:r>
            <a:endParaRPr lang="ru-RU" sz="1800" i="1" dirty="0" smtClean="0"/>
          </a:p>
          <a:p>
            <a:pPr algn="ctr"/>
            <a:r>
              <a:rPr lang="ru-RU" sz="1800" i="1" dirty="0" smtClean="0"/>
              <a:t>Использование </a:t>
            </a:r>
            <a:r>
              <a:rPr lang="ru-RU" sz="1800" i="1" dirty="0"/>
              <a:t>мнемотехники в обучении дошкольников позволяет решить такие задачи как: </a:t>
            </a:r>
            <a:endParaRPr lang="ru-RU" sz="1800" i="1" dirty="0" smtClean="0"/>
          </a:p>
          <a:p>
            <a:pPr>
              <a:buAutoNum type="arabicPeriod"/>
            </a:pPr>
            <a:r>
              <a:rPr lang="ru-RU" sz="1800" i="1" dirty="0" smtClean="0"/>
              <a:t>Развитие </a:t>
            </a:r>
            <a:r>
              <a:rPr lang="ru-RU" sz="1800" i="1" dirty="0"/>
              <a:t>связной речи; </a:t>
            </a:r>
            <a:endParaRPr lang="ru-RU" sz="1800" i="1" dirty="0" smtClean="0"/>
          </a:p>
          <a:p>
            <a:pPr marL="0" indent="0"/>
            <a:r>
              <a:rPr lang="ru-RU" sz="1800" i="1" dirty="0" smtClean="0"/>
              <a:t>2</a:t>
            </a:r>
            <a:r>
              <a:rPr lang="ru-RU" sz="1800" i="1" dirty="0"/>
              <a:t>.  Преобразование абстрактных символов в образы (перекодирование информации</a:t>
            </a:r>
            <a:r>
              <a:rPr lang="ru-RU" sz="1800" i="1" dirty="0" smtClean="0"/>
              <a:t>);</a:t>
            </a:r>
          </a:p>
          <a:p>
            <a:pPr marL="0" indent="0"/>
            <a:r>
              <a:rPr lang="ru-RU" sz="1800" i="1" dirty="0" smtClean="0"/>
              <a:t> </a:t>
            </a:r>
            <a:r>
              <a:rPr lang="ru-RU" sz="1800" i="1" dirty="0"/>
              <a:t>3. Развитие мелкой моторики рук</a:t>
            </a:r>
            <a:r>
              <a:rPr lang="ru-RU" sz="1800" i="1" dirty="0" smtClean="0"/>
              <a:t>;</a:t>
            </a:r>
          </a:p>
          <a:p>
            <a:pPr marL="0" indent="0"/>
            <a:r>
              <a:rPr lang="ru-RU" sz="1800" i="1" dirty="0" smtClean="0"/>
              <a:t> </a:t>
            </a:r>
            <a:r>
              <a:rPr lang="ru-RU" sz="1800" i="1" dirty="0"/>
              <a:t>4. Развитие основных психических процессов – памяти, внимания, образного мышления; помогает овладение приёмами работы с </a:t>
            </a:r>
            <a:r>
              <a:rPr lang="ru-RU" sz="1800" i="1" dirty="0" err="1"/>
              <a:t>мнемотаблицами</a:t>
            </a:r>
            <a:r>
              <a:rPr lang="ru-RU" sz="1800" i="1" dirty="0"/>
              <a:t> и сокращает время </a:t>
            </a:r>
            <a:r>
              <a:rPr lang="ru-RU" sz="1800" i="1" dirty="0" smtClean="0"/>
              <a:t>обучения.</a:t>
            </a:r>
            <a:endParaRPr lang="ru-RU" sz="1800" i="1" dirty="0"/>
          </a:p>
        </p:txBody>
      </p:sp>
      <p:sp>
        <p:nvSpPr>
          <p:cNvPr id="4" name="Номер слайда 3"/>
          <p:cNvSpPr>
            <a:spLocks noGrp="1"/>
          </p:cNvSpPr>
          <p:nvPr>
            <p:ph type="sldNum" sz="quarter" idx="12"/>
          </p:nvPr>
        </p:nvSpPr>
        <p:spPr/>
        <p:txBody>
          <a:bodyPr/>
          <a:lstStyle/>
          <a:p>
            <a:fld id="{2754ED01-E2A0-4C1E-8E21-014B99041579}" type="slidenum">
              <a:rPr lang="en-US" smtClean="0"/>
              <a:pPr/>
              <a:t>9</a:t>
            </a:fld>
            <a:endParaRPr lang="en-US"/>
          </a:p>
        </p:txBody>
      </p:sp>
    </p:spTree>
    <p:extLst>
      <p:ext uri="{BB962C8B-B14F-4D97-AF65-F5344CB8AC3E}">
        <p14:creationId xmlns:p14="http://schemas.microsoft.com/office/powerpoint/2010/main" xmlns="" val="29863979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Углы">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4118</TotalTime>
  <Words>2065</Words>
  <Application>Microsoft Office PowerPoint</Application>
  <PresentationFormat>Экран (4:3)</PresentationFormat>
  <Paragraphs>263</Paragraphs>
  <Slides>44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Углы</vt:lpstr>
      <vt:lpstr>Слайд 1</vt:lpstr>
      <vt:lpstr>Актуальность проблемы речевого развития</vt:lpstr>
      <vt:lpstr> </vt:lpstr>
      <vt:lpstr>Условия успешного речевого развития.</vt:lpstr>
      <vt:lpstr>Дошкольный возраст- это возраст интенсивного формирования речи и огромное значение в развитии связной  речи имеет развивающая среда.  »В пустых стенах ребенок не заговорит…» - Е.И. Тихеева.</vt:lpstr>
      <vt:lpstr>Технологии развития речи</vt:lpstr>
      <vt:lpstr>Инновационные технологии:</vt:lpstr>
      <vt:lpstr>Моделирование. </vt:lpstr>
      <vt:lpstr>Мнемотехника</vt:lpstr>
      <vt:lpstr>Слайд 10</vt:lpstr>
      <vt:lpstr>Обучение связному рассказыванию по алгоритму мнемотаблиц</vt:lpstr>
      <vt:lpstr>Методика   коллаж</vt:lpstr>
      <vt:lpstr>Слайд 13</vt:lpstr>
      <vt:lpstr>Слайд 14</vt:lpstr>
      <vt:lpstr>Игровые технологии</vt:lpstr>
      <vt:lpstr>Слайд 16</vt:lpstr>
      <vt:lpstr>Слайд 17</vt:lpstr>
      <vt:lpstr>Слайд 18</vt:lpstr>
      <vt:lpstr>Слайд 19</vt:lpstr>
      <vt:lpstr>Слайд 20</vt:lpstr>
      <vt:lpstr>Слайд 21</vt:lpstr>
      <vt:lpstr>Слайд 22</vt:lpstr>
      <vt:lpstr> </vt:lpstr>
      <vt:lpstr>  </vt:lpstr>
      <vt:lpstr> </vt:lpstr>
      <vt:lpstr>Здоровьесберегающие   технологии</vt:lpstr>
      <vt:lpstr>    ЗД ТЕХНОЛОГИИ</vt:lpstr>
      <vt:lpstr>Нетрадиционные техники</vt:lpstr>
      <vt:lpstr>Нетрадиционные техники</vt:lpstr>
      <vt:lpstr>ТРИЗ  (Теория решения изобретательских задач)</vt:lpstr>
      <vt:lpstr> </vt:lpstr>
      <vt:lpstr>Слайд 32</vt:lpstr>
      <vt:lpstr>Слайд 33</vt:lpstr>
      <vt:lpstr>Информационно-коммуникационные технологии.</vt:lpstr>
      <vt:lpstr>ИКТ в моей работе: </vt:lpstr>
      <vt:lpstr>   </vt:lpstr>
      <vt:lpstr> Технология проектной деятельности</vt:lpstr>
      <vt:lpstr>Проект «Цветы – вокруг нас»</vt:lpstr>
      <vt:lpstr>Проект  «Как ты,  Осень,  хороша!»</vt:lpstr>
      <vt:lpstr>Проект ««Добрый мир руками детей» </vt:lpstr>
      <vt:lpstr>В современной педагогике есть еще не мало технологий, которые можно использовать для развития речи.</vt:lpstr>
      <vt:lpstr> </vt:lpstr>
      <vt:lpstr> </vt:lpstr>
      <vt:lpstr>Вывод</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HP</cp:lastModifiedBy>
  <cp:revision>118</cp:revision>
  <dcterms:created xsi:type="dcterms:W3CDTF">2018-02-08T14:32:39Z</dcterms:created>
  <dcterms:modified xsi:type="dcterms:W3CDTF">2020-04-16T10:03:22Z</dcterms:modified>
</cp:coreProperties>
</file>