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7224" y="152400"/>
            <a:ext cx="8758517" cy="65690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36176" y="259979"/>
            <a:ext cx="8471647" cy="6353917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94" y="0"/>
            <a:ext cx="6729021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Анализ вокального произведения для учащихся музыкальной школы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https://c7.hotpng.com/preview/597/749/106/choir-damkor-soprano-blandet-kor-concert-sin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190" y="2605495"/>
            <a:ext cx="4250321" cy="403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Перечислить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какую динамику звука необходимо использовать во время пения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borovik.ucoz.ru/_fr/0/3871982.png"/>
          <p:cNvPicPr>
            <a:picLocks noChangeAspect="1" noChangeArrowheads="1"/>
          </p:cNvPicPr>
          <p:nvPr/>
        </p:nvPicPr>
        <p:blipFill>
          <a:blip r:embed="rId2" cstate="print"/>
          <a:srcRect l="2303" t="24276" r="979" b="3850"/>
          <a:stretch>
            <a:fillRect/>
          </a:stretch>
        </p:blipFill>
        <p:spPr bwMode="auto">
          <a:xfrm>
            <a:off x="1155030" y="1696452"/>
            <a:ext cx="6605337" cy="3224463"/>
          </a:xfrm>
          <a:prstGeom prst="rect">
            <a:avLst/>
          </a:prstGeom>
          <a:noFill/>
        </p:spPr>
      </p:pic>
      <p:pic>
        <p:nvPicPr>
          <p:cNvPr id="5124" name="Picture 4" descr="http://www.7not.ru/accordion/images/11_01.gif"/>
          <p:cNvPicPr>
            <a:picLocks noChangeAspect="1" noChangeArrowheads="1"/>
          </p:cNvPicPr>
          <p:nvPr/>
        </p:nvPicPr>
        <p:blipFill>
          <a:blip r:embed="rId3" cstate="print"/>
          <a:srcRect t="76669"/>
          <a:stretch>
            <a:fillRect/>
          </a:stretch>
        </p:blipFill>
        <p:spPr bwMode="auto">
          <a:xfrm>
            <a:off x="611796" y="5277998"/>
            <a:ext cx="7882499" cy="739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Определить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звуковедение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произведении: легато, нон легато или стаккато. Исполнительские штрихи - это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mypresentation.ru/documents_6/55b0d681c09da43be546a51773d28bac/img5.jpg"/>
          <p:cNvPicPr>
            <a:picLocks noChangeAspect="1" noChangeArrowheads="1"/>
          </p:cNvPicPr>
          <p:nvPr/>
        </p:nvPicPr>
        <p:blipFill>
          <a:blip r:embed="rId2" cstate="print"/>
          <a:srcRect t="20211" b="10737"/>
          <a:stretch>
            <a:fillRect/>
          </a:stretch>
        </p:blipFill>
        <p:spPr bwMode="auto">
          <a:xfrm>
            <a:off x="793248" y="1985210"/>
            <a:ext cx="7620000" cy="3946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Определить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какая форма музыкального произведения.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loud.prezentacii.org/18/10/81501/images/screen5.jpg"/>
          <p:cNvPicPr>
            <a:picLocks noChangeAspect="1" noChangeArrowheads="1"/>
          </p:cNvPicPr>
          <p:nvPr/>
        </p:nvPicPr>
        <p:blipFill>
          <a:blip r:embed="rId2" cstate="print"/>
          <a:srcRect l="19869" t="21869" r="3898" b="15696"/>
          <a:stretch>
            <a:fillRect/>
          </a:stretch>
        </p:blipFill>
        <p:spPr bwMode="auto">
          <a:xfrm>
            <a:off x="460826" y="1340284"/>
            <a:ext cx="4812633" cy="2956143"/>
          </a:xfrm>
          <a:prstGeom prst="rect">
            <a:avLst/>
          </a:prstGeom>
          <a:noFill/>
        </p:spPr>
      </p:pic>
      <p:pic>
        <p:nvPicPr>
          <p:cNvPr id="3076" name="Picture 4" descr="http://900igr.net/up/datas/190377/003.jpg"/>
          <p:cNvPicPr>
            <a:picLocks noChangeAspect="1" noChangeArrowheads="1"/>
          </p:cNvPicPr>
          <p:nvPr/>
        </p:nvPicPr>
        <p:blipFill>
          <a:blip r:embed="rId3" cstate="print"/>
          <a:srcRect l="17007" t="18006" r="15334" b="29558"/>
          <a:stretch>
            <a:fillRect/>
          </a:stretch>
        </p:blipFill>
        <p:spPr bwMode="auto">
          <a:xfrm>
            <a:off x="4333341" y="4070959"/>
            <a:ext cx="4428579" cy="2574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Определить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 музыки, ее настроение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43.userapi.com/c858420/v858420203/1c42ba/-ZRHPDirn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314" y="1293394"/>
            <a:ext cx="6954253" cy="5215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Какие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музыкальные интонации использует композитор?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lenovo\Desktop\Новая папка\img8.jpg"/>
          <p:cNvPicPr>
            <a:picLocks noChangeAspect="1" noChangeArrowheads="1"/>
          </p:cNvPicPr>
          <p:nvPr/>
        </p:nvPicPr>
        <p:blipFill>
          <a:blip r:embed="rId2" cstate="print"/>
          <a:srcRect l="4925" t="28865" r="2462" b="52895"/>
          <a:stretch>
            <a:fillRect/>
          </a:stretch>
        </p:blipFill>
        <p:spPr bwMode="auto">
          <a:xfrm>
            <a:off x="577516" y="1636295"/>
            <a:ext cx="8145379" cy="12031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3453" y="3380873"/>
            <a:ext cx="816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Какие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музыкальные образы использует композитор в песне?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Новая папка\img1.jpg"/>
          <p:cNvPicPr>
            <a:picLocks noChangeAspect="1" noChangeArrowheads="1"/>
          </p:cNvPicPr>
          <p:nvPr/>
        </p:nvPicPr>
        <p:blipFill>
          <a:blip r:embed="rId3" cstate="print"/>
          <a:srcRect l="2956" t="20343" r="2264" b="69211"/>
          <a:stretch>
            <a:fillRect/>
          </a:stretch>
        </p:blipFill>
        <p:spPr bwMode="auto">
          <a:xfrm>
            <a:off x="890336" y="4451684"/>
            <a:ext cx="7555832" cy="1239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13. Ваше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отношение к музыкальному произведению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Новая папка\img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682" r="4369"/>
          <a:stretch>
            <a:fillRect/>
          </a:stretch>
        </p:blipFill>
        <p:spPr bwMode="auto">
          <a:xfrm>
            <a:off x="1262034" y="1985211"/>
            <a:ext cx="6811155" cy="4023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94" y="0"/>
            <a:ext cx="6729021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Оформи письменную работу в виде таблицы или текста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https://c7.hotpng.com/preview/597/749/106/choir-damkor-soprano-blandet-kor-concert-sin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190" y="2605495"/>
            <a:ext cx="4250321" cy="403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– эстетический анализ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-228600" y="1800987"/>
            <a:ext cx="7330440" cy="488950"/>
            <a:chOff x="1440" y="2072"/>
            <a:chExt cx="3024" cy="308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62" y="2072"/>
              <a:ext cx="25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1. 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Указать название произведения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81759" y="2334127"/>
            <a:ext cx="7592220" cy="3681662"/>
            <a:chOff x="858" y="25733761"/>
            <a:chExt cx="3606" cy="3681662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41542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858" y="25733761"/>
              <a:ext cx="244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 Выяснить, кто является композитором произведения. </a:t>
              </a:r>
            </a:p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Описать творческий портрет композитора и его основные произведения.</a:t>
              </a:r>
            </a:p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Если песня народная, указать, </a:t>
              </a:r>
            </a:p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какому народу принадлежит.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https://us.123rf.com/450wm/graphicbee/graphicbee1612/graphicbee161200063/68366571-concert-pianist-piano-player-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627" y="2599655"/>
            <a:ext cx="3103313" cy="310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Указать, кто является автором текста произведения.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Краткая характеристика творчества поэта.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Разбор поэтического текста.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идея произведения.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44972/pub_5c0ac12bc820e600ad7a0d13_5c0ac1416f88d200aae62ee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453" y="1930982"/>
            <a:ext cx="5752765" cy="4420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78" y="365126"/>
            <a:ext cx="7685171" cy="1102727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Музыкально – теоретический анализ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2526" y="1624263"/>
            <a:ext cx="419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какому музыкальному жанру относится произведение?</a:t>
            </a:r>
          </a:p>
        </p:txBody>
      </p:sp>
      <p:pic>
        <p:nvPicPr>
          <p:cNvPr id="17410" name="Picture 2" descr="https://www.culture.ru/storage/images/1ae126c88d41d156c700f9df83309efa/d0c1357643d1cf55d3d8b45407047c7e.jpeg"/>
          <p:cNvPicPr>
            <a:picLocks noChangeAspect="1" noChangeArrowheads="1"/>
          </p:cNvPicPr>
          <p:nvPr/>
        </p:nvPicPr>
        <p:blipFill>
          <a:blip r:embed="rId2" cstate="print"/>
          <a:srcRect t="6931" b="3125"/>
          <a:stretch>
            <a:fillRect/>
          </a:stretch>
        </p:blipFill>
        <p:spPr bwMode="auto">
          <a:xfrm>
            <a:off x="469231" y="3669350"/>
            <a:ext cx="4484741" cy="2863797"/>
          </a:xfrm>
          <a:prstGeom prst="rect">
            <a:avLst/>
          </a:prstGeom>
          <a:noFill/>
        </p:spPr>
      </p:pic>
      <p:pic>
        <p:nvPicPr>
          <p:cNvPr id="11266" name="Picture 2" descr="https://fs01.infourok.ru/images/doc/8/9830/img2.jpg"/>
          <p:cNvPicPr>
            <a:picLocks noChangeAspect="1" noChangeArrowheads="1"/>
          </p:cNvPicPr>
          <p:nvPr/>
        </p:nvPicPr>
        <p:blipFill>
          <a:blip r:embed="rId3" cstate="print"/>
          <a:srcRect l="4450" t="5573" r="3324" b="10096"/>
          <a:stretch>
            <a:fillRect/>
          </a:stretch>
        </p:blipFill>
        <p:spPr bwMode="auto">
          <a:xfrm>
            <a:off x="4692316" y="1335505"/>
            <a:ext cx="3982452" cy="2731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97832" y="589548"/>
            <a:ext cx="670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 произведения?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медленные темпы в музы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64" y="1112670"/>
            <a:ext cx="5162383" cy="1895225"/>
          </a:xfrm>
          <a:prstGeom prst="rect">
            <a:avLst/>
          </a:prstGeom>
          <a:noFill/>
        </p:spPr>
      </p:pic>
      <p:pic>
        <p:nvPicPr>
          <p:cNvPr id="18436" name="Picture 4" descr="https://muz-teoretik.ru/wp-content/uploads/2016/01/tempy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461" y="2819483"/>
            <a:ext cx="5102224" cy="1836738"/>
          </a:xfrm>
          <a:prstGeom prst="rect">
            <a:avLst/>
          </a:prstGeom>
          <a:noFill/>
        </p:spPr>
      </p:pic>
      <p:pic>
        <p:nvPicPr>
          <p:cNvPr id="18438" name="Picture 6" descr="быстрые темпы в музы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597" y="4572000"/>
            <a:ext cx="4849562" cy="2009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Какой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музыкальный лад в произведении?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ds04.infourok.ru/uploads/ex/085e/000b1865-2990f049/img3.jpg"/>
          <p:cNvPicPr>
            <a:picLocks noChangeAspect="1" noChangeArrowheads="1"/>
          </p:cNvPicPr>
          <p:nvPr/>
        </p:nvPicPr>
        <p:blipFill>
          <a:blip r:embed="rId2" cstate="print"/>
          <a:srcRect t="30736" b="7336"/>
          <a:stretch>
            <a:fillRect/>
          </a:stretch>
        </p:blipFill>
        <p:spPr bwMode="auto">
          <a:xfrm>
            <a:off x="565483" y="1419727"/>
            <a:ext cx="4740444" cy="2201779"/>
          </a:xfrm>
          <a:prstGeom prst="rect">
            <a:avLst/>
          </a:prstGeom>
          <a:noFill/>
        </p:spPr>
      </p:pic>
      <p:pic>
        <p:nvPicPr>
          <p:cNvPr id="20484" name="Picture 4" descr="https://fs00.infourok.ru/images/doc/319/318999/img2.jpg"/>
          <p:cNvPicPr>
            <a:picLocks noChangeAspect="1" noChangeArrowheads="1"/>
          </p:cNvPicPr>
          <p:nvPr/>
        </p:nvPicPr>
        <p:blipFill>
          <a:blip r:embed="rId3" cstate="print"/>
          <a:srcRect t="28500"/>
          <a:stretch>
            <a:fillRect/>
          </a:stretch>
        </p:blipFill>
        <p:spPr bwMode="auto">
          <a:xfrm>
            <a:off x="3826042" y="3801979"/>
            <a:ext cx="4799763" cy="2573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07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Мелодия – это музыкальная мысль, выраженная одноголосно.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Проанализировать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движется мелодия?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2.infourok.ru/uploads/ex/0b82/00029009-85669916/4/img12.jpg"/>
          <p:cNvPicPr>
            <a:picLocks noChangeAspect="1" noChangeArrowheads="1"/>
          </p:cNvPicPr>
          <p:nvPr/>
        </p:nvPicPr>
        <p:blipFill>
          <a:blip r:embed="rId2" cstate="print"/>
          <a:srcRect l="4511" t="43007" r="4993" b="17714"/>
          <a:stretch>
            <a:fillRect/>
          </a:stretch>
        </p:blipFill>
        <p:spPr bwMode="auto">
          <a:xfrm>
            <a:off x="445168" y="1311442"/>
            <a:ext cx="5654843" cy="1840832"/>
          </a:xfrm>
          <a:prstGeom prst="rect">
            <a:avLst/>
          </a:prstGeom>
          <a:noFill/>
        </p:spPr>
      </p:pic>
      <p:pic>
        <p:nvPicPr>
          <p:cNvPr id="21508" name="Picture 4" descr="https://fs00.infourok.ru/images/doc/319/318999/img1.jpg"/>
          <p:cNvPicPr>
            <a:picLocks noChangeAspect="1" noChangeArrowheads="1"/>
          </p:cNvPicPr>
          <p:nvPr/>
        </p:nvPicPr>
        <p:blipFill>
          <a:blip r:embed="rId3" cstate="print"/>
          <a:srcRect t="32749"/>
          <a:stretch>
            <a:fillRect/>
          </a:stretch>
        </p:blipFill>
        <p:spPr bwMode="auto">
          <a:xfrm>
            <a:off x="2839453" y="3332748"/>
            <a:ext cx="5581816" cy="2815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27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 – упорядоченное чередование звуков различной длительности.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быть ровным, согласованным пунктирным и синкопированным.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Синкопа – смещение акцента с сильной доли на слабую.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Определить ритм произведения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s05.infourok.ru/uploads/ex/0647/0003ea5e-526e1743/img14.jpg"/>
          <p:cNvPicPr>
            <a:picLocks noChangeAspect="1" noChangeArrowheads="1"/>
          </p:cNvPicPr>
          <p:nvPr/>
        </p:nvPicPr>
        <p:blipFill>
          <a:blip r:embed="rId2" cstate="print"/>
          <a:srcRect t="24261" b="6314"/>
          <a:stretch>
            <a:fillRect/>
          </a:stretch>
        </p:blipFill>
        <p:spPr bwMode="auto">
          <a:xfrm>
            <a:off x="413358" y="2592889"/>
            <a:ext cx="4402391" cy="2292263"/>
          </a:xfrm>
          <a:prstGeom prst="rect">
            <a:avLst/>
          </a:prstGeom>
          <a:noFill/>
        </p:spPr>
      </p:pic>
      <p:pic>
        <p:nvPicPr>
          <p:cNvPr id="28676" name="Picture 4" descr="https://ds02.infourok.ru/uploads/ex/0257/00058096-6682d5f8/img7.jpg"/>
          <p:cNvPicPr>
            <a:picLocks noChangeAspect="1" noChangeArrowheads="1"/>
          </p:cNvPicPr>
          <p:nvPr/>
        </p:nvPicPr>
        <p:blipFill>
          <a:blip r:embed="rId3" cstate="print"/>
          <a:srcRect l="8380" t="64128" r="18118" b="7428"/>
          <a:stretch>
            <a:fillRect/>
          </a:stretch>
        </p:blipFill>
        <p:spPr bwMode="auto">
          <a:xfrm>
            <a:off x="2217106" y="4997886"/>
            <a:ext cx="4747365" cy="1377863"/>
          </a:xfrm>
          <a:prstGeom prst="rect">
            <a:avLst/>
          </a:prstGeom>
          <a:noFill/>
        </p:spPr>
      </p:pic>
      <p:pic>
        <p:nvPicPr>
          <p:cNvPr id="28678" name="Picture 6" descr="http://900igr.net/up/datas/87447/009.jpg"/>
          <p:cNvPicPr>
            <a:picLocks noChangeAspect="1" noChangeArrowheads="1"/>
          </p:cNvPicPr>
          <p:nvPr/>
        </p:nvPicPr>
        <p:blipFill>
          <a:blip r:embed="rId4" cstate="print"/>
          <a:srcRect l="7260" t="43969" r="24934" b="13110"/>
          <a:stretch>
            <a:fillRect/>
          </a:stretch>
        </p:blipFill>
        <p:spPr bwMode="auto">
          <a:xfrm>
            <a:off x="4797469" y="2129425"/>
            <a:ext cx="4020855" cy="190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7" y="770020"/>
            <a:ext cx="4162926" cy="245444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Определить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какой диапазон мелодии песни.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Диапазон –это звуковой объем голоса, инструмента или музыкального произведения.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Например, в песне «Улыбка» диапазон песни от «до» 1 октавы до «ре» 2 октавы.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static.my-shop.ru/product/f2/139/1383699.jpg"/>
          <p:cNvPicPr>
            <a:picLocks noChangeAspect="1" noChangeArrowheads="1"/>
          </p:cNvPicPr>
          <p:nvPr/>
        </p:nvPicPr>
        <p:blipFill>
          <a:blip r:embed="rId2" cstate="print"/>
          <a:srcRect l="51256" t="48923" r="2662" b="27789"/>
          <a:stretch>
            <a:fillRect/>
          </a:stretch>
        </p:blipFill>
        <p:spPr bwMode="auto">
          <a:xfrm>
            <a:off x="4776538" y="709864"/>
            <a:ext cx="3958389" cy="1431757"/>
          </a:xfrm>
          <a:prstGeom prst="rect">
            <a:avLst/>
          </a:prstGeom>
          <a:noFill/>
        </p:spPr>
      </p:pic>
      <p:pic>
        <p:nvPicPr>
          <p:cNvPr id="6152" name="Picture 8" descr="https://cf2.ppt-online.org/files2/slide/6/6uWLdOiM1bxKc9IS5sCFmGavgJPYTzlRo7tkENy43/slide-25.jpg"/>
          <p:cNvPicPr>
            <a:picLocks noChangeAspect="1" noChangeArrowheads="1"/>
          </p:cNvPicPr>
          <p:nvPr/>
        </p:nvPicPr>
        <p:blipFill>
          <a:blip r:embed="rId3" cstate="print"/>
          <a:srcRect l="12714" t="35957" r="7845" b="13319"/>
          <a:stretch>
            <a:fillRect/>
          </a:stretch>
        </p:blipFill>
        <p:spPr bwMode="auto">
          <a:xfrm>
            <a:off x="721895" y="2646947"/>
            <a:ext cx="7748337" cy="370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190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Анализ вокального произведения для учащихся музыкальной школы</vt:lpstr>
      <vt:lpstr>Историко – эстетический анализ</vt:lpstr>
      <vt:lpstr>3. Указать, кто является автором текста произведения.  Краткая характеристика творчества поэта. Разбор поэтического текста. Основная идея произведения. </vt:lpstr>
      <vt:lpstr>Музыкально – теоретический анализ </vt:lpstr>
      <vt:lpstr>Слайд 5</vt:lpstr>
      <vt:lpstr>3. Какой музыкальный лад в произведении? </vt:lpstr>
      <vt:lpstr>Мелодия – это музыкальная мысль, выраженная одноголосно.  4. Проанализировать, как движется мелодия? </vt:lpstr>
      <vt:lpstr>Ритм – упорядоченное чередование звуков различной длительности.  Может быть ровным, согласованным пунктирным и синкопированным.  Синкопа – смещение акцента с сильной доли на слабую. 5. Определить ритм произведения</vt:lpstr>
      <vt:lpstr>6. Определить, какой диапазон мелодии песни. Диапазон –это звуковой объем голоса, инструмента или музыкального произведения. Например, в песне «Улыбка» диапазон песни от «до» 1 октавы до «ре» 2 октавы.    </vt:lpstr>
      <vt:lpstr>7. Перечислить, какую динамику звука необходимо использовать во время пения  </vt:lpstr>
      <vt:lpstr>8. Определить, какое звуковедение в произведении: легато, нон легато или стаккато. Исполнительские штрихи - это </vt:lpstr>
      <vt:lpstr>9. Определить, какая форма музыкального произведения.  </vt:lpstr>
      <vt:lpstr>10. Определить характер музыки, ее настроение  </vt:lpstr>
      <vt:lpstr>11. Какие музыкальные интонации использует композитор?   </vt:lpstr>
      <vt:lpstr>13. Ваше отношение к музыкальному произведению</vt:lpstr>
      <vt:lpstr>Оформи письменную работу в виде таблицы или текста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lenovo</cp:lastModifiedBy>
  <cp:revision>9</cp:revision>
  <dcterms:created xsi:type="dcterms:W3CDTF">2019-02-21T15:01:25Z</dcterms:created>
  <dcterms:modified xsi:type="dcterms:W3CDTF">2020-04-10T14:44:07Z</dcterms:modified>
</cp:coreProperties>
</file>