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728" autoAdjust="0"/>
  </p:normalViewPr>
  <p:slideViewPr>
    <p:cSldViewPr snapToGrid="0">
      <p:cViewPr varScale="1">
        <p:scale>
          <a:sx n="94" d="100"/>
          <a:sy n="94" d="100"/>
        </p:scale>
        <p:origin x="-68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Google Shape;3;n"/>
          <p:cNvSpPr>
            <a:spLocks noGrp="1" noRo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19"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125;p:notes"/>
          <p:cNvSpPr>
            <a:spLocks noGrp="1" noRot="1"/>
          </p:cNvSpPr>
          <p:nvPr>
            <p:ph type="sldImg" idx="2"/>
          </p:nvPr>
        </p:nvSpPr>
        <p:spPr>
          <a:ln>
            <a:headEnd/>
            <a:tailEnd/>
          </a:ln>
        </p:spPr>
      </p:sp>
      <p:sp>
        <p:nvSpPr>
          <p:cNvPr id="11266" name="Google Shape;126;p:notes"/>
          <p:cNvSpPr txBox="1">
            <a:spLocks noGrp="1"/>
          </p:cNvSpPr>
          <p:nvPr>
            <p:ph type="body" idx="1"/>
          </p:nvPr>
        </p:nvSpPr>
        <p:spPr>
          <a:ln/>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текст" type="tx">
  <p:cSld name="TITLE_AND_BODY">
    <p:bg>
      <p:bgPr>
        <a:solidFill>
          <a:schemeClr val="bg2"/>
        </a:solidFill>
        <a:effectLst/>
      </p:bgPr>
    </p:bg>
    <p:spTree>
      <p:nvGrpSpPr>
        <p:cNvPr id="1" name="Shape 49"/>
        <p:cNvGrpSpPr/>
        <p:nvPr/>
      </p:nvGrpSpPr>
      <p:grpSpPr>
        <a:xfrm>
          <a:off x="0" y="0"/>
          <a:ext cx="0" cy="0"/>
          <a:chOff x="0" y="0"/>
          <a:chExt cx="0" cy="0"/>
        </a:xfrm>
      </p:grpSpPr>
      <p:sp>
        <p:nvSpPr>
          <p:cNvPr id="4" name="Google Shape;50;p4"/>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5" name="Google Shape;51;p4"/>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6" name="Google Shape;52;p4"/>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 name="Google Shape;55;p4"/>
          <p:cNvSpPr txBox="1">
            <a:spLocks noGrp="1"/>
          </p:cNvSpPr>
          <p:nvPr>
            <p:ph type="sldNum" idx="10"/>
          </p:nvPr>
        </p:nvSpPr>
        <p:spPr/>
        <p:txBody>
          <a:bodyPr/>
          <a:lstStyle>
            <a:lvl1pPr>
              <a:defRPr/>
            </a:lvl1pPr>
          </a:lstStyle>
          <a:p>
            <a:pPr>
              <a:defRPr/>
            </a:pPr>
            <a:fld id="{05DE382E-2254-4B50-BCCB-DBAA204EC64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два столбца" type="twoColTx">
  <p:cSld name="TITLE_AND_TWO_COLUMNS">
    <p:bg>
      <p:bgPr>
        <a:solidFill>
          <a:schemeClr val="bg2"/>
        </a:solidFill>
        <a:effectLst/>
      </p:bgPr>
    </p:bg>
    <p:spTree>
      <p:nvGrpSpPr>
        <p:cNvPr id="1" name="Shape 56"/>
        <p:cNvGrpSpPr/>
        <p:nvPr/>
      </p:nvGrpSpPr>
      <p:grpSpPr>
        <a:xfrm>
          <a:off x="0" y="0"/>
          <a:ext cx="0" cy="0"/>
          <a:chOff x="0" y="0"/>
          <a:chExt cx="0" cy="0"/>
        </a:xfrm>
      </p:grpSpPr>
      <p:sp>
        <p:nvSpPr>
          <p:cNvPr id="5" name="Google Shape;57;p5"/>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6" name="Google Shape;58;p5"/>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7" name="Google Shape;59;p5"/>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 name="Google Shape;63;p5"/>
          <p:cNvSpPr txBox="1">
            <a:spLocks noGrp="1"/>
          </p:cNvSpPr>
          <p:nvPr>
            <p:ph type="sldNum" idx="10"/>
          </p:nvPr>
        </p:nvSpPr>
        <p:spPr/>
        <p:txBody>
          <a:bodyPr/>
          <a:lstStyle>
            <a:lvl1pPr>
              <a:defRPr/>
            </a:lvl1pPr>
          </a:lstStyle>
          <a:p>
            <a:pPr>
              <a:defRPr/>
            </a:pPr>
            <a:fld id="{15492F8F-CF46-474E-AC19-C8737636CB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bg>
      <p:bgPr>
        <a:solidFill>
          <a:schemeClr val="bg2"/>
        </a:solidFill>
        <a:effectLst/>
      </p:bgPr>
    </p:bg>
    <p:spTree>
      <p:nvGrpSpPr>
        <p:cNvPr id="1" name="Shape 64"/>
        <p:cNvGrpSpPr/>
        <p:nvPr/>
      </p:nvGrpSpPr>
      <p:grpSpPr>
        <a:xfrm>
          <a:off x="0" y="0"/>
          <a:ext cx="0" cy="0"/>
          <a:chOff x="0" y="0"/>
          <a:chExt cx="0" cy="0"/>
        </a:xfrm>
      </p:grpSpPr>
      <p:sp>
        <p:nvSpPr>
          <p:cNvPr id="3" name="Google Shape;65;p6"/>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4" name="Google Shape;66;p6"/>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5" name="Google Shape;67;p6"/>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 name="Google Shape;69;p6"/>
          <p:cNvSpPr txBox="1">
            <a:spLocks noGrp="1"/>
          </p:cNvSpPr>
          <p:nvPr>
            <p:ph type="sldNum" idx="10"/>
          </p:nvPr>
        </p:nvSpPr>
        <p:spPr/>
        <p:txBody>
          <a:bodyPr/>
          <a:lstStyle>
            <a:lvl1pPr>
              <a:defRPr/>
            </a:lvl1pPr>
          </a:lstStyle>
          <a:p>
            <a:pPr>
              <a:defRPr/>
            </a:pPr>
            <a:fld id="{08273697-8C66-480B-9C2D-B166DF427B1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дин столбец">
  <p:cSld name="ONE_COLUMN_TEXT">
    <p:bg>
      <p:bgPr>
        <a:solidFill>
          <a:schemeClr val="accent3"/>
        </a:solidFill>
        <a:effectLst/>
      </p:bgPr>
    </p:bg>
    <p:spTree>
      <p:nvGrpSpPr>
        <p:cNvPr id="1" name="Shape 70"/>
        <p:cNvGrpSpPr/>
        <p:nvPr/>
      </p:nvGrpSpPr>
      <p:grpSpPr>
        <a:xfrm>
          <a:off x="0" y="0"/>
          <a:ext cx="0" cy="0"/>
          <a:chOff x="0" y="0"/>
          <a:chExt cx="0" cy="0"/>
        </a:xfrm>
      </p:grpSpPr>
      <p:sp>
        <p:nvSpPr>
          <p:cNvPr id="4" name="Google Shape;71;p7"/>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5" name="Google Shape;72;p7"/>
          <p:cNvSpPr>
            <a:spLocks noChangeArrowheads="1"/>
          </p:cNvSpPr>
          <p:nvPr/>
        </p:nvSpPr>
        <p:spPr bwMode="auto">
          <a:xfrm>
            <a:off x="0" y="2824163"/>
            <a:ext cx="7370763" cy="2319337"/>
          </a:xfrm>
          <a:prstGeom prst="rtTriangle">
            <a:avLst/>
          </a:prstGeom>
          <a:solidFill>
            <a:schemeClr val="bg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6" name="Google Shape;73;p7"/>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 name="Google Shape;76;p7"/>
          <p:cNvSpPr txBox="1">
            <a:spLocks noGrp="1"/>
          </p:cNvSpPr>
          <p:nvPr>
            <p:ph type="sldNum" idx="10"/>
          </p:nvPr>
        </p:nvSpPr>
        <p:spPr/>
        <p:txBody>
          <a:bodyPr/>
          <a:lstStyle>
            <a:lvl1pPr>
              <a:defRPr/>
            </a:lvl1pPr>
          </a:lstStyle>
          <a:p>
            <a:pPr>
              <a:defRPr/>
            </a:pPr>
            <a:fld id="{8732DEB4-7983-452F-B77B-D0B8C331C7A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сновная мысль">
  <p:cSld name="MAIN_POINT">
    <p:spTree>
      <p:nvGrpSpPr>
        <p:cNvPr id="1" name="Shape 77"/>
        <p:cNvGrpSpPr/>
        <p:nvPr/>
      </p:nvGrpSpPr>
      <p:grpSpPr>
        <a:xfrm>
          <a:off x="0" y="0"/>
          <a:ext cx="0" cy="0"/>
          <a:chOff x="0" y="0"/>
          <a:chExt cx="0" cy="0"/>
        </a:xfrm>
      </p:grpSpPr>
      <p:sp>
        <p:nvSpPr>
          <p:cNvPr id="3" name="Google Shape;78;p8"/>
          <p:cNvSpPr/>
          <p:nvPr/>
        </p:nvSpPr>
        <p:spPr>
          <a:xfrm>
            <a:off x="0" y="2822575"/>
            <a:ext cx="7369175" cy="2317750"/>
          </a:xfrm>
          <a:prstGeom prst="rtTriangle">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4" name="Google Shape;79;p8"/>
          <p:cNvSpPr>
            <a:spLocks noChangeArrowheads="1"/>
          </p:cNvSpPr>
          <p:nvPr/>
        </p:nvSpPr>
        <p:spPr bwMode="auto">
          <a:xfrm flipH="1">
            <a:off x="3582988" y="1554163"/>
            <a:ext cx="5561012" cy="3589337"/>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grpSp>
        <p:nvGrpSpPr>
          <p:cNvPr id="5" name="Google Shape;80;p8"/>
          <p:cNvGrpSpPr>
            <a:grpSpLocks/>
          </p:cNvGrpSpPr>
          <p:nvPr/>
        </p:nvGrpSpPr>
        <p:grpSpPr bwMode="auto">
          <a:xfrm>
            <a:off x="255588" y="0"/>
            <a:ext cx="2251075" cy="1042988"/>
            <a:chOff x="3961956" y="4383950"/>
            <a:chExt cx="1160548" cy="548700"/>
          </a:xfrm>
        </p:grpSpPr>
        <p:sp>
          <p:nvSpPr>
            <p:cNvPr id="6" name="Google Shape;81;p8"/>
            <p:cNvSpPr>
              <a:spLocks noChangeArrowheads="1"/>
            </p:cNvSpPr>
            <p:nvPr/>
          </p:nvSpPr>
          <p:spPr bwMode="auto">
            <a:xfrm>
              <a:off x="4224675" y="4383950"/>
              <a:ext cx="897829"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7" name="Google Shape;82;p8"/>
            <p:cNvSpPr>
              <a:spLocks noChangeArrowheads="1"/>
            </p:cNvSpPr>
            <p:nvPr/>
          </p:nvSpPr>
          <p:spPr bwMode="auto">
            <a:xfrm>
              <a:off x="4093725" y="4383950"/>
              <a:ext cx="897010"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8" name="Google Shape;83;p8"/>
            <p:cNvSpPr>
              <a:spLocks noChangeArrowheads="1"/>
            </p:cNvSpPr>
            <p:nvPr/>
          </p:nvSpPr>
          <p:spPr bwMode="auto">
            <a:xfrm>
              <a:off x="3961956" y="4383950"/>
              <a:ext cx="897828" cy="548700"/>
            </a:xfrm>
            <a:prstGeom prst="parallelogram">
              <a:avLst>
                <a:gd name="adj" fmla="val 153196"/>
              </a:avLst>
            </a:prstGeom>
            <a:solidFill>
              <a:schemeClr val="tx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grpSp>
      <p:sp>
        <p:nvSpPr>
          <p:cNvPr id="9" name="Google Shape;84;p8"/>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grpSp>
        <p:nvGrpSpPr>
          <p:cNvPr id="10" name="Google Shape;85;p8"/>
          <p:cNvGrpSpPr>
            <a:grpSpLocks/>
          </p:cNvGrpSpPr>
          <p:nvPr/>
        </p:nvGrpSpPr>
        <p:grpSpPr bwMode="auto">
          <a:xfrm>
            <a:off x="34925" y="4522788"/>
            <a:ext cx="1593850" cy="615950"/>
            <a:chOff x="6917201" y="0"/>
            <a:chExt cx="2227777" cy="863400"/>
          </a:xfrm>
        </p:grpSpPr>
        <p:sp>
          <p:nvSpPr>
            <p:cNvPr id="11" name="Google Shape;86;p8"/>
            <p:cNvSpPr/>
            <p:nvPr/>
          </p:nvSpPr>
          <p:spPr>
            <a:xfrm>
              <a:off x="7642782" y="0"/>
              <a:ext cx="1502196"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12" name="Google Shape;87;p8"/>
            <p:cNvSpPr/>
            <p:nvPr/>
          </p:nvSpPr>
          <p:spPr>
            <a:xfrm>
              <a:off x="7278883" y="0"/>
              <a:ext cx="1504415"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13" name="Google Shape;88;p8"/>
            <p:cNvSpPr/>
            <p:nvPr/>
          </p:nvSpPr>
          <p:spPr>
            <a:xfrm>
              <a:off x="6917201" y="0"/>
              <a:ext cx="1502197" cy="863400"/>
            </a:xfrm>
            <a:prstGeom prst="parallelogram">
              <a:avLst>
                <a:gd name="adj" fmla="val 158024"/>
              </a:avLst>
            </a:pr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grpSp>
      <p:grpSp>
        <p:nvGrpSpPr>
          <p:cNvPr id="14" name="Google Shape;89;p8"/>
          <p:cNvGrpSpPr>
            <a:grpSpLocks/>
          </p:cNvGrpSpPr>
          <p:nvPr/>
        </p:nvGrpSpPr>
        <p:grpSpPr bwMode="auto">
          <a:xfrm>
            <a:off x="5886450" y="1588"/>
            <a:ext cx="3257550" cy="1260475"/>
            <a:chOff x="6917201" y="0"/>
            <a:chExt cx="2227777" cy="863400"/>
          </a:xfrm>
        </p:grpSpPr>
        <p:sp>
          <p:nvSpPr>
            <p:cNvPr id="15" name="Google Shape;90;p8"/>
            <p:cNvSpPr>
              <a:spLocks noChangeArrowheads="1"/>
            </p:cNvSpPr>
            <p:nvPr/>
          </p:nvSpPr>
          <p:spPr bwMode="auto">
            <a:xfrm>
              <a:off x="7641337" y="0"/>
              <a:ext cx="1503641"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16" name="Google Shape;91;p8"/>
            <p:cNvSpPr>
              <a:spLocks noChangeArrowheads="1"/>
            </p:cNvSpPr>
            <p:nvPr/>
          </p:nvSpPr>
          <p:spPr bwMode="auto">
            <a:xfrm>
              <a:off x="7279812" y="0"/>
              <a:ext cx="1502555"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17" name="Google Shape;92;p8"/>
            <p:cNvSpPr>
              <a:spLocks noChangeArrowheads="1"/>
            </p:cNvSpPr>
            <p:nvPr/>
          </p:nvSpPr>
          <p:spPr bwMode="auto">
            <a:xfrm>
              <a:off x="6917201" y="0"/>
              <a:ext cx="1503641" cy="863400"/>
            </a:xfrm>
            <a:prstGeom prst="parallelogram">
              <a:avLst>
                <a:gd name="adj" fmla="val 158025"/>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anchor="ctr">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8" name="Google Shape;94;p8"/>
          <p:cNvSpPr txBox="1">
            <a:spLocks noGrp="1"/>
          </p:cNvSpPr>
          <p:nvPr>
            <p:ph type="sldNum" idx="10"/>
          </p:nvPr>
        </p:nvSpPr>
        <p:spPr/>
        <p:txBody>
          <a:bodyPr/>
          <a:lstStyle>
            <a:lvl1pPr>
              <a:defRPr/>
            </a:lvl1pPr>
          </a:lstStyle>
          <a:p>
            <a:pPr>
              <a:defRPr/>
            </a:pPr>
            <a:fld id="{9ACEE5E5-9FAA-499B-87C0-607AAEAE9E5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и описание">
  <p:cSld name="SECTION_TITLE_AND_DESCRIPTION">
    <p:bg>
      <p:bgPr>
        <a:solidFill>
          <a:schemeClr val="bg2"/>
        </a:solidFill>
        <a:effectLst/>
      </p:bgPr>
    </p:bg>
    <p:spTree>
      <p:nvGrpSpPr>
        <p:cNvPr id="1" name="Shape 95"/>
        <p:cNvGrpSpPr/>
        <p:nvPr/>
      </p:nvGrpSpPr>
      <p:grpSpPr>
        <a:xfrm>
          <a:off x="0" y="0"/>
          <a:ext cx="0" cy="0"/>
          <a:chOff x="0" y="0"/>
          <a:chExt cx="0" cy="0"/>
        </a:xfrm>
      </p:grpSpPr>
      <p:sp>
        <p:nvSpPr>
          <p:cNvPr id="5" name="Google Shape;96;p9"/>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6" name="Google Shape;97;p9"/>
          <p:cNvSpPr/>
          <p:nvPr/>
        </p:nvSpPr>
        <p:spPr>
          <a:xfrm>
            <a:off x="0" y="2824163"/>
            <a:ext cx="7370763" cy="2319337"/>
          </a:xfrm>
          <a:prstGeom prst="rtTriangle">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7" name="Google Shape;98;p9"/>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 name="Google Shape;102;p9"/>
          <p:cNvSpPr txBox="1">
            <a:spLocks noGrp="1"/>
          </p:cNvSpPr>
          <p:nvPr>
            <p:ph type="sldNum" idx="10"/>
          </p:nvPr>
        </p:nvSpPr>
        <p:spPr/>
        <p:txBody>
          <a:bodyPr/>
          <a:lstStyle>
            <a:lvl1pPr>
              <a:defRPr/>
            </a:lvl1pPr>
          </a:lstStyle>
          <a:p>
            <a:pPr>
              <a:defRPr/>
            </a:pPr>
            <a:fld id="{58E18126-F07D-4FE6-9FA1-2F4508D429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одпись">
  <p:cSld name="CAPTION_ONLY">
    <p:spTree>
      <p:nvGrpSpPr>
        <p:cNvPr id="1" name="Shape 103"/>
        <p:cNvGrpSpPr/>
        <p:nvPr/>
      </p:nvGrpSpPr>
      <p:grpSpPr>
        <a:xfrm>
          <a:off x="0" y="0"/>
          <a:ext cx="0" cy="0"/>
          <a:chOff x="0" y="0"/>
          <a:chExt cx="0" cy="0"/>
        </a:xfrm>
      </p:grpSpPr>
      <p:sp>
        <p:nvSpPr>
          <p:cNvPr id="3" name="Google Shape;104;p10"/>
          <p:cNvSpPr>
            <a:spLocks noChangeArrowheads="1"/>
          </p:cNvSpPr>
          <p:nvPr/>
        </p:nvSpPr>
        <p:spPr bwMode="auto">
          <a:xfrm>
            <a:off x="0" y="2824163"/>
            <a:ext cx="7370763" cy="2319337"/>
          </a:xfrm>
          <a:prstGeom prst="rtTriangle">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4" name="Google Shape;105;p10"/>
          <p:cNvSpPr>
            <a:spLocks noChangeArrowheads="1"/>
          </p:cNvSpPr>
          <p:nvPr/>
        </p:nvSpPr>
        <p:spPr bwMode="auto">
          <a:xfrm flipH="1">
            <a:off x="3582988" y="1550988"/>
            <a:ext cx="5561012" cy="3592512"/>
          </a:xfrm>
          <a:prstGeom prst="rtTriangle">
            <a:avLst/>
          </a:prstGeom>
          <a:solidFill>
            <a:schemeClr val="bg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5" name="Google Shape;106;p10"/>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cs typeface="Arial"/>
              <a:sym typeface="Arial"/>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anchor="b">
            <a:noAutofit/>
          </a:bodyPr>
          <a:lstStyle>
            <a:lvl1pPr marL="457200" lvl="0" indent="-228600" rtl="0">
              <a:lnSpc>
                <a:spcPct val="100000"/>
              </a:lnSpc>
              <a:spcBef>
                <a:spcPts val="0"/>
              </a:spcBef>
              <a:spcAft>
                <a:spcPts val="0"/>
              </a:spcAft>
              <a:buSzPts val="1300"/>
              <a:buNone/>
              <a:defRPr/>
            </a:lvl1pPr>
          </a:lstStyle>
          <a:p>
            <a:endParaRPr/>
          </a:p>
        </p:txBody>
      </p:sp>
      <p:sp>
        <p:nvSpPr>
          <p:cNvPr id="6" name="Google Shape;108;p10"/>
          <p:cNvSpPr txBox="1">
            <a:spLocks noGrp="1"/>
          </p:cNvSpPr>
          <p:nvPr>
            <p:ph type="sldNum" idx="10"/>
          </p:nvPr>
        </p:nvSpPr>
        <p:spPr/>
        <p:txBody>
          <a:bodyPr/>
          <a:lstStyle>
            <a:lvl1pPr>
              <a:defRPr/>
            </a:lvl1pPr>
          </a:lstStyle>
          <a:p>
            <a:pPr>
              <a:defRPr/>
            </a:pPr>
            <a:fld id="{9AAD2A76-5C89-423B-BDC7-13EA42935D1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7" name="Google Shape;7;p1"/>
          <p:cNvSpPr txBox="1">
            <a:spLocks noGrp="1"/>
          </p:cNvSpPr>
          <p:nvPr>
            <p:ph type="body" idx="1"/>
          </p:nvPr>
        </p:nvSpPr>
        <p:spPr bwMode="auto">
          <a:xfrm>
            <a:off x="311150" y="1152525"/>
            <a:ext cx="8521700" cy="33909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24583" name="Google Shape;108;p10"/>
          <p:cNvSpPr txBox="1">
            <a:spLocks noGrp="1"/>
          </p:cNvSpPr>
          <p:nvPr>
            <p:ph type="sldNum" idx="4"/>
          </p:nvPr>
        </p:nvSpPr>
        <p:spPr bwMode="auto">
          <a:xfrm>
            <a:off x="8391525" y="4543425"/>
            <a:ext cx="547688" cy="3937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233A44"/>
                </a:solidFill>
                <a:latin typeface="Nunito"/>
                <a:ea typeface="Nunito"/>
                <a:cs typeface="Nunito"/>
                <a:sym typeface="Nunito"/>
              </a:defRPr>
            </a:lvl1pPr>
          </a:lstStyle>
          <a:p>
            <a:pPr>
              <a:defRPr/>
            </a:pPr>
            <a:fld id="{2CDDEE3C-F3D5-4687-8921-C35B9E4C85AF}" type="slidenum">
              <a:rPr lang="ru-RU"/>
              <a:pPr>
                <a:defRPr/>
              </a:pPr>
              <a:t>‹#›</a:t>
            </a:fld>
            <a:endParaRPr lang="ru-RU"/>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128;p13"/>
          <p:cNvSpPr txBox="1">
            <a:spLocks noGrp="1"/>
          </p:cNvSpPr>
          <p:nvPr>
            <p:ph type="ctrTitle" idx="4294967295"/>
          </p:nvPr>
        </p:nvSpPr>
        <p:spPr>
          <a:xfrm>
            <a:off x="1858963" y="1822450"/>
            <a:ext cx="5360987" cy="1447800"/>
          </a:xfrm>
        </p:spPr>
        <p:txBody>
          <a:bodyPr anchor="ctr"/>
          <a:lstStyle/>
          <a:p>
            <a:pPr algn="ctr" eaLnBrk="1" hangingPunct="1">
              <a:buClr>
                <a:srgbClr val="AF7B51"/>
              </a:buClr>
              <a:buSzPts val="3800"/>
              <a:buFont typeface="Nunito"/>
              <a:buNone/>
            </a:pPr>
            <a:r>
              <a:rPr lang="ru-RU" sz="3400" smtClean="0">
                <a:solidFill>
                  <a:srgbClr val="AF7B51"/>
                </a:solidFill>
                <a:latin typeface="Nunito"/>
                <a:ea typeface="Nunito"/>
                <a:cs typeface="Nunito"/>
                <a:sym typeface="Nunito"/>
              </a:rPr>
              <a:t>Агния Барто</a:t>
            </a:r>
            <a:br>
              <a:rPr lang="ru-RU" sz="3400" smtClean="0">
                <a:solidFill>
                  <a:srgbClr val="AF7B51"/>
                </a:solidFill>
                <a:latin typeface="Nunito"/>
                <a:ea typeface="Nunito"/>
                <a:cs typeface="Nunito"/>
                <a:sym typeface="Nunito"/>
              </a:rPr>
            </a:br>
            <a:r>
              <a:rPr lang="ru-RU" sz="3400" smtClean="0">
                <a:solidFill>
                  <a:srgbClr val="AF7B51"/>
                </a:solidFill>
                <a:latin typeface="Nunito"/>
                <a:ea typeface="Nunito"/>
                <a:cs typeface="Nunito"/>
                <a:sym typeface="Nunito"/>
              </a:rPr>
              <a:t>и ее творчество </a:t>
            </a:r>
          </a:p>
        </p:txBody>
      </p:sp>
      <p:sp>
        <p:nvSpPr>
          <p:cNvPr id="10242" name="Google Shape;129;p13"/>
          <p:cNvSpPr txBox="1">
            <a:spLocks noGrp="1"/>
          </p:cNvSpPr>
          <p:nvPr>
            <p:ph type="subTitle" idx="4294967295"/>
          </p:nvPr>
        </p:nvSpPr>
        <p:spPr>
          <a:xfrm>
            <a:off x="5992813" y="4260850"/>
            <a:ext cx="2751137" cy="522288"/>
          </a:xfrm>
        </p:spPr>
        <p:txBody>
          <a:bodyPr/>
          <a:lstStyle/>
          <a:p>
            <a:pPr algn="r" eaLnBrk="1" hangingPunct="1">
              <a:buClr>
                <a:srgbClr val="AF7B51"/>
              </a:buClr>
              <a:buSzPts val="1600"/>
              <a:buFont typeface="Calibri" pitchFamily="34" charset="0"/>
              <a:buNone/>
            </a:pPr>
            <a:r>
              <a:rPr lang="ru-RU" smtClean="0">
                <a:solidFill>
                  <a:srgbClr val="AF7B51"/>
                </a:solidFill>
                <a:latin typeface="Calibri" pitchFamily="34" charset="0"/>
                <a:cs typeface="Calibri" pitchFamily="34" charset="0"/>
                <a:sym typeface="Calibri" pitchFamily="34" charset="0"/>
              </a:rPr>
              <a:t>Составитель Ослоповских Т.Н.</a:t>
            </a:r>
          </a:p>
        </p:txBody>
      </p:sp>
      <p:pic>
        <p:nvPicPr>
          <p:cNvPr id="10243" name="Picture 4" descr="i"/>
          <p:cNvPicPr>
            <a:picLocks noChangeAspect="1" noChangeArrowheads="1"/>
          </p:cNvPicPr>
          <p:nvPr/>
        </p:nvPicPr>
        <p:blipFill>
          <a:blip r:embed="rId3">
            <a:clrChange>
              <a:clrFrom>
                <a:srgbClr val="FAFAFA"/>
              </a:clrFrom>
              <a:clrTo>
                <a:srgbClr val="FAFAFA">
                  <a:alpha val="0"/>
                </a:srgbClr>
              </a:clrTo>
            </a:clrChange>
          </a:blip>
          <a:srcRect/>
          <a:stretch>
            <a:fillRect/>
          </a:stretch>
        </p:blipFill>
        <p:spPr bwMode="auto">
          <a:xfrm>
            <a:off x="446088" y="455613"/>
            <a:ext cx="2505075" cy="2819400"/>
          </a:xfrm>
          <a:prstGeom prst="rect">
            <a:avLst/>
          </a:prstGeom>
          <a:noFill/>
          <a:ln w="9525">
            <a:noFill/>
            <a:miter lim="800000"/>
            <a:headEnd/>
            <a:tailEnd/>
          </a:ln>
        </p:spPr>
      </p:pic>
      <p:pic>
        <p:nvPicPr>
          <p:cNvPr id="10244" name="Picture 5" descr="1251632208_funnycats_12"/>
          <p:cNvPicPr>
            <a:picLocks noChangeAspect="1" noChangeArrowheads="1"/>
          </p:cNvPicPr>
          <p:nvPr/>
        </p:nvPicPr>
        <p:blipFill>
          <a:blip r:embed="rId4">
            <a:clrChange>
              <a:clrFrom>
                <a:srgbClr val="97BFFC"/>
              </a:clrFrom>
              <a:clrTo>
                <a:srgbClr val="97BFFC">
                  <a:alpha val="0"/>
                </a:srgbClr>
              </a:clrTo>
            </a:clrChange>
          </a:blip>
          <a:srcRect l="5379" r="69069" b="58740"/>
          <a:stretch>
            <a:fillRect/>
          </a:stretch>
        </p:blipFill>
        <p:spPr bwMode="auto">
          <a:xfrm>
            <a:off x="7261225" y="2738438"/>
            <a:ext cx="1423988"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Grp="1"/>
          </p:cNvSpPr>
          <p:nvPr>
            <p:ph type="title" idx="4294967295"/>
          </p:nvPr>
        </p:nvSpPr>
        <p:spPr/>
        <p:txBody>
          <a:bodyPr/>
          <a:lstStyle/>
          <a:p>
            <a:r>
              <a:rPr lang="ru-RU" sz="2400" b="1" smtClean="0">
                <a:solidFill>
                  <a:srgbClr val="FF0000"/>
                </a:solidFill>
                <a:cs typeface="Times New Roman" pitchFamily="18" charset="0"/>
              </a:rPr>
              <a:t>Фл</a:t>
            </a:r>
            <a:r>
              <a:rPr lang="ru-RU" sz="2400" b="1" smtClean="0">
                <a:solidFill>
                  <a:srgbClr val="0000FF"/>
                </a:solidFill>
                <a:cs typeface="Times New Roman" pitchFamily="18" charset="0"/>
              </a:rPr>
              <a:t>аж</a:t>
            </a:r>
            <a:r>
              <a:rPr lang="ru-RU" sz="2400" b="1" smtClean="0">
                <a:solidFill>
                  <a:srgbClr val="808000"/>
                </a:solidFill>
                <a:cs typeface="Times New Roman" pitchFamily="18" charset="0"/>
              </a:rPr>
              <a:t>ок</a:t>
            </a:r>
          </a:p>
        </p:txBody>
      </p:sp>
      <p:sp>
        <p:nvSpPr>
          <p:cNvPr id="20482" name="Text Box 6"/>
          <p:cNvSpPr txBox="1">
            <a:spLocks noGrp="1"/>
          </p:cNvSpPr>
          <p:nvPr>
            <p:ph type="body" sz="half" idx="4294967295"/>
          </p:nvPr>
        </p:nvSpPr>
        <p:spPr>
          <a:xfrm>
            <a:off x="4648200" y="1152525"/>
            <a:ext cx="4184650" cy="3390900"/>
          </a:xfrm>
        </p:spPr>
        <p:txBody>
          <a:bodyPr/>
          <a:lstStyle/>
          <a:p>
            <a:endParaRPr lang="ru-RU" sz="2400" smtClean="0"/>
          </a:p>
          <a:p>
            <a:endParaRPr lang="ru-RU" sz="2400" smtClean="0"/>
          </a:p>
          <a:p>
            <a:r>
              <a:rPr lang="ru-RU" sz="2400" smtClean="0"/>
              <a:t>Горит на солнышке</a:t>
            </a:r>
          </a:p>
          <a:p>
            <a:r>
              <a:rPr lang="ru-RU" sz="2400" smtClean="0"/>
              <a:t>Флажок,</a:t>
            </a:r>
          </a:p>
          <a:p>
            <a:r>
              <a:rPr lang="ru-RU" sz="2400" smtClean="0"/>
              <a:t>Как будто я</a:t>
            </a:r>
          </a:p>
          <a:p>
            <a:r>
              <a:rPr lang="ru-RU" sz="2400" smtClean="0"/>
              <a:t>Огонь зажёг.</a:t>
            </a:r>
          </a:p>
        </p:txBody>
      </p:sp>
      <p:pic>
        <p:nvPicPr>
          <p:cNvPr id="20483" name="Picture 7" descr="i1"/>
          <p:cNvPicPr>
            <a:picLocks noChangeAspect="1" noChangeArrowheads="1"/>
          </p:cNvPicPr>
          <p:nvPr>
            <p:ph sz="half" idx="4294967295"/>
          </p:nvPr>
        </p:nvPicPr>
        <p:blipFill>
          <a:blip r:embed="rId2"/>
          <a:srcRect/>
          <a:stretch>
            <a:fillRect/>
          </a:stretch>
        </p:blipFill>
        <p:spPr>
          <a:xfrm>
            <a:off x="946150" y="1152525"/>
            <a:ext cx="2913063" cy="3390900"/>
          </a:xfrm>
          <a:solidFill>
            <a:srgbClr val="3366FF">
              <a:alpha val="47058"/>
            </a:srgb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Grp="1"/>
          </p:cNvSpPr>
          <p:nvPr>
            <p:ph type="title" idx="4294967295"/>
          </p:nvPr>
        </p:nvSpPr>
        <p:spPr/>
        <p:txBody>
          <a:bodyPr/>
          <a:lstStyle/>
          <a:p>
            <a:r>
              <a:rPr lang="ru-RU" sz="2400" b="1" smtClean="0">
                <a:solidFill>
                  <a:srgbClr val="0000FF"/>
                </a:solidFill>
                <a:cs typeface="Times New Roman" pitchFamily="18" charset="0"/>
              </a:rPr>
              <a:t>Ба</a:t>
            </a:r>
            <a:r>
              <a:rPr lang="ru-RU" sz="2400" b="1" smtClean="0">
                <a:solidFill>
                  <a:srgbClr val="008000"/>
                </a:solidFill>
                <a:cs typeface="Times New Roman" pitchFamily="18" charset="0"/>
              </a:rPr>
              <a:t>раб</a:t>
            </a:r>
            <a:r>
              <a:rPr lang="ru-RU" sz="2400" b="1" smtClean="0">
                <a:solidFill>
                  <a:srgbClr val="FF0000"/>
                </a:solidFill>
                <a:cs typeface="Times New Roman" pitchFamily="18" charset="0"/>
              </a:rPr>
              <a:t>ан</a:t>
            </a:r>
          </a:p>
        </p:txBody>
      </p:sp>
      <p:pic>
        <p:nvPicPr>
          <p:cNvPr id="21506" name="Picture 7" descr="i4"/>
          <p:cNvPicPr>
            <a:picLocks noChangeAspect="1" noChangeArrowheads="1"/>
          </p:cNvPicPr>
          <p:nvPr>
            <p:ph sz="half" idx="4294967295"/>
          </p:nvPr>
        </p:nvPicPr>
        <p:blipFill>
          <a:blip r:embed="rId2"/>
          <a:srcRect/>
          <a:stretch>
            <a:fillRect/>
          </a:stretch>
        </p:blipFill>
        <p:spPr>
          <a:xfrm>
            <a:off x="693738" y="1500188"/>
            <a:ext cx="2962275" cy="2962275"/>
          </a:xfrm>
        </p:spPr>
      </p:pic>
      <p:graphicFrame>
        <p:nvGraphicFramePr>
          <p:cNvPr id="56357" name="Group 37"/>
          <p:cNvGraphicFramePr>
            <a:graphicFrameLocks noGrp="1"/>
          </p:cNvGraphicFramePr>
          <p:nvPr/>
        </p:nvGraphicFramePr>
        <p:xfrm>
          <a:off x="3259138" y="1576388"/>
          <a:ext cx="5511800" cy="2530475"/>
        </p:xfrm>
        <a:graphic>
          <a:graphicData uri="http://schemas.openxmlformats.org/drawingml/2006/table">
            <a:tbl>
              <a:tblPr/>
              <a:tblGrid>
                <a:gridCol w="3514725"/>
                <a:gridCol w="1997075"/>
              </a:tblGrid>
              <a:tr h="155257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Левой, правой!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Левой, правой!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На парад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Идёт отряд.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На парад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Идёт отряд.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Барабанщик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Очень рад:</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Барабанит,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Барабанит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Полтора часа Подряд!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Левой, правой!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Левой, правой!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Барабан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sym typeface="Arial" charset="0"/>
                        </a:rPr>
                        <a:t>Уже дырявый</a:t>
                      </a:r>
                      <a:endParaRPr kumimoji="0" lang="ru-RU" sz="2000" b="0" i="0" u="none" strike="noStrike" cap="none" normalizeH="0" baseline="0" smtClean="0">
                        <a:ln>
                          <a:noFill/>
                        </a:ln>
                        <a:solidFill>
                          <a:srgbClr val="000000"/>
                        </a:solidFill>
                        <a:effectLst/>
                        <a:latin typeface="Arial" charset="0"/>
                        <a:cs typeface="Arial" charset="0"/>
                        <a:sym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Grp="1"/>
          </p:cNvSpPr>
          <p:nvPr>
            <p:ph type="title" idx="4294967295"/>
          </p:nvPr>
        </p:nvSpPr>
        <p:spPr/>
        <p:txBody>
          <a:bodyPr/>
          <a:lstStyle/>
          <a:p>
            <a:r>
              <a:rPr lang="ru-RU" sz="2400" b="1" smtClean="0">
                <a:solidFill>
                  <a:srgbClr val="FF0000"/>
                </a:solidFill>
                <a:cs typeface="Times New Roman" pitchFamily="18" charset="0"/>
              </a:rPr>
              <a:t>Ут</a:t>
            </a:r>
            <a:r>
              <a:rPr lang="ru-RU" sz="2400" b="1" smtClean="0">
                <a:solidFill>
                  <a:srgbClr val="008000"/>
                </a:solidFill>
                <a:cs typeface="Times New Roman" pitchFamily="18" charset="0"/>
              </a:rPr>
              <a:t>и</a:t>
            </a:r>
            <a:r>
              <a:rPr lang="ru-RU" sz="2400" b="1" smtClean="0">
                <a:cs typeface="Times New Roman" pitchFamily="18" charset="0"/>
              </a:rPr>
              <a:t>-</a:t>
            </a:r>
            <a:r>
              <a:rPr lang="ru-RU" sz="2400" b="1" smtClean="0">
                <a:solidFill>
                  <a:srgbClr val="0000FF"/>
                </a:solidFill>
                <a:cs typeface="Times New Roman" pitchFamily="18" charset="0"/>
              </a:rPr>
              <a:t>у</a:t>
            </a:r>
            <a:r>
              <a:rPr lang="ru-RU" sz="2400" b="1" smtClean="0">
                <a:solidFill>
                  <a:srgbClr val="FF00FF"/>
                </a:solidFill>
                <a:cs typeface="Times New Roman" pitchFamily="18" charset="0"/>
              </a:rPr>
              <a:t>ти</a:t>
            </a:r>
          </a:p>
        </p:txBody>
      </p:sp>
      <p:pic>
        <p:nvPicPr>
          <p:cNvPr id="22530" name="Picture 6" descr="у"/>
          <p:cNvPicPr>
            <a:picLocks noChangeAspect="1" noChangeArrowheads="1"/>
          </p:cNvPicPr>
          <p:nvPr>
            <p:ph sz="half" idx="4294967295"/>
          </p:nvPr>
        </p:nvPicPr>
        <p:blipFill>
          <a:blip r:embed="rId2"/>
          <a:srcRect/>
          <a:stretch>
            <a:fillRect/>
          </a:stretch>
        </p:blipFill>
        <p:spPr>
          <a:xfrm>
            <a:off x="187325" y="1295400"/>
            <a:ext cx="4375150" cy="3146425"/>
          </a:xfrm>
        </p:spPr>
      </p:pic>
      <p:graphicFrame>
        <p:nvGraphicFramePr>
          <p:cNvPr id="29712" name="Group 16"/>
          <p:cNvGraphicFramePr>
            <a:graphicFrameLocks noGrp="1"/>
          </p:cNvGraphicFramePr>
          <p:nvPr/>
        </p:nvGraphicFramePr>
        <p:xfrm>
          <a:off x="4429125" y="1157288"/>
          <a:ext cx="4248150" cy="3657600"/>
        </p:xfrm>
        <a:graphic>
          <a:graphicData uri="http://schemas.openxmlformats.org/drawingml/2006/table">
            <a:tbl>
              <a:tblPr/>
              <a:tblGrid>
                <a:gridCol w="2124075"/>
                <a:gridCol w="2124075"/>
              </a:tblGrid>
              <a:tr h="3036888">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Рано, рано утречком</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Вышла мама-уточка</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Поучить утят.</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Уж она их учит, учит!</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Вы плывите, ути-ути,</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Плавно, в ряд.</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Хоть сыночек не велик,</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Не велик,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Мама трусить не велит,                                                                 Не велит.</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 Плыви, плыви,</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Утёныш,</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Не бойся,</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Не утонешь.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Grp="1"/>
          </p:cNvSpPr>
          <p:nvPr>
            <p:ph type="title" idx="4294967295"/>
          </p:nvPr>
        </p:nvSpPr>
        <p:spPr/>
        <p:txBody>
          <a:bodyPr/>
          <a:lstStyle/>
          <a:p>
            <a:r>
              <a:rPr lang="ru-RU" sz="2400" b="1" smtClean="0">
                <a:solidFill>
                  <a:srgbClr val="0000FF"/>
                </a:solidFill>
                <a:cs typeface="Times New Roman" pitchFamily="18" charset="0"/>
              </a:rPr>
              <a:t>Кто</a:t>
            </a:r>
            <a:r>
              <a:rPr lang="ru-RU" sz="2400" b="1" smtClean="0">
                <a:cs typeface="Times New Roman" pitchFamily="18" charset="0"/>
              </a:rPr>
              <a:t> </a:t>
            </a:r>
            <a:r>
              <a:rPr lang="ru-RU" sz="2400" b="1" smtClean="0">
                <a:solidFill>
                  <a:srgbClr val="FFCC00"/>
                </a:solidFill>
                <a:cs typeface="Times New Roman" pitchFamily="18" charset="0"/>
              </a:rPr>
              <a:t>как</a:t>
            </a:r>
            <a:r>
              <a:rPr lang="ru-RU" sz="2400" b="1" smtClean="0">
                <a:solidFill>
                  <a:srgbClr val="FFFF00"/>
                </a:solidFill>
                <a:cs typeface="Times New Roman" pitchFamily="18" charset="0"/>
              </a:rPr>
              <a:t> </a:t>
            </a:r>
            <a:r>
              <a:rPr lang="ru-RU" sz="2400" b="1" smtClean="0">
                <a:solidFill>
                  <a:srgbClr val="008000"/>
                </a:solidFill>
                <a:cs typeface="Times New Roman" pitchFamily="18" charset="0"/>
              </a:rPr>
              <a:t>кричит</a:t>
            </a:r>
          </a:p>
        </p:txBody>
      </p:sp>
      <p:pic>
        <p:nvPicPr>
          <p:cNvPr id="23554" name="Picture 7" descr="с2"/>
          <p:cNvPicPr>
            <a:picLocks noChangeAspect="1" noChangeArrowheads="1"/>
          </p:cNvPicPr>
          <p:nvPr>
            <p:ph sz="half" idx="4294967295"/>
          </p:nvPr>
        </p:nvPicPr>
        <p:blipFill>
          <a:blip r:embed="rId2"/>
          <a:srcRect/>
          <a:stretch>
            <a:fillRect/>
          </a:stretch>
        </p:blipFill>
        <p:spPr>
          <a:xfrm>
            <a:off x="311150" y="1347788"/>
            <a:ext cx="4184650" cy="2998787"/>
          </a:xfrm>
        </p:spPr>
      </p:pic>
      <p:graphicFrame>
        <p:nvGraphicFramePr>
          <p:cNvPr id="30740" name="Group 20"/>
          <p:cNvGraphicFramePr>
            <a:graphicFrameLocks noGrp="1"/>
          </p:cNvGraphicFramePr>
          <p:nvPr/>
        </p:nvGraphicFramePr>
        <p:xfrm>
          <a:off x="4694238" y="1368425"/>
          <a:ext cx="3983037" cy="3108325"/>
        </p:xfrm>
        <a:graphic>
          <a:graphicData uri="http://schemas.openxmlformats.org/drawingml/2006/table">
            <a:tbl>
              <a:tblPr/>
              <a:tblGrid>
                <a:gridCol w="1992312"/>
                <a:gridCol w="1990725"/>
              </a:tblGrid>
              <a:tr h="2378075">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Ку-ка-ре-ку!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Кур стерегу.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8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Кудах-тах-тах!</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Снеслась в кустах.</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8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Пить, пить, пить!</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Воды попить.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Мурр-мурр...</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Пугаю кур.</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8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Кра, кра, кра!</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Завтра дождь с утра.</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Му-у, му-у!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800" b="0" i="0" u="none" strike="noStrike" cap="none" normalizeH="0" baseline="0" smtClean="0">
                          <a:ln>
                            <a:noFill/>
                          </a:ln>
                          <a:solidFill>
                            <a:srgbClr val="000000"/>
                          </a:solidFill>
                          <a:effectLst/>
                          <a:latin typeface="Arial" charset="0"/>
                          <a:cs typeface="Arial" charset="0"/>
                          <a:sym typeface="Arial" charset="0"/>
                        </a:rPr>
                        <a:t>                                                                                                                             Молока кому?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800" b="0" i="0" u="none" strike="noStrike" cap="none" normalizeH="0" baseline="0" smtClean="0">
                        <a:ln>
                          <a:noFill/>
                        </a:ln>
                        <a:solidFill>
                          <a:srgbClr val="000000"/>
                        </a:solidFill>
                        <a:effectLst/>
                        <a:latin typeface="Arial" charset="0"/>
                        <a:cs typeface="Arial" charset="0"/>
                        <a:sym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Grp="1"/>
          </p:cNvSpPr>
          <p:nvPr>
            <p:ph type="title" idx="4294967295"/>
          </p:nvPr>
        </p:nvSpPr>
        <p:spPr/>
        <p:txBody>
          <a:bodyPr/>
          <a:lstStyle/>
          <a:p>
            <a:r>
              <a:rPr lang="ru-RU" sz="2400" b="1" smtClean="0">
                <a:solidFill>
                  <a:srgbClr val="FF0000"/>
                </a:solidFill>
                <a:cs typeface="Times New Roman" pitchFamily="18" charset="0"/>
              </a:rPr>
              <a:t>Рези</a:t>
            </a:r>
            <a:r>
              <a:rPr lang="ru-RU" sz="2400" b="1" smtClean="0">
                <a:solidFill>
                  <a:srgbClr val="008000"/>
                </a:solidFill>
                <a:cs typeface="Times New Roman" pitchFamily="18" charset="0"/>
              </a:rPr>
              <a:t>новая</a:t>
            </a:r>
            <a:r>
              <a:rPr lang="ru-RU" sz="2400" b="1" smtClean="0">
                <a:cs typeface="Times New Roman" pitchFamily="18" charset="0"/>
              </a:rPr>
              <a:t> </a:t>
            </a:r>
            <a:r>
              <a:rPr lang="ru-RU" sz="2400" b="1" smtClean="0">
                <a:solidFill>
                  <a:srgbClr val="0000FF"/>
                </a:solidFill>
                <a:cs typeface="Times New Roman" pitchFamily="18" charset="0"/>
              </a:rPr>
              <a:t>Зина</a:t>
            </a:r>
          </a:p>
        </p:txBody>
      </p:sp>
      <p:pic>
        <p:nvPicPr>
          <p:cNvPr id="24578" name="Picture 7" descr="мi"/>
          <p:cNvPicPr>
            <a:picLocks noChangeAspect="1" noChangeArrowheads="1"/>
          </p:cNvPicPr>
          <p:nvPr>
            <p:ph sz="half" idx="4294967295"/>
          </p:nvPr>
        </p:nvPicPr>
        <p:blipFill>
          <a:blip r:embed="rId2"/>
          <a:srcRect/>
          <a:stretch>
            <a:fillRect/>
          </a:stretch>
        </p:blipFill>
        <p:spPr>
          <a:xfrm>
            <a:off x="519113" y="1200150"/>
            <a:ext cx="3698875" cy="3473450"/>
          </a:xfrm>
        </p:spPr>
      </p:pic>
      <p:graphicFrame>
        <p:nvGraphicFramePr>
          <p:cNvPr id="32788" name="Group 20"/>
          <p:cNvGraphicFramePr>
            <a:graphicFrameLocks noGrp="1"/>
          </p:cNvGraphicFramePr>
          <p:nvPr/>
        </p:nvGraphicFramePr>
        <p:xfrm>
          <a:off x="4235450" y="1435100"/>
          <a:ext cx="4259263" cy="2651125"/>
        </p:xfrm>
        <a:graphic>
          <a:graphicData uri="http://schemas.openxmlformats.org/drawingml/2006/table">
            <a:tbl>
              <a:tblPr/>
              <a:tblGrid>
                <a:gridCol w="2130425"/>
                <a:gridCol w="2128838"/>
              </a:tblGrid>
              <a:tr h="2417763">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Купили в магазине</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Резиновую Зину,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4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Резиновую Зину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В корзинке принесли.</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4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Она была разиней,</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Резиновая Зина,</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endParaRPr kumimoji="0" lang="ru-RU" sz="1400" b="0" i="0" u="none" strike="noStrike" cap="none" normalizeH="0" baseline="0" smtClean="0">
                        <a:ln>
                          <a:noFill/>
                        </a:ln>
                        <a:solidFill>
                          <a:srgbClr val="000000"/>
                        </a:solidFill>
                        <a:effectLst/>
                        <a:latin typeface="Arial" charset="0"/>
                        <a:cs typeface="Arial" charset="0"/>
                        <a:sym typeface="Arial"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Упала из корзины,</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Измазалась в грязи.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Мы вымоем в бензине</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Резиновую Зину,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Мы вымоем в бензине</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И пальцем погрозим:</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                                                                                                                           Не будь такой разиней,</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                                                                                                                                  Резиновая Зина,</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                                                                                                                                  А то отправим Зину</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pPr>
                      <a:r>
                        <a:rPr kumimoji="0" lang="ru-RU" sz="1400" b="0" i="0" u="none" strike="noStrike" cap="none" normalizeH="0" baseline="0" smtClean="0">
                          <a:ln>
                            <a:noFill/>
                          </a:ln>
                          <a:solidFill>
                            <a:srgbClr val="000000"/>
                          </a:solidFill>
                          <a:effectLst/>
                          <a:latin typeface="Arial" charset="0"/>
                          <a:cs typeface="Arial" charset="0"/>
                          <a:sym typeface="Arial" charset="0"/>
                        </a:rPr>
                        <a:t>                                                                                                                                  Обратно в магазин.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i9"/>
          <p:cNvPicPr>
            <a:picLocks noChangeAspect="1" noChangeArrowheads="1"/>
          </p:cNvPicPr>
          <p:nvPr/>
        </p:nvPicPr>
        <p:blipFill>
          <a:blip r:embed="rId2"/>
          <a:srcRect/>
          <a:stretch>
            <a:fillRect/>
          </a:stretch>
        </p:blipFill>
        <p:spPr bwMode="auto">
          <a:xfrm>
            <a:off x="1041400" y="668338"/>
            <a:ext cx="6788150" cy="380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rwej87v9iti"/>
          <p:cNvPicPr>
            <a:picLocks noChangeAspect="1" noChangeArrowheads="1"/>
          </p:cNvPicPr>
          <p:nvPr/>
        </p:nvPicPr>
        <p:blipFill>
          <a:blip r:embed="rId2"/>
          <a:srcRect/>
          <a:stretch>
            <a:fillRect/>
          </a:stretch>
        </p:blipFill>
        <p:spPr bwMode="auto">
          <a:xfrm>
            <a:off x="1025525" y="577850"/>
            <a:ext cx="6929438"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1752635"/>
          <p:cNvPicPr>
            <a:picLocks noChangeAspect="1" noChangeArrowheads="1"/>
          </p:cNvPicPr>
          <p:nvPr/>
        </p:nvPicPr>
        <p:blipFill>
          <a:blip r:embed="rId2"/>
          <a:srcRect l="8362" t="-67"/>
          <a:stretch>
            <a:fillRect/>
          </a:stretch>
        </p:blipFill>
        <p:spPr bwMode="auto">
          <a:xfrm>
            <a:off x="1047750" y="574675"/>
            <a:ext cx="6694488" cy="3911600"/>
          </a:xfrm>
          <a:prstGeom prst="rect">
            <a:avLst/>
          </a:prstGeom>
          <a:noFill/>
          <a:ln w="88900">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i8"/>
          <p:cNvPicPr>
            <a:picLocks noChangeAspect="1" noChangeArrowheads="1"/>
          </p:cNvPicPr>
          <p:nvPr/>
        </p:nvPicPr>
        <p:blipFill>
          <a:blip r:embed="rId2"/>
          <a:srcRect/>
          <a:stretch>
            <a:fillRect/>
          </a:stretch>
        </p:blipFill>
        <p:spPr bwMode="auto">
          <a:xfrm>
            <a:off x="958850" y="482600"/>
            <a:ext cx="6956425" cy="422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i7"/>
          <p:cNvPicPr>
            <a:picLocks noChangeAspect="1" noChangeArrowheads="1"/>
          </p:cNvPicPr>
          <p:nvPr/>
        </p:nvPicPr>
        <p:blipFill>
          <a:blip r:embed="rId2"/>
          <a:srcRect/>
          <a:stretch>
            <a:fillRect/>
          </a:stretch>
        </p:blipFill>
        <p:spPr bwMode="auto">
          <a:xfrm>
            <a:off x="1189038" y="612775"/>
            <a:ext cx="6430962" cy="4006850"/>
          </a:xfrm>
          <a:prstGeom prst="rect">
            <a:avLst/>
          </a:prstGeom>
          <a:noFill/>
          <a:ln w="88900">
            <a:solidFill>
              <a:schemeClr val="tx2"/>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Grp="1"/>
          </p:cNvSpPr>
          <p:nvPr>
            <p:ph type="title" idx="4294967295"/>
          </p:nvPr>
        </p:nvSpPr>
        <p:spPr/>
        <p:txBody>
          <a:bodyPr/>
          <a:lstStyle/>
          <a:p>
            <a:r>
              <a:rPr lang="ru-RU" b="1" smtClean="0"/>
              <a:t>Агния Львовна Барто(1906 - 1981),писатель, поэт, переводчик </a:t>
            </a:r>
          </a:p>
        </p:txBody>
      </p:sp>
      <p:pic>
        <p:nvPicPr>
          <p:cNvPr id="12290" name="Picture 4" descr="barto"/>
          <p:cNvPicPr>
            <a:picLocks noChangeAspect="1" noChangeArrowheads="1"/>
          </p:cNvPicPr>
          <p:nvPr>
            <p:ph type="body" sz="half" idx="4294967295"/>
          </p:nvPr>
        </p:nvPicPr>
        <p:blipFill>
          <a:blip r:embed="rId2"/>
          <a:srcRect/>
          <a:stretch>
            <a:fillRect/>
          </a:stretch>
        </p:blipFill>
        <p:spPr>
          <a:xfrm>
            <a:off x="855663" y="1152525"/>
            <a:ext cx="3094037" cy="3390900"/>
          </a:xfrm>
        </p:spPr>
      </p:pic>
      <p:sp>
        <p:nvSpPr>
          <p:cNvPr id="12291" name="Text Box 5"/>
          <p:cNvSpPr txBox="1">
            <a:spLocks noGrp="1"/>
          </p:cNvSpPr>
          <p:nvPr>
            <p:ph sz="half" idx="4294967295"/>
          </p:nvPr>
        </p:nvSpPr>
        <p:spPr>
          <a:xfrm>
            <a:off x="4648200" y="1152525"/>
            <a:ext cx="4184650" cy="3390900"/>
          </a:xfrm>
        </p:spPr>
        <p:txBody>
          <a:bodyPr/>
          <a:lstStyle/>
          <a:p>
            <a:endParaRPr lang="ru-RU" sz="1600" smtClean="0"/>
          </a:p>
          <a:p>
            <a:endParaRPr lang="ru-RU" sz="1600" smtClean="0"/>
          </a:p>
          <a:p>
            <a:r>
              <a:rPr lang="ru-RU" sz="1600" smtClean="0"/>
              <a:t>Агния Львовна Барто родилась в Москве 17 февраля 1906 года. Здесь она училась и выросла. О своём детстве она вспоминала: «Первое впечатление моего детства – высокий голос шарманки за окном. Я долго мечтала ходить по дворам и крутить ручку шарманки, чтобы из всех окон выглядывали люди, привлечённые музыкой».</a:t>
            </a:r>
            <a:r>
              <a:rPr lang="ru-RU" sz="12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scrn_big_01"/>
          <p:cNvPicPr>
            <a:picLocks noChangeAspect="1" noChangeArrowheads="1"/>
          </p:cNvPicPr>
          <p:nvPr/>
        </p:nvPicPr>
        <p:blipFill>
          <a:blip r:embed="rId2"/>
          <a:srcRect l="1620" t="6198" b="10667"/>
          <a:stretch>
            <a:fillRect/>
          </a:stretch>
        </p:blipFill>
        <p:spPr bwMode="auto">
          <a:xfrm>
            <a:off x="1193800" y="690563"/>
            <a:ext cx="6650038" cy="3754437"/>
          </a:xfrm>
          <a:prstGeom prst="rect">
            <a:avLst/>
          </a:prstGeom>
          <a:noFill/>
          <a:ln w="88900">
            <a:solidFill>
              <a:schemeClr val="tx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107065203_004"/>
          <p:cNvPicPr>
            <a:picLocks noChangeAspect="1" noChangeArrowheads="1"/>
          </p:cNvPicPr>
          <p:nvPr/>
        </p:nvPicPr>
        <p:blipFill>
          <a:blip r:embed="rId2"/>
          <a:srcRect l="592" b="17043"/>
          <a:stretch>
            <a:fillRect/>
          </a:stretch>
        </p:blipFill>
        <p:spPr bwMode="auto">
          <a:xfrm>
            <a:off x="1057275" y="595313"/>
            <a:ext cx="6816725" cy="3975100"/>
          </a:xfrm>
          <a:prstGeom prst="rect">
            <a:avLst/>
          </a:prstGeom>
          <a:noFill/>
          <a:ln w="88900">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
          <p:cNvSpPr txBox="1">
            <a:spLocks noGrp="1"/>
          </p:cNvSpPr>
          <p:nvPr>
            <p:ph type="title" idx="4294967295"/>
          </p:nvPr>
        </p:nvSpPr>
        <p:spPr/>
        <p:txBody>
          <a:bodyPr/>
          <a:lstStyle/>
          <a:p>
            <a:r>
              <a:rPr lang="ru-RU" smtClean="0"/>
              <a:t>Юность </a:t>
            </a:r>
          </a:p>
        </p:txBody>
      </p:sp>
      <p:sp>
        <p:nvSpPr>
          <p:cNvPr id="13314" name="Text Box 6"/>
          <p:cNvSpPr txBox="1">
            <a:spLocks noGrp="1"/>
          </p:cNvSpPr>
          <p:nvPr>
            <p:ph type="body" sz="half" idx="4294967295"/>
          </p:nvPr>
        </p:nvSpPr>
        <p:spPr>
          <a:xfrm>
            <a:off x="4648200" y="1152525"/>
            <a:ext cx="4184650" cy="3390900"/>
          </a:xfrm>
        </p:spPr>
        <p:txBody>
          <a:bodyPr/>
          <a:lstStyle/>
          <a:p>
            <a:r>
              <a:rPr lang="ru-RU" sz="1000" smtClean="0"/>
              <a:t>В юности Агнию Львовну привлекал балет, она мечтала стать танцовщицей. Поэтому и поступила в хореографическое училище. Но прошло несколько лет, и Агния Львовна поняла, что важнее всего для неё всё-таки поэзия. Ведь стихи Барто начала сочинять ещё в раннем детстве, в первых классах гимназии. И первым слушателем и критиком её творчества был отец Лев Николаевич Валов, ветеринарный врач. Он очень любил читать, знал наизусть множество басен Крылова, выше всех ценил Льва Толстого. Когда Агния была совсем маленькой, он подарил ей книгу под названием «Как живёт и работает Лев Николаевич Толстой». С помощью этой и других серьёзных книг, без букваря, отец обучил Агнию читать. Именно отец требовательно следил за первыми стихами маленькой Агнии, учил «правильно» писать стихи. И в 1925 году(тогда Барто было всего 19 лет) вышла в свет её первая книжка. Стихи сразу же очень понравились читателям.</a:t>
            </a:r>
          </a:p>
          <a:p>
            <a:r>
              <a:rPr lang="ru-RU" sz="1000" smtClean="0"/>
              <a:t>         Агния Львовна писала не только стихи. У её есть несколько сценариев для кинофильмов. Это «Подкидыш» (совместно с Риной Зелёной), «Слон и верёвочка», «Алёша Птицын вырабатывает характер», «Чёрный котёнок», «Десять тысяч мальчиков». А многие стихи Барто стали песнями: «Любитель-рыболов», «Лёшенька, Лёшенька», «Полезная коза» и др.</a:t>
            </a:r>
          </a:p>
        </p:txBody>
      </p:sp>
      <p:pic>
        <p:nvPicPr>
          <p:cNvPr id="13315" name="Picture 7" descr="01_29RIhcj"/>
          <p:cNvPicPr>
            <a:picLocks noChangeAspect="1" noChangeArrowheads="1"/>
          </p:cNvPicPr>
          <p:nvPr>
            <p:ph sz="half" idx="4294967295"/>
          </p:nvPr>
        </p:nvPicPr>
        <p:blipFill>
          <a:blip r:embed="rId2"/>
          <a:srcRect/>
          <a:stretch>
            <a:fillRect/>
          </a:stretch>
        </p:blipFill>
        <p:spPr>
          <a:xfrm>
            <a:off x="311150" y="1452563"/>
            <a:ext cx="4184650" cy="27892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Grp="1"/>
          </p:cNvSpPr>
          <p:nvPr>
            <p:ph type="title" idx="4294967295"/>
          </p:nvPr>
        </p:nvSpPr>
        <p:spPr/>
        <p:txBody>
          <a:bodyPr/>
          <a:lstStyle/>
          <a:p>
            <a:r>
              <a:rPr lang="ru-RU" smtClean="0"/>
              <a:t>Годы творчества </a:t>
            </a:r>
          </a:p>
        </p:txBody>
      </p:sp>
      <p:sp>
        <p:nvSpPr>
          <p:cNvPr id="14338" name="Text Box 6"/>
          <p:cNvSpPr txBox="1">
            <a:spLocks noGrp="1"/>
          </p:cNvSpPr>
          <p:nvPr>
            <p:ph type="body" sz="half" idx="4294967295"/>
          </p:nvPr>
        </p:nvSpPr>
        <p:spPr>
          <a:xfrm>
            <a:off x="4648200" y="1152525"/>
            <a:ext cx="4184650" cy="3390900"/>
          </a:xfrm>
        </p:spPr>
        <p:txBody>
          <a:bodyPr/>
          <a:lstStyle/>
          <a:p>
            <a:endParaRPr lang="ru-RU" sz="1200" smtClean="0"/>
          </a:p>
          <a:p>
            <a:endParaRPr lang="ru-RU" sz="1200" smtClean="0"/>
          </a:p>
          <a:p>
            <a:endParaRPr lang="ru-RU" sz="1200" smtClean="0"/>
          </a:p>
          <a:p>
            <a:endParaRPr lang="ru-RU" sz="1200" smtClean="0"/>
          </a:p>
          <a:p>
            <a:r>
              <a:rPr lang="ru-RU" sz="1200" smtClean="0"/>
              <a:t>Агния Львовна побывала во многих странах, встречалась с детьми, и отовсюду привозила стихи «невеликих поэтов» - так в шутку она их называла. Так родилась необычная книга под названием «Переводы с детского». Это стихи Агнии Барто, написанные от имени детей, встреченных ею во время поездок.</a:t>
            </a:r>
          </a:p>
          <a:p>
            <a:r>
              <a:rPr lang="ru-RU" sz="1200" smtClean="0"/>
              <a:t>Всю жизнь посвятила Агния Львовна детской поэзии и оставила нам много замечательных стихотворений. Умерла поэтесса в возрасте 75 лет в 1981 году.</a:t>
            </a:r>
          </a:p>
        </p:txBody>
      </p:sp>
      <p:pic>
        <p:nvPicPr>
          <p:cNvPr id="14339" name="Picture 7" descr="04_bsj19Y5"/>
          <p:cNvPicPr>
            <a:picLocks noChangeAspect="1" noChangeArrowheads="1"/>
          </p:cNvPicPr>
          <p:nvPr>
            <p:ph sz="half" idx="4294967295"/>
          </p:nvPr>
        </p:nvPicPr>
        <p:blipFill>
          <a:blip r:embed="rId2"/>
          <a:srcRect/>
          <a:stretch>
            <a:fillRect/>
          </a:stretch>
        </p:blipFill>
        <p:spPr>
          <a:xfrm>
            <a:off x="311150" y="1509713"/>
            <a:ext cx="4184650" cy="26749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Grp="1"/>
          </p:cNvSpPr>
          <p:nvPr>
            <p:ph type="title" idx="4294967295"/>
          </p:nvPr>
        </p:nvSpPr>
        <p:spPr/>
        <p:txBody>
          <a:bodyPr/>
          <a:lstStyle/>
          <a:p>
            <a:r>
              <a:rPr lang="ru-RU" sz="2400" smtClean="0"/>
              <a:t> </a:t>
            </a:r>
            <a:r>
              <a:rPr lang="ru-RU" smtClean="0"/>
              <a:t> </a:t>
            </a:r>
            <a:r>
              <a:rPr lang="ru-RU" sz="2400" b="1" smtClean="0">
                <a:solidFill>
                  <a:srgbClr val="FF0000"/>
                </a:solidFill>
                <a:cs typeface="Times New Roman" pitchFamily="18" charset="0"/>
              </a:rPr>
              <a:t>М</a:t>
            </a:r>
            <a:r>
              <a:rPr lang="ru-RU" sz="2400" b="1" smtClean="0">
                <a:solidFill>
                  <a:srgbClr val="0000FF"/>
                </a:solidFill>
                <a:cs typeface="Times New Roman" pitchFamily="18" charset="0"/>
              </a:rPr>
              <a:t>иш</a:t>
            </a:r>
            <a:r>
              <a:rPr lang="ru-RU" sz="2400" b="1" smtClean="0">
                <a:solidFill>
                  <a:srgbClr val="008000"/>
                </a:solidFill>
                <a:cs typeface="Times New Roman" pitchFamily="18" charset="0"/>
              </a:rPr>
              <a:t>ка</a:t>
            </a:r>
          </a:p>
        </p:txBody>
      </p:sp>
      <p:sp>
        <p:nvSpPr>
          <p:cNvPr id="15362" name="Text Box 6"/>
          <p:cNvSpPr txBox="1">
            <a:spLocks noGrp="1"/>
          </p:cNvSpPr>
          <p:nvPr>
            <p:ph type="body" sz="half" idx="4294967295"/>
          </p:nvPr>
        </p:nvSpPr>
        <p:spPr>
          <a:xfrm>
            <a:off x="4648200" y="1152525"/>
            <a:ext cx="4184650" cy="3390900"/>
          </a:xfrm>
        </p:spPr>
        <p:txBody>
          <a:bodyPr/>
          <a:lstStyle/>
          <a:p>
            <a:endParaRPr lang="ru-RU" sz="2400" smtClean="0"/>
          </a:p>
          <a:p>
            <a:endParaRPr lang="ru-RU" sz="2400" smtClean="0"/>
          </a:p>
          <a:p>
            <a:r>
              <a:rPr lang="ru-RU" sz="2400" smtClean="0"/>
              <a:t>Уронили мишку на пол,</a:t>
            </a:r>
          </a:p>
          <a:p>
            <a:r>
              <a:rPr lang="ru-RU" sz="2400" smtClean="0"/>
              <a:t>Оторвали мишке лапу.</a:t>
            </a:r>
          </a:p>
          <a:p>
            <a:r>
              <a:rPr lang="ru-RU" sz="2400" smtClean="0"/>
              <a:t>Всё равно его не брошу —</a:t>
            </a:r>
          </a:p>
          <a:p>
            <a:r>
              <a:rPr lang="ru-RU" sz="2400" smtClean="0"/>
              <a:t>Потому что он хороший.</a:t>
            </a:r>
          </a:p>
        </p:txBody>
      </p:sp>
      <p:pic>
        <p:nvPicPr>
          <p:cNvPr id="15363" name="Picture 7" descr="i10"/>
          <p:cNvPicPr>
            <a:picLocks noChangeAspect="1" noChangeArrowheads="1"/>
          </p:cNvPicPr>
          <p:nvPr>
            <p:ph sz="half" idx="4294967295"/>
          </p:nvPr>
        </p:nvPicPr>
        <p:blipFill>
          <a:blip r:embed="rId2"/>
          <a:srcRect/>
          <a:stretch>
            <a:fillRect/>
          </a:stretch>
        </p:blipFill>
        <p:spPr>
          <a:xfrm>
            <a:off x="490538" y="1116013"/>
            <a:ext cx="3760787" cy="33559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Grp="1"/>
          </p:cNvSpPr>
          <p:nvPr>
            <p:ph type="title" idx="4294967295"/>
          </p:nvPr>
        </p:nvSpPr>
        <p:spPr>
          <a:xfrm>
            <a:off x="320675" y="444500"/>
            <a:ext cx="8521700" cy="573088"/>
          </a:xfrm>
        </p:spPr>
        <p:txBody>
          <a:bodyPr/>
          <a:lstStyle/>
          <a:p>
            <a:r>
              <a:rPr lang="ru-RU" sz="2400" b="1" smtClean="0">
                <a:solidFill>
                  <a:srgbClr val="008000"/>
                </a:solidFill>
                <a:cs typeface="Times New Roman" pitchFamily="18" charset="0"/>
              </a:rPr>
              <a:t>Б</a:t>
            </a:r>
            <a:r>
              <a:rPr lang="ru-RU" sz="2400" b="1" smtClean="0">
                <a:solidFill>
                  <a:srgbClr val="FF00FF"/>
                </a:solidFill>
                <a:cs typeface="Times New Roman" pitchFamily="18" charset="0"/>
              </a:rPr>
              <a:t>ыч</a:t>
            </a:r>
            <a:r>
              <a:rPr lang="ru-RU" sz="2400" b="1" smtClean="0">
                <a:solidFill>
                  <a:srgbClr val="FF0000"/>
                </a:solidFill>
                <a:cs typeface="Times New Roman" pitchFamily="18" charset="0"/>
              </a:rPr>
              <a:t>ок</a:t>
            </a:r>
          </a:p>
        </p:txBody>
      </p:sp>
      <p:sp>
        <p:nvSpPr>
          <p:cNvPr id="16386" name="Text Box 6"/>
          <p:cNvSpPr txBox="1">
            <a:spLocks noGrp="1"/>
          </p:cNvSpPr>
          <p:nvPr>
            <p:ph type="body" sz="half" idx="4294967295"/>
          </p:nvPr>
        </p:nvSpPr>
        <p:spPr>
          <a:xfrm>
            <a:off x="4648200" y="1152525"/>
            <a:ext cx="4184650" cy="3390900"/>
          </a:xfrm>
        </p:spPr>
        <p:txBody>
          <a:bodyPr/>
          <a:lstStyle/>
          <a:p>
            <a:endParaRPr lang="ru-RU" sz="2400" smtClean="0"/>
          </a:p>
          <a:p>
            <a:endParaRPr lang="ru-RU" sz="2400" smtClean="0"/>
          </a:p>
          <a:p>
            <a:r>
              <a:rPr lang="ru-RU" sz="2400" smtClean="0"/>
              <a:t>Идёт бычок, качается,</a:t>
            </a:r>
          </a:p>
          <a:p>
            <a:r>
              <a:rPr lang="ru-RU" sz="2400" smtClean="0"/>
              <a:t>Вздыхает на ходу:</a:t>
            </a:r>
          </a:p>
          <a:p>
            <a:r>
              <a:rPr lang="ru-RU" sz="2400" smtClean="0"/>
              <a:t>— Ох, доска кончается,</a:t>
            </a:r>
          </a:p>
          <a:p>
            <a:r>
              <a:rPr lang="ru-RU" sz="2400" smtClean="0"/>
              <a:t>Сейчас я упаду!</a:t>
            </a:r>
          </a:p>
        </p:txBody>
      </p:sp>
      <p:pic>
        <p:nvPicPr>
          <p:cNvPr id="16387" name="Picture 7" descr="01labqvtm1227039002"/>
          <p:cNvPicPr>
            <a:picLocks noChangeAspect="1" noChangeArrowheads="1"/>
          </p:cNvPicPr>
          <p:nvPr>
            <p:ph sz="half" idx="4294967295"/>
          </p:nvPr>
        </p:nvPicPr>
        <p:blipFill>
          <a:blip r:embed="rId2"/>
          <a:srcRect l="3160"/>
          <a:stretch>
            <a:fillRect/>
          </a:stretch>
        </p:blipFill>
        <p:spPr>
          <a:xfrm>
            <a:off x="508000" y="1109663"/>
            <a:ext cx="3746500" cy="34623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Grp="1"/>
          </p:cNvSpPr>
          <p:nvPr>
            <p:ph type="title" idx="4294967295"/>
          </p:nvPr>
        </p:nvSpPr>
        <p:spPr/>
        <p:txBody>
          <a:bodyPr/>
          <a:lstStyle/>
          <a:p>
            <a:r>
              <a:rPr lang="ru-RU" sz="2400" b="1" smtClean="0">
                <a:solidFill>
                  <a:srgbClr val="FF0000"/>
                </a:solidFill>
                <a:cs typeface="Times New Roman" pitchFamily="18" charset="0"/>
              </a:rPr>
              <a:t>За</a:t>
            </a:r>
            <a:r>
              <a:rPr lang="ru-RU" sz="2400" b="1" smtClean="0">
                <a:solidFill>
                  <a:srgbClr val="008000"/>
                </a:solidFill>
                <a:cs typeface="Times New Roman" pitchFamily="18" charset="0"/>
              </a:rPr>
              <a:t>й</a:t>
            </a:r>
            <a:r>
              <a:rPr lang="ru-RU" sz="2400" b="1" smtClean="0">
                <a:solidFill>
                  <a:srgbClr val="0000FF"/>
                </a:solidFill>
                <a:cs typeface="Times New Roman" pitchFamily="18" charset="0"/>
              </a:rPr>
              <a:t>ка</a:t>
            </a:r>
            <a:r>
              <a:rPr lang="ru-RU" sz="2400" smtClean="0"/>
              <a:t> </a:t>
            </a:r>
          </a:p>
        </p:txBody>
      </p:sp>
      <p:sp>
        <p:nvSpPr>
          <p:cNvPr id="17410" name="Text Box 6"/>
          <p:cNvSpPr txBox="1">
            <a:spLocks noGrp="1"/>
          </p:cNvSpPr>
          <p:nvPr>
            <p:ph type="body" sz="half" idx="4294967295"/>
          </p:nvPr>
        </p:nvSpPr>
        <p:spPr>
          <a:xfrm>
            <a:off x="4648200" y="1152525"/>
            <a:ext cx="4184650" cy="3390900"/>
          </a:xfrm>
        </p:spPr>
        <p:txBody>
          <a:bodyPr/>
          <a:lstStyle/>
          <a:p>
            <a:endParaRPr lang="ru-RU" sz="2400" smtClean="0"/>
          </a:p>
          <a:p>
            <a:endParaRPr lang="ru-RU" sz="2400" smtClean="0"/>
          </a:p>
          <a:p>
            <a:r>
              <a:rPr lang="ru-RU" sz="2400" smtClean="0"/>
              <a:t>Зайку бросила хозяйка — </a:t>
            </a:r>
          </a:p>
          <a:p>
            <a:r>
              <a:rPr lang="ru-RU" sz="2400" smtClean="0"/>
              <a:t>Под дождём остался зайка.</a:t>
            </a:r>
          </a:p>
          <a:p>
            <a:r>
              <a:rPr lang="ru-RU" sz="2400" smtClean="0"/>
              <a:t>Со скамейки слезть не мог,</a:t>
            </a:r>
          </a:p>
          <a:p>
            <a:r>
              <a:rPr lang="ru-RU" sz="2400" smtClean="0"/>
              <a:t>Весь до ниточки промок.</a:t>
            </a:r>
          </a:p>
        </p:txBody>
      </p:sp>
      <p:pic>
        <p:nvPicPr>
          <p:cNvPr id="17411" name="Picture 7" descr="i12"/>
          <p:cNvPicPr>
            <a:picLocks noChangeAspect="1" noChangeArrowheads="1"/>
          </p:cNvPicPr>
          <p:nvPr>
            <p:ph sz="half" idx="4294967295"/>
          </p:nvPr>
        </p:nvPicPr>
        <p:blipFill>
          <a:blip r:embed="rId2"/>
          <a:srcRect t="-175" r="49416"/>
          <a:stretch>
            <a:fillRect/>
          </a:stretch>
        </p:blipFill>
        <p:spPr>
          <a:xfrm>
            <a:off x="788988" y="1235075"/>
            <a:ext cx="3338512" cy="33893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Grp="1"/>
          </p:cNvSpPr>
          <p:nvPr>
            <p:ph type="title" idx="4294967295"/>
          </p:nvPr>
        </p:nvSpPr>
        <p:spPr/>
        <p:txBody>
          <a:bodyPr/>
          <a:lstStyle/>
          <a:p>
            <a:r>
              <a:rPr lang="ru-RU" sz="2400" b="1" smtClean="0">
                <a:solidFill>
                  <a:srgbClr val="0000FF"/>
                </a:solidFill>
                <a:cs typeface="Times New Roman" pitchFamily="18" charset="0"/>
              </a:rPr>
              <a:t>Ло</a:t>
            </a:r>
            <a:r>
              <a:rPr lang="ru-RU" sz="2400" b="1" smtClean="0">
                <a:solidFill>
                  <a:srgbClr val="FF0000"/>
                </a:solidFill>
                <a:cs typeface="Times New Roman" pitchFamily="18" charset="0"/>
              </a:rPr>
              <a:t>шад</a:t>
            </a:r>
            <a:r>
              <a:rPr lang="ru-RU" sz="2400" b="1" smtClean="0">
                <a:solidFill>
                  <a:srgbClr val="008080"/>
                </a:solidFill>
                <a:cs typeface="Times New Roman" pitchFamily="18" charset="0"/>
              </a:rPr>
              <a:t>ка</a:t>
            </a:r>
            <a:r>
              <a:rPr lang="ru-RU" smtClean="0"/>
              <a:t> </a:t>
            </a:r>
          </a:p>
        </p:txBody>
      </p:sp>
      <p:sp>
        <p:nvSpPr>
          <p:cNvPr id="18434" name="Text Box 6"/>
          <p:cNvSpPr txBox="1">
            <a:spLocks noGrp="1"/>
          </p:cNvSpPr>
          <p:nvPr>
            <p:ph type="body" sz="half" idx="4294967295"/>
          </p:nvPr>
        </p:nvSpPr>
        <p:spPr>
          <a:xfrm>
            <a:off x="4648200" y="1152525"/>
            <a:ext cx="4184650" cy="3390900"/>
          </a:xfrm>
        </p:spPr>
        <p:txBody>
          <a:bodyPr/>
          <a:lstStyle/>
          <a:p>
            <a:endParaRPr lang="ru-RU" sz="2400" smtClean="0"/>
          </a:p>
          <a:p>
            <a:r>
              <a:rPr lang="ru-RU" sz="2400" smtClean="0"/>
              <a:t>Я люблю свою лошадку,</a:t>
            </a:r>
          </a:p>
          <a:p>
            <a:r>
              <a:rPr lang="ru-RU" sz="2400" smtClean="0"/>
              <a:t>Причешу ей шёрстку гладко,</a:t>
            </a:r>
          </a:p>
          <a:p>
            <a:r>
              <a:rPr lang="ru-RU" sz="2400" smtClean="0"/>
              <a:t>Гребешком приглажу хвостик</a:t>
            </a:r>
          </a:p>
          <a:p>
            <a:r>
              <a:rPr lang="ru-RU" sz="2400" smtClean="0"/>
              <a:t>И верхом поеду в гости.</a:t>
            </a:r>
          </a:p>
        </p:txBody>
      </p:sp>
      <p:pic>
        <p:nvPicPr>
          <p:cNvPr id="18435" name="Picture 7" descr="scrn_big_05"/>
          <p:cNvPicPr>
            <a:picLocks noChangeAspect="1" noChangeArrowheads="1"/>
          </p:cNvPicPr>
          <p:nvPr>
            <p:ph sz="half" idx="4294967295"/>
          </p:nvPr>
        </p:nvPicPr>
        <p:blipFill>
          <a:blip r:embed="rId2"/>
          <a:srcRect r="-1198" b="27914"/>
          <a:stretch>
            <a:fillRect/>
          </a:stretch>
        </p:blipFill>
        <p:spPr>
          <a:xfrm>
            <a:off x="693738" y="952500"/>
            <a:ext cx="3770312" cy="35020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Grp="1"/>
          </p:cNvSpPr>
          <p:nvPr>
            <p:ph type="title" idx="4294967295"/>
          </p:nvPr>
        </p:nvSpPr>
        <p:spPr/>
        <p:txBody>
          <a:bodyPr/>
          <a:lstStyle/>
          <a:p>
            <a:r>
              <a:rPr lang="ru-RU" sz="2400" smtClean="0"/>
              <a:t> </a:t>
            </a:r>
            <a:r>
              <a:rPr lang="ru-RU" smtClean="0"/>
              <a:t> </a:t>
            </a:r>
            <a:r>
              <a:rPr lang="ru-RU" sz="2400" b="1" smtClean="0">
                <a:solidFill>
                  <a:srgbClr val="FF0000"/>
                </a:solidFill>
                <a:cs typeface="Times New Roman" pitchFamily="18" charset="0"/>
              </a:rPr>
              <a:t>Гр</a:t>
            </a:r>
            <a:r>
              <a:rPr lang="ru-RU" sz="2400" b="1" smtClean="0">
                <a:solidFill>
                  <a:srgbClr val="3366FF"/>
                </a:solidFill>
                <a:cs typeface="Times New Roman" pitchFamily="18" charset="0"/>
              </a:rPr>
              <a:t>узо</a:t>
            </a:r>
            <a:r>
              <a:rPr lang="ru-RU" sz="2400" b="1" smtClean="0">
                <a:solidFill>
                  <a:srgbClr val="FFCC00"/>
                </a:solidFill>
                <a:cs typeface="Times New Roman" pitchFamily="18" charset="0"/>
              </a:rPr>
              <a:t>вик</a:t>
            </a:r>
          </a:p>
        </p:txBody>
      </p:sp>
      <p:sp>
        <p:nvSpPr>
          <p:cNvPr id="19458" name="Text Box 6"/>
          <p:cNvSpPr txBox="1">
            <a:spLocks noGrp="1"/>
          </p:cNvSpPr>
          <p:nvPr>
            <p:ph type="body" sz="half" idx="4294967295"/>
          </p:nvPr>
        </p:nvSpPr>
        <p:spPr>
          <a:xfrm>
            <a:off x="4648200" y="1152525"/>
            <a:ext cx="4184650" cy="3390900"/>
          </a:xfrm>
        </p:spPr>
        <p:txBody>
          <a:bodyPr/>
          <a:lstStyle/>
          <a:p>
            <a:endParaRPr lang="ru-RU" sz="2400" smtClean="0"/>
          </a:p>
          <a:p>
            <a:endParaRPr lang="ru-RU" sz="2400" smtClean="0"/>
          </a:p>
          <a:p>
            <a:r>
              <a:rPr lang="ru-RU" sz="2400" smtClean="0"/>
              <a:t>Нет, напрасно мы решили</a:t>
            </a:r>
          </a:p>
          <a:p>
            <a:r>
              <a:rPr lang="ru-RU" sz="2400" smtClean="0"/>
              <a:t>Прокатить кота в машине:</a:t>
            </a:r>
          </a:p>
          <a:p>
            <a:r>
              <a:rPr lang="ru-RU" sz="2400" smtClean="0"/>
              <a:t>Кот кататься не привык — </a:t>
            </a:r>
          </a:p>
          <a:p>
            <a:r>
              <a:rPr lang="ru-RU" sz="2400" smtClean="0"/>
              <a:t>Опрокинул грузовик.</a:t>
            </a:r>
          </a:p>
        </p:txBody>
      </p:sp>
      <p:pic>
        <p:nvPicPr>
          <p:cNvPr id="19459" name="Picture 7" descr="scrn_big_3"/>
          <p:cNvPicPr>
            <a:picLocks noChangeAspect="1" noChangeArrowheads="1"/>
          </p:cNvPicPr>
          <p:nvPr>
            <p:ph sz="half" idx="4294967295"/>
          </p:nvPr>
        </p:nvPicPr>
        <p:blipFill>
          <a:blip r:embed="rId2"/>
          <a:srcRect l="53008" t="23317"/>
          <a:stretch>
            <a:fillRect/>
          </a:stretch>
        </p:blipFill>
        <p:spPr>
          <a:xfrm>
            <a:off x="511175" y="1427163"/>
            <a:ext cx="4184650" cy="3225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shif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544</Words>
  <PresentationFormat>Экран (16:9)</PresentationFormat>
  <Paragraphs>123</Paragraphs>
  <Slides>21</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8</vt:i4>
      </vt:variant>
      <vt:variant>
        <vt:lpstr>Заголовки слайдов</vt:lpstr>
      </vt:variant>
      <vt:variant>
        <vt:i4>21</vt:i4>
      </vt:variant>
    </vt:vector>
  </HeadingPairs>
  <TitlesOfParts>
    <vt:vector size="33" baseType="lpstr">
      <vt:lpstr>Arial</vt:lpstr>
      <vt:lpstr>Nunito</vt:lpstr>
      <vt:lpstr>Calibri</vt:lpstr>
      <vt:lpstr>Times New Roman</vt:lpstr>
      <vt:lpstr>shift</vt:lpstr>
      <vt:lpstr>shift</vt:lpstr>
      <vt:lpstr>shift</vt:lpstr>
      <vt:lpstr>shift</vt:lpstr>
      <vt:lpstr>shift</vt:lpstr>
      <vt:lpstr>shift</vt:lpstr>
      <vt:lpstr>shift</vt:lpstr>
      <vt:lpstr>shift</vt:lpstr>
      <vt:lpstr>Агния Барто и ее творчество </vt:lpstr>
      <vt:lpstr>Агния Львовна Барто(1906 - 1981),писатель, поэт, переводчик </vt:lpstr>
      <vt:lpstr>Юность </vt:lpstr>
      <vt:lpstr>Годы творчества </vt:lpstr>
      <vt:lpstr>  Мишка</vt:lpstr>
      <vt:lpstr>Бычок</vt:lpstr>
      <vt:lpstr>Зайка </vt:lpstr>
      <vt:lpstr>Лошадка </vt:lpstr>
      <vt:lpstr>  Грузовик</vt:lpstr>
      <vt:lpstr>Флажок</vt:lpstr>
      <vt:lpstr>Барабан</vt:lpstr>
      <vt:lpstr>Ути-ути</vt:lpstr>
      <vt:lpstr>Кто как кричит</vt:lpstr>
      <vt:lpstr>Резиновая Зина</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Агния Барто Стихотворения для малышей </dc:title>
  <cp:lastModifiedBy>татьяна</cp:lastModifiedBy>
  <cp:revision>25</cp:revision>
  <dcterms:modified xsi:type="dcterms:W3CDTF">2020-03-29T07:10:41Z</dcterms:modified>
</cp:coreProperties>
</file>