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charset="0"/>
      <p:regular r:id="rId22"/>
      <p:bold r:id="rId23"/>
      <p:italic r:id="rId24"/>
      <p:boldItalic r:id="rId25"/>
    </p:embeddedFont>
    <p:embeddedFont>
      <p:font typeface="Georgia" pitchFamily="18" charset="0"/>
      <p:regular r:id="rId26"/>
      <p:bold r:id="rId27"/>
      <p:italic r:id="rId28"/>
      <p:boldItalic r:id="rId29"/>
    </p:embeddedFont>
    <p:embeddedFont>
      <p:font typeface="Montserrat" charset="-52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015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Лазерная сварка</a:t>
            </a:r>
            <a:endParaRPr b="1"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513550" y="3489000"/>
            <a:ext cx="43128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Montserrat"/>
                <a:ea typeface="Montserrat"/>
                <a:cs typeface="Montserrat"/>
                <a:sym typeface="Montserrat"/>
              </a:rPr>
              <a:t>  Выполнил студент группы  ТСП-22 Ермаков Александр.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Принцип работы.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664575" y="1463850"/>
            <a:ext cx="7671900" cy="2253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В качестве активной среды может использоваться газ на основе смеси (СО2), (N2) и гелия (He). Он подается под давлением от 2,66 до 13,3 кПа. Возбуждение газовой смеси осуществляют с помощью электрического разряда. Гелий (Не) и азот (N2) осуществляют передачу полученной при возбуждении энергии молекуле СО2 и обеспечивают условия для создания разряда. Газоразрядные аппараты излучают длину волны до 10,6 мкм.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664575" y="3938975"/>
            <a:ext cx="7671900" cy="85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Кпд работы аппарата может достигать от 5 до 15%.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Особенности сварки лазером тонкостенных металлов.</a:t>
            </a:r>
            <a:endParaRPr b="1"/>
          </a:p>
        </p:txBody>
      </p:sp>
      <p:sp>
        <p:nvSpPr>
          <p:cNvPr id="209" name="Shape 209"/>
          <p:cNvSpPr txBox="1"/>
          <p:nvPr/>
        </p:nvSpPr>
        <p:spPr>
          <a:xfrm>
            <a:off x="387675" y="1481400"/>
            <a:ext cx="4091400" cy="17097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В отличие от толстостенных металлов, которым для успешного соединения требуется глубокое расплавление, для тонких металлов глубина проплавления существенный фактор. При лазерной сварке тонких металлов с ней нельзя переборщить.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375" y="1481400"/>
            <a:ext cx="4146624" cy="350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87675" y="3343625"/>
            <a:ext cx="4091400" cy="164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Параметры, влияющие на эту величину, это: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1625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мощность лазерного излучения;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скорость выполнения работы;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степень фокусировки луча лазера.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Особенности сварки лазером тонкостенных металлов.</a:t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429300" y="1446699"/>
            <a:ext cx="7907100" cy="12669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случае непрерывного процесса t — это длительность его проведения. Если работа осуществляется в импульсном режиме, то t – это продолжительность импульса. При высоких показателях мощностной плотности (Е) может наступить кипение металла в области воздействия луча, приводящее к сквозным дефектам.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300"/>
              </a:spcBef>
              <a:spcAft>
                <a:spcPts val="230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429300" y="2775975"/>
            <a:ext cx="7907100" cy="13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тонких металлов особенно важна характеристика этого показателя. На него влияет кроме времени воздействия степень фокусировки луча. Для уменьшения плотности излучения для тонких металлов производят расфокусировку луча с помощью электронного управления настройкой работы аппарата.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230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29300" y="4167350"/>
            <a:ext cx="7907100" cy="8238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Изменяя показатели (Е) и (t) можно обеспечить режим работы для разных металлических конструкций, имеющих минимальную толщину.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Различия в технологии проведения лазерной сварки разных металлов.</a:t>
            </a:r>
            <a:endParaRPr b="1"/>
          </a:p>
        </p:txBody>
      </p:sp>
      <p:sp>
        <p:nvSpPr>
          <p:cNvPr id="225" name="Shape 225"/>
          <p:cNvSpPr txBox="1"/>
          <p:nvPr/>
        </p:nvSpPr>
        <p:spPr>
          <a:xfrm>
            <a:off x="387675" y="1519500"/>
            <a:ext cx="4181100" cy="31047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Технология проведения сварки с помощью лазера для различных сплавов металлов имеет свои особенности.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Например, перед проведением работ со стальными изделиями их нужно обязательно очистить: снять окалину, избавиться от коррозии.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225" y="1519500"/>
            <a:ext cx="4063575" cy="31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Различия в технологии проведения лазерной сварки разных металлов.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678425" y="1439900"/>
            <a:ext cx="7658100" cy="11007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Изделие должно быть сухим. Это поможет избежать образования пор, оксидной пленки и трещин в самом шве. Последнее особенно важно при сваривании труб из стальных сплавов. Зону сварки нужно обезжирить.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678300" y="2654550"/>
            <a:ext cx="7658100" cy="112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Предварительная обработка нужна и изделиям из алюминия, магния и цветных металлов.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Если изготавливаются трубы из нержавейки, то их сваривают строго встык. Шов внахлест не допускается из-за возникающих напряжений в металле.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678300" y="3897425"/>
            <a:ext cx="7658100" cy="11289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just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Это свойство особенно важно при сварке титановых сплавов. Они используются в ответственных изделиях атомной и авиационной промышленности. Поэтому, чтобы избежать образования зерен в зоне нагрева этого металла до высоких температур, часто применяют лазерную сварку.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Ручная сварка.</a:t>
            </a:r>
            <a:endParaRPr b="1"/>
          </a:p>
        </p:txBody>
      </p:sp>
      <p:sp>
        <p:nvSpPr>
          <p:cNvPr id="240" name="Shape 240"/>
          <p:cNvSpPr txBox="1"/>
          <p:nvPr/>
        </p:nvSpPr>
        <p:spPr>
          <a:xfrm>
            <a:off x="360000" y="1453750"/>
            <a:ext cx="4125900" cy="3385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Соединение деталей можно осуществлять с помощью ручной лазерной сварки.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Миниатюрный станок для ее самостоятельного проведения сейчас можно выбрать без труда. Их достаточно много в продаже по приемлемой цене с разными параметрами настройки режимов работы.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225" y="1453750"/>
            <a:ext cx="4125900" cy="33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Ручная сварка.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4591200" y="1516050"/>
            <a:ext cx="3745200" cy="34335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С помощью такого станка легко можно провести: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ремонт с помощью сварки миниатюрных изделий, например, ювелирных, оправы для очков;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точечную спайку (сварку) в стык;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наплавку;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ремонт пресс-форм;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обрабатывать предметы медицинского назначения;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сварочные работы в области микроэлектроники.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75" y="1516050"/>
            <a:ext cx="3938974" cy="343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Преимущества лазерной сварки.</a:t>
            </a:r>
            <a:endParaRPr b="1"/>
          </a:p>
        </p:txBody>
      </p:sp>
      <p:sp>
        <p:nvSpPr>
          <p:cNvPr id="254" name="Shape 254"/>
          <p:cNvSpPr txBox="1"/>
          <p:nvPr/>
        </p:nvSpPr>
        <p:spPr>
          <a:xfrm>
            <a:off x="518975" y="1522950"/>
            <a:ext cx="7817400" cy="1578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 преимуществам относятся: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дозировать подаваемую энергию в очень большом диапазоне.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Это позволяет создавать высококачественные сварные соединения любых поверхностей;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518975" y="3260700"/>
            <a:ext cx="7817400" cy="157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 помощью газовых лазеров можно получить большую глубину оплавления, при этом термическое повреждение не расходится вширь, что очень важно при производстве радиотехнических деталей малого размера;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лазерным потоком с помощью системы зеркал и отражателей позволяет достигнуть труднодоступных мест и участков.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Недостатки лазерной сварки.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664575" y="1516050"/>
            <a:ext cx="7671900" cy="14814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 недостаткам относятся: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лазерная технология является новейшей и обладает малым КПД, высокой стоимостью на производство и эксплуатацию оборудования;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664500" y="3205650"/>
            <a:ext cx="7671900" cy="148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3000"/>
              </a:spcBef>
              <a:spcAft>
                <a:spcPts val="100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обучение сварщика лазерной сварке и приемам обучения с агрегатом требует длительных сроков и знаний.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Заключение.</a:t>
            </a:r>
            <a:endParaRPr b="1"/>
          </a:p>
        </p:txBody>
      </p:sp>
      <p:sp>
        <p:nvSpPr>
          <p:cNvPr id="268" name="Shape 268"/>
          <p:cNvSpPr txBox="1"/>
          <p:nvPr/>
        </p:nvSpPr>
        <p:spPr>
          <a:xfrm>
            <a:off x="803050" y="1453550"/>
            <a:ext cx="4416600" cy="24057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Лазерный способ сварки металлов сегодня особенно востребован во многих областях. С помощью этой технологии можно бесконтактно соединять материалы с разными электрохимическими свойствами. Это позволяет проводить работы в труднодоступных местах. Работы можно проводить на малых площадях с большой точностью.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t="2162"/>
          <a:stretch/>
        </p:blipFill>
        <p:spPr>
          <a:xfrm flipH="1">
            <a:off x="5413475" y="1453550"/>
            <a:ext cx="2922925" cy="34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803100" y="3987425"/>
            <a:ext cx="4416600" cy="94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Однако ее применение ограничено значительной стоимостью из-за высокой цены оборудования.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Введение.</a:t>
            </a:r>
            <a:endParaRPr b="1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42300" y="1440675"/>
            <a:ext cx="4624200" cy="3515700"/>
          </a:xfrm>
          <a:prstGeom prst="rect">
            <a:avLst/>
          </a:prstGeom>
          <a:solidFill>
            <a:srgbClr val="134F5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  Лазерная сварка является инновационным методом обработки металлов. Суть этого метода в том, что в качестве энергетического источника используется луч лазера. Такая технология имеет очень широкую сферу применения, так как обладает множеством преимуществ. Она может быть использована при работе с одинаковыми и разными металлами, активно применяется в электронной технике и радиоэлектронике.</a:t>
            </a:r>
            <a:endParaRPr sz="16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475" y="1440675"/>
            <a:ext cx="3184399" cy="17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3475" y="3302075"/>
            <a:ext cx="3184399" cy="165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4294967295"/>
          </p:nvPr>
        </p:nvSpPr>
        <p:spPr>
          <a:xfrm>
            <a:off x="1297500" y="3883575"/>
            <a:ext cx="7038900" cy="5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4312775" y="284125"/>
            <a:ext cx="4714200" cy="225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Принцип действия лазерной сварки сводится к тому, что лазерное излучение направляют в фокус, где из него создается пучок, который и попадает на свариваемые детали. Пучок попадает внутрь металла, поглощается им, нагревает металл, вследствие чего происходит плавка и возникает сварочный шов.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4125"/>
            <a:ext cx="3973475" cy="225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06750"/>
            <a:ext cx="3973472" cy="225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312900" y="2706750"/>
            <a:ext cx="4714200" cy="2256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Удобство метода состоит в том, что такую сварку производят путем частичного или полного проплавления, в любом положении, под любым углом. Процесс лазерной сварки может производиться периодами или же быть непрерывным. Он подойдет как для работы с тонкими листами металла, так и для крупногабаритных деталей. При работе с изделиями малой толщины процесс сварки осуществляется с расфокусировкой лазерного луча.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Условия и способы осуществления сварочного процесса.</a:t>
            </a:r>
            <a:endParaRPr b="1"/>
          </a:p>
        </p:txBody>
      </p:sp>
      <p:sp>
        <p:nvSpPr>
          <p:cNvPr id="158" name="Shape 158"/>
          <p:cNvSpPr txBox="1"/>
          <p:nvPr/>
        </p:nvSpPr>
        <p:spPr>
          <a:xfrm>
            <a:off x="214100" y="1453750"/>
            <a:ext cx="4507200" cy="215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обеспечения эффективности энергии луча нужно его сфокусировать. Для этого используют отражающие и фокусирующие лазерный луч зеркала. Когерентные лучи имеют минимальный разброс и оказывают действие на точно определенные участки сварной области.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38" y="3669100"/>
            <a:ext cx="4507125" cy="14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908125" y="1453750"/>
            <a:ext cx="4125900" cy="3627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Такой вид сварки можно проводить: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разных положениях и при любом расположении свариваемых кромок;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 помощью сплошного и частичного расплавления сплавляемой области металла;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непрерывно или импульсами.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230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При помощи такого метода можно соединять, как тонкостенные металлические листы, так и изделия, имеющие большие габаритные размеры.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Оборудование для проведения лазерной сварки.</a:t>
            </a:r>
            <a:endParaRPr b="1"/>
          </a:p>
        </p:txBody>
      </p:sp>
      <p:sp>
        <p:nvSpPr>
          <p:cNvPr id="166" name="Shape 166"/>
          <p:cNvSpPr txBox="1"/>
          <p:nvPr/>
        </p:nvSpPr>
        <p:spPr>
          <a:xfrm>
            <a:off x="643800" y="1467600"/>
            <a:ext cx="7708800" cy="20007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Для выполнения сварки с помощью лазера применяется следующее оборудование: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источник лазерного излучения;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блок транспортировки и системы для фокусировки луча;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 необходимости наличие газовой среды для защиты металла;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для перемещения луча и самого изделия.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643800" y="3565150"/>
            <a:ext cx="7708800" cy="146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Устройство лазера включает излучатель и источник электропитания. Излучение обеспечивает генератор, продуцирующий лучи в специальной среде. 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В качестве такой среды применяется две разновидности лазеров: твердотельные и на основе газов.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Аппараты лазерной сварки металлов.</a:t>
            </a:r>
            <a:endParaRPr b="1"/>
          </a:p>
        </p:txBody>
      </p:sp>
      <p:sp>
        <p:nvSpPr>
          <p:cNvPr id="173" name="Shape 173"/>
          <p:cNvSpPr txBox="1"/>
          <p:nvPr/>
        </p:nvSpPr>
        <p:spPr>
          <a:xfrm>
            <a:off x="477675" y="1460250"/>
            <a:ext cx="3945900" cy="33648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      Все аппараты лазерной сварки металлов работают в импульсном или непрерывном режиме.</a:t>
            </a:r>
            <a:endParaRPr sz="15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ru" sz="15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Аппараты с твердым активным элементом отличаются от устройств на основе активной среды из газов длиной излучающей волны. У них она короче и мощность излучения слабее газовых устройств.</a:t>
            </a:r>
            <a:endParaRPr sz="15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600" y="1460250"/>
            <a:ext cx="3945900" cy="33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Лазеры с твердым активным элементом.</a:t>
            </a:r>
            <a:endParaRPr b="1"/>
          </a:p>
        </p:txBody>
      </p:sp>
      <p:sp>
        <p:nvSpPr>
          <p:cNvPr id="180" name="Shape 180"/>
          <p:cNvSpPr txBox="1"/>
          <p:nvPr/>
        </p:nvSpPr>
        <p:spPr>
          <a:xfrm>
            <a:off x="3809100" y="1605900"/>
            <a:ext cx="4527300" cy="33990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Твердотельные аппараты функционируют в основном с помощью импульсного лазера, но иногда может использоваться непрерывный и импульсный рабочий режим. Их работа осуществляется таким образом: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Твердый элемент, имеющий форму стержня, являющийся источником лазерного луча, расположен внутри специальной камеры, освещенной лампой для накачки.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Она обеспечивает при работе световые импульсные вспышки, приводящие в активное состояние рабочее тело.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25" y="1605900"/>
            <a:ext cx="2955574" cy="16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725" y="3343325"/>
            <a:ext cx="2955575" cy="16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Принцип работы.</a:t>
            </a:r>
            <a:endParaRPr b="1"/>
          </a:p>
        </p:txBody>
      </p:sp>
      <p:sp>
        <p:nvSpPr>
          <p:cNvPr id="188" name="Shape 188"/>
          <p:cNvSpPr txBox="1"/>
          <p:nvPr/>
        </p:nvSpPr>
        <p:spPr>
          <a:xfrm>
            <a:off x="595350" y="1446825"/>
            <a:ext cx="7741200" cy="2277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После воздействия лучей ионы Cr3+ переходят в активное состояние и начинают светиться. С торцов стержень покрыт веществом, отражающим свет, чаще серебром. Лучи хромовых возбужденных ионов, отражаясь от посеребренных зеркал, перемещаются вдоль оси, передавая возбуждение другим ионам. Процесс возбуждения ионов становиться массовым и сопровождается мощным выделением лучистой энергии. Они фокусируются с помощью линзы в сварной области.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None/>
            </a:pPr>
            <a:endParaRPr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595350" y="3863400"/>
            <a:ext cx="7741200" cy="101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Такие лазеры обычно являются источниками импульсов периодического действия с длиной волны 0,69 мкм и максимальной импульсной энергией от 10-2 до 10-3 Дж.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Аппараты с элементами на основе газовой среды.</a:t>
            </a:r>
            <a:endParaRPr b="1"/>
          </a:p>
        </p:txBody>
      </p:sp>
      <p:sp>
        <p:nvSpPr>
          <p:cNvPr id="195" name="Shape 195"/>
          <p:cNvSpPr txBox="1"/>
          <p:nvPr/>
        </p:nvSpPr>
        <p:spPr>
          <a:xfrm>
            <a:off x="699175" y="1640675"/>
            <a:ext cx="3772800" cy="29421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Аппараты, использующие для работы активную газовую среду, функционируют как в непрерывном, так и импульсном режиме. 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Это оборудование является более мощным, работающим при высоком напряжении.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525" y="1640675"/>
            <a:ext cx="3732875" cy="29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1295</Words>
  <Application>Microsoft Office PowerPoint</Application>
  <PresentationFormat>Экран (16:9)</PresentationFormat>
  <Paragraphs>86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Lato</vt:lpstr>
      <vt:lpstr>Georgia</vt:lpstr>
      <vt:lpstr>Montserrat</vt:lpstr>
      <vt:lpstr>Focus</vt:lpstr>
      <vt:lpstr>Лазерная сварка</vt:lpstr>
      <vt:lpstr>Введение.</vt:lpstr>
      <vt:lpstr>Презентация PowerPoint</vt:lpstr>
      <vt:lpstr>Условия и способы осуществления сварочного процесса.</vt:lpstr>
      <vt:lpstr>Оборудование для проведения лазерной сварки.</vt:lpstr>
      <vt:lpstr>Аппараты лазерной сварки металлов.</vt:lpstr>
      <vt:lpstr>Лазеры с твердым активным элементом.</vt:lpstr>
      <vt:lpstr>Принцип работы.</vt:lpstr>
      <vt:lpstr>Аппараты с элементами на основе газовой среды.</vt:lpstr>
      <vt:lpstr>Принцип работы.</vt:lpstr>
      <vt:lpstr>Особенности сварки лазером тонкостенных металлов.</vt:lpstr>
      <vt:lpstr>Особенности сварки лазером тонкостенных металлов.</vt:lpstr>
      <vt:lpstr>Различия в технологии проведения лазерной сварки разных металлов.</vt:lpstr>
      <vt:lpstr>Различия в технологии проведения лазерной сварки разных металлов. </vt:lpstr>
      <vt:lpstr>Ручная сварка.</vt:lpstr>
      <vt:lpstr>Ручная сварка.</vt:lpstr>
      <vt:lpstr>Преимущества лазерной сварки.</vt:lpstr>
      <vt:lpstr>Недостатки лазерной сварки. </vt:lpstr>
      <vt:lpstr>Заключение.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Лазерная сварка</dc:title>
  <dc:creator>Наталья Павловна Рябова</dc:creator>
  <cp:lastModifiedBy>Наталья Павловна Рябова</cp:lastModifiedBy>
  <cp:revision>2</cp:revision>
  <dcterms:modified xsi:type="dcterms:W3CDTF">2020-03-20T06:24:34Z</dcterms:modified>
</cp:coreProperties>
</file>