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69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705568"/>
        <c:axId val="243705960"/>
        <c:axId val="0"/>
      </c:bar3DChart>
      <c:catAx>
        <c:axId val="24370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705960"/>
        <c:crosses val="autoZero"/>
        <c:auto val="1"/>
        <c:lblAlgn val="ctr"/>
        <c:lblOffset val="100"/>
        <c:noMultiLvlLbl val="0"/>
      </c:catAx>
      <c:valAx>
        <c:axId val="243705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3705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706744"/>
        <c:axId val="243707136"/>
        <c:axId val="0"/>
      </c:bar3DChart>
      <c:catAx>
        <c:axId val="24370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707136"/>
        <c:crosses val="autoZero"/>
        <c:auto val="1"/>
        <c:lblAlgn val="ctr"/>
        <c:lblOffset val="100"/>
        <c:noMultiLvlLbl val="0"/>
      </c:catAx>
      <c:valAx>
        <c:axId val="24370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3706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707528"/>
        <c:axId val="243708704"/>
        <c:axId val="0"/>
      </c:bar3DChart>
      <c:catAx>
        <c:axId val="243707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708704"/>
        <c:crosses val="autoZero"/>
        <c:auto val="1"/>
        <c:lblAlgn val="ctr"/>
        <c:lblOffset val="100"/>
        <c:noMultiLvlLbl val="0"/>
      </c:catAx>
      <c:valAx>
        <c:axId val="24370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707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381072"/>
        <c:axId val="245381464"/>
        <c:axId val="0"/>
      </c:bar3DChart>
      <c:catAx>
        <c:axId val="24538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5381464"/>
        <c:crosses val="autoZero"/>
        <c:auto val="1"/>
        <c:lblAlgn val="ctr"/>
        <c:lblOffset val="100"/>
        <c:noMultiLvlLbl val="0"/>
      </c:catAx>
      <c:valAx>
        <c:axId val="24538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38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53B0-596D-4097-A25D-7869758CC471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3CEBC-4B4B-433F-BAD2-C7AC453D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6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3CEBC-4B4B-433F-BAD2-C7AC453D50B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8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2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2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6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9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3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4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5544616" cy="29523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Тема исследовательской работы </a:t>
            </a:r>
            <a:r>
              <a:rPr lang="ru-RU" b="1" i="1" dirty="0" smtClean="0">
                <a:solidFill>
                  <a:srgbClr val="0070C0"/>
                </a:solidFill>
              </a:rPr>
              <a:t>«Влияния </a:t>
            </a:r>
            <a:r>
              <a:rPr lang="ru-RU" b="1" i="1" dirty="0">
                <a:solidFill>
                  <a:srgbClr val="0070C0"/>
                </a:solidFill>
              </a:rPr>
              <a:t>сюжетно-ролевой игры на развитие личностной  сферы ребенка в  дошкольном </a:t>
            </a:r>
            <a:r>
              <a:rPr lang="ru-RU" b="1" i="1" dirty="0" smtClean="0">
                <a:solidFill>
                  <a:srgbClr val="0070C0"/>
                </a:solidFill>
              </a:rPr>
              <a:t>возрасте»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/>
          <a:lstStyle/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674064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Диаграмма</a:t>
            </a:r>
            <a:endParaRPr lang="ru-RU" b="1" i="1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21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9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Работа проводилась по трем направлениям: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1. </a:t>
            </a:r>
            <a:r>
              <a:rPr lang="ru-RU" b="1" i="1" dirty="0" smtClean="0">
                <a:solidFill>
                  <a:srgbClr val="0070C0"/>
                </a:solidFill>
              </a:rPr>
              <a:t>Предметно - </a:t>
            </a:r>
            <a:r>
              <a:rPr lang="ru-RU" b="1" i="1" dirty="0">
                <a:solidFill>
                  <a:srgbClr val="0070C0"/>
                </a:solidFill>
              </a:rPr>
              <a:t>развивающая среда.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2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smtClean="0">
                <a:solidFill>
                  <a:srgbClr val="0070C0"/>
                </a:solidFill>
              </a:rPr>
              <a:t>Взаимодействие </a:t>
            </a:r>
            <a:r>
              <a:rPr lang="ru-RU" b="1" i="1" dirty="0">
                <a:solidFill>
                  <a:srgbClr val="0070C0"/>
                </a:solidFill>
              </a:rPr>
              <a:t>с детьми.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3. </a:t>
            </a:r>
            <a:r>
              <a:rPr lang="ru-RU" b="1" i="1" dirty="0" smtClean="0">
                <a:solidFill>
                  <a:srgbClr val="0070C0"/>
                </a:solidFill>
              </a:rPr>
              <a:t>Взаимодействие </a:t>
            </a:r>
            <a:r>
              <a:rPr lang="ru-RU" b="1" i="1" dirty="0">
                <a:solidFill>
                  <a:srgbClr val="0070C0"/>
                </a:solidFill>
              </a:rPr>
              <a:t>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Предметно </a:t>
            </a:r>
            <a:r>
              <a:rPr lang="ru-RU" sz="2800" b="1" dirty="0">
                <a:solidFill>
                  <a:srgbClr val="7030A0"/>
                </a:solidFill>
              </a:rPr>
              <a:t>- развивающая среда: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В предметно-развивающей среде </a:t>
            </a:r>
            <a:r>
              <a:rPr lang="ru-RU" sz="1800" b="1" i="1" dirty="0">
                <a:solidFill>
                  <a:srgbClr val="0070C0"/>
                </a:solidFill>
              </a:rPr>
              <a:t>учитывается  </a:t>
            </a:r>
            <a:r>
              <a:rPr lang="ru-RU" sz="1800" b="1" i="1" dirty="0" smtClean="0">
                <a:solidFill>
                  <a:srgbClr val="0070C0"/>
                </a:solidFill>
              </a:rPr>
              <a:t>                                                                             возраст детей и их  психологические </a:t>
            </a:r>
            <a:r>
              <a:rPr lang="ru-RU" sz="1800" b="1" i="1" dirty="0">
                <a:solidFill>
                  <a:srgbClr val="0070C0"/>
                </a:solidFill>
              </a:rPr>
              <a:t>особенности</a:t>
            </a:r>
            <a:r>
              <a:rPr lang="ru-RU" sz="18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Для </a:t>
            </a:r>
            <a:r>
              <a:rPr lang="ru-RU" sz="1800" b="1" i="1" dirty="0">
                <a:solidFill>
                  <a:srgbClr val="0070C0"/>
                </a:solidFill>
              </a:rPr>
              <a:t>сюжетно-ролевых игр в группе имеются необходимые атрибуты в соответствии с возрастом и половой принадлежностью детей</a:t>
            </a:r>
            <a:r>
              <a:rPr lang="ru-RU" sz="1800" b="1" i="1" dirty="0" smtClean="0">
                <a:solidFill>
                  <a:srgbClr val="0070C0"/>
                </a:solidFill>
              </a:rPr>
              <a:t>:</a:t>
            </a:r>
            <a:endParaRPr lang="ru-RU" sz="1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Крупногабаритные мягкие модули для постройки разнообразных сооружений, которые могут использоваться в сюжетно-ролевой игре достаточно долгое время. Имеется зона игровой детской комнаты, где располагаются диваны, кресла, мебель: стулья, столы, кухня, уголок-парикмахерская, гладильная доска.  Так же имеются коляски, сумки-переноски, </a:t>
            </a:r>
            <a:r>
              <a:rPr lang="ru-RU" sz="1800" b="1" i="1" dirty="0" err="1">
                <a:solidFill>
                  <a:srgbClr val="0070C0"/>
                </a:solidFill>
              </a:rPr>
              <a:t>посудка</a:t>
            </a:r>
            <a:r>
              <a:rPr lang="ru-RU" sz="1800" b="1" i="1" dirty="0">
                <a:solidFill>
                  <a:srgbClr val="0070C0"/>
                </a:solidFill>
              </a:rPr>
              <a:t>, куклы, кроватки, машины, рули. Сумка доктора, сумка почтальона, набор парикмахера, утюги, пылесосы. Имеются небольшие игрушки, фигурки животных, людей, машинки, мягкие и резиновые игрушки, касса, весы, муляжи фруктов и овощей</a:t>
            </a:r>
            <a:r>
              <a:rPr lang="ru-RU" sz="1800" b="1" i="1" dirty="0" smtClean="0">
                <a:solidFill>
                  <a:srgbClr val="0070C0"/>
                </a:solidFill>
              </a:rPr>
              <a:t>.</a:t>
            </a:r>
            <a:endParaRPr lang="ru-RU" sz="1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Для развития театрализованной деятельности в группе имеются разнообразные виды театров; оснащение для разыгрывания сценок, спектаклей (ширмы, костюмы, маски, декорации, деревянные ложки, </a:t>
            </a:r>
            <a:r>
              <a:rPr lang="ru-RU" sz="1800" b="1" i="1" dirty="0" smtClean="0">
                <a:solidFill>
                  <a:srgbClr val="0070C0"/>
                </a:solidFill>
              </a:rPr>
              <a:t>куклы и др.) </a:t>
            </a:r>
            <a:r>
              <a:rPr lang="ru-RU" sz="1800" b="1" i="1" dirty="0">
                <a:solidFill>
                  <a:srgbClr val="0070C0"/>
                </a:solidFill>
              </a:rPr>
              <a:t>и мате­риал для их изготовления.                                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150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04456" cy="2918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176464" cy="2912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3" y="3356992"/>
            <a:ext cx="4078585" cy="3055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84" y="3169890"/>
            <a:ext cx="4174480" cy="32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41568" cy="1440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Работа с детьми: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</a:t>
            </a:r>
          </a:p>
          <a:p>
            <a:pPr marL="0" indent="0" algn="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Основные </a:t>
            </a:r>
            <a:r>
              <a:rPr lang="ru-RU" b="1" dirty="0">
                <a:solidFill>
                  <a:srgbClr val="0070C0"/>
                </a:solidFill>
              </a:rPr>
              <a:t>направления </a:t>
            </a:r>
            <a:r>
              <a:rPr lang="ru-RU" b="1" dirty="0" smtClean="0">
                <a:solidFill>
                  <a:srgbClr val="0070C0"/>
                </a:solidFill>
              </a:rPr>
              <a:t>развития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сюжетно-ролевых игр:</a:t>
            </a:r>
          </a:p>
          <a:p>
            <a:pPr marL="0" indent="0" algn="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b="1" i="1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ru-RU" b="1" i="1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1. Формируются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игровые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умения;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кладывается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способность ставить и решать игровые задачи;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азвивается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взаимодействие со сверстниками в совместных играх.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36782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</a:t>
            </a:r>
            <a:r>
              <a:rPr lang="ru-RU" sz="7200" b="1" dirty="0" smtClean="0">
                <a:solidFill>
                  <a:srgbClr val="0070C0"/>
                </a:solidFill>
              </a:rPr>
              <a:t>Первый </a:t>
            </a:r>
            <a:r>
              <a:rPr lang="ru-RU" sz="7200" b="1" dirty="0">
                <a:solidFill>
                  <a:srgbClr val="0070C0"/>
                </a:solidFill>
              </a:rPr>
              <a:t>этап ознакомительная игра</a:t>
            </a:r>
          </a:p>
          <a:p>
            <a:pPr marL="0" indent="0">
              <a:buNone/>
            </a:pPr>
            <a:r>
              <a:rPr lang="ru-RU" sz="7200" i="1" dirty="0">
                <a:solidFill>
                  <a:srgbClr val="00B0F0"/>
                </a:solidFill>
              </a:rPr>
              <a:t>   </a:t>
            </a: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</a:rPr>
              <a:t>Организуется предметно-игровая деятельность ребенка, используя разнообразные игрушки, предметы. Ее содержание составляют действия-манипуляции, которые ребенок совершает вместе со взрослыми, обследуя свойства и качества предмета, игрушки. Такая преднамеренность действий с предметами - предпосылка развития целенаправленности, характерной для сюжетно-ролевой игры.</a:t>
            </a:r>
          </a:p>
          <a:p>
            <a:pPr marL="0" indent="0">
              <a:buNone/>
            </a:pPr>
            <a:r>
              <a:rPr lang="ru-RU" sz="7200" b="1" i="1" dirty="0"/>
              <a:t>        </a:t>
            </a:r>
            <a:r>
              <a:rPr lang="ru-RU" sz="7200" b="1" dirty="0">
                <a:solidFill>
                  <a:srgbClr val="0070C0"/>
                </a:solidFill>
              </a:rPr>
              <a:t>Второй этап </a:t>
            </a:r>
            <a:r>
              <a:rPr lang="ru-RU" sz="7200" b="1" dirty="0" err="1">
                <a:solidFill>
                  <a:srgbClr val="0070C0"/>
                </a:solidFill>
              </a:rPr>
              <a:t>отобразительная</a:t>
            </a:r>
            <a:r>
              <a:rPr lang="ru-RU" sz="7200" b="1" dirty="0">
                <a:solidFill>
                  <a:srgbClr val="0070C0"/>
                </a:solidFill>
              </a:rPr>
              <a:t> игра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</a:rPr>
              <a:t>Действия ребенка направляются на выявление специфических свойств предмета и на достижение с его помощью определенного эффекта. Взрослый не только называет предмет, но и обращает внимание ребенка на его целевое предназначение: «Это чашка, из нее пьют».  Для становления сюжетно-ролевой игры важно научить ребенка переносить усвоенные действия с одного предмета на другой, т.е. обобщать действия.</a:t>
            </a:r>
          </a:p>
          <a:p>
            <a:pPr marL="0" indent="0">
              <a:buNone/>
            </a:pPr>
            <a:r>
              <a:rPr lang="ru-RU" sz="7200" b="1" dirty="0"/>
              <a:t>       </a:t>
            </a:r>
            <a:r>
              <a:rPr lang="ru-RU" sz="7200" b="1" dirty="0">
                <a:solidFill>
                  <a:srgbClr val="0070C0"/>
                </a:solidFill>
              </a:rPr>
              <a:t>Третий этап развитие сюжетно-ролевой игры</a:t>
            </a:r>
            <a:endParaRPr lang="ru-RU" sz="7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200" b="1" i="1" dirty="0"/>
              <a:t>   </a:t>
            </a: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</a:rPr>
              <a:t>  Формируется сюжетно-ролевая игра, в которой дети начинают активно отображать впечатления, полученные в повседневной жизни (баюкают куклу, кормят мишку). Воспитатель учит детей отражать жизненные ситуации, знакомые им по личному опыту, в игровом (условном) плане. Для развития сюжетно-ролевой игры необходимы разные игрушки, с помощью которых педагог вовлекает детей в решение игровых задач («Мишка устал, уложи его спать и т.д.). Перед ребенком ставится условно-игровая цель деятельности, которую он достигает игровыми способами и средствами, и получает воображаемый результат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92488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816424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" y="3391946"/>
            <a:ext cx="4383430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1947"/>
            <a:ext cx="381642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Взаимодействие </a:t>
            </a:r>
            <a:r>
              <a:rPr lang="ru-RU" sz="4000" b="1" dirty="0">
                <a:solidFill>
                  <a:srgbClr val="7030A0"/>
                </a:solidFill>
              </a:rPr>
              <a:t>с родителями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Задачи </a:t>
            </a:r>
            <a:r>
              <a:rPr lang="ru-RU" b="1" dirty="0">
                <a:solidFill>
                  <a:srgbClr val="0070C0"/>
                </a:solidFill>
              </a:rPr>
              <a:t>взаимодействия с родителями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Объединить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усилия взрослых для успешного развития каждого дошкольника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2.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Сформировать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 родителей желание помогать своему ребенку, общаться с ним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3. Уметь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правильно реагировать на проблемы и достижения своего ребенка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96650"/>
              </p:ext>
            </p:extLst>
          </p:nvPr>
        </p:nvGraphicFramePr>
        <p:xfrm>
          <a:off x="827584" y="836712"/>
          <a:ext cx="7128792" cy="5345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6480720"/>
              </a:tblGrid>
              <a:tr h="2406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работы с родителями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075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Родительское собрание на тему: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1) Адаптация детей в детском саду,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2) Роль сюжетно-ролевой игры в развитии детей младшего дошкольного возраста.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анкетирования родителей на тему: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«Отношение родителей к сюжетно-ролевой  игре».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Консультация для родителей на тему: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«Влияние сюжетно-ролевых игр на воспитание ребенка дошкольного возраста».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Выставка методической литературы на тему «Воспитание детей в сюжетно-ролевой игре»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2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открытого занятия для родителей на тему: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«Путешествие в волшебную зимнюю сказку»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06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Родительское собрание на тему: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1) Показ театрализованного представления: сказка «Теремок»,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2)  Итоги года.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Диагностика на </a:t>
            </a:r>
            <a:r>
              <a:rPr lang="ru-RU" sz="3600" b="1" dirty="0" smtClean="0">
                <a:solidFill>
                  <a:srgbClr val="7030A0"/>
                </a:solidFill>
              </a:rPr>
              <a:t>окончание эксперимента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00B0F0"/>
                </a:solidFill>
              </a:rPr>
              <a:t>Результаты обследования экспериментальной группы</a:t>
            </a:r>
            <a:r>
              <a:rPr lang="ru-RU" b="1" i="1" dirty="0">
                <a:solidFill>
                  <a:srgbClr val="00B0F0"/>
                </a:solidFill>
              </a:rPr>
              <a:t/>
            </a:r>
            <a:br>
              <a:rPr lang="ru-RU" b="1" i="1" dirty="0">
                <a:solidFill>
                  <a:srgbClr val="00B0F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854803"/>
              </p:ext>
            </p:extLst>
          </p:nvPr>
        </p:nvGraphicFramePr>
        <p:xfrm>
          <a:off x="683567" y="1495168"/>
          <a:ext cx="7776864" cy="474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23"/>
                <a:gridCol w="1175752"/>
                <a:gridCol w="1325258"/>
                <a:gridCol w="1121916"/>
                <a:gridCol w="1123146"/>
                <a:gridCol w="1036806"/>
                <a:gridCol w="1584463"/>
              </a:tblGrid>
              <a:tr h="1553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Имя Фамилия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Умеет объединяться со сверстниками для игры в группе из 2-3- человек, выбирать роль в сюжетно-ролевой игре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Принимает на себя роль, объединяет несколько игровых действий в единую сюжетную линию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Имитирует мимику, движения, интонацию своего героя в сюжетно-ролевой игре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Способен придерживаться игровых правил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 (Уровень развития)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2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Настя 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Миша Е.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 7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Кирилл С.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 7 (Средний)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2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Ульяна В.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Денис  Д.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 7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Артем Ш.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 7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Диана С.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 7 (Средний)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2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Лиля Л.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Люба Д.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 7 (Средний)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Илья К.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 5 (Средний)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Диана К.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 7 (Высокий)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Сережа С.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 5 (Средний)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  <a:tr h="25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Рома Я.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3,7  (Средний)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25" marR="4682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97138" y="28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Актуальность темы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49685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b="1" i="1" dirty="0">
                <a:solidFill>
                  <a:srgbClr val="0070C0"/>
                </a:solidFill>
              </a:rPr>
              <a:t>Сюжетно-ролевая игра –  </a:t>
            </a:r>
            <a:r>
              <a:rPr lang="ru-RU" sz="3400" b="1" i="1" dirty="0" smtClean="0">
                <a:solidFill>
                  <a:srgbClr val="0070C0"/>
                </a:solidFill>
              </a:rPr>
              <a:t>наиболее доступный</a:t>
            </a:r>
            <a:r>
              <a:rPr lang="ru-RU" sz="3400" b="1" i="1" dirty="0">
                <a:solidFill>
                  <a:srgbClr val="0070C0"/>
                </a:solidFill>
              </a:rPr>
              <a:t> для детей  вид  деятельности, способ переработки  полученных из окружающего мира впечатлений, знаний. В ней ярко проявляются  особенности мышления и воображения  ребенка, его эмоциональность, </a:t>
            </a:r>
            <a:r>
              <a:rPr lang="ru-RU" sz="3400" b="1" i="1" dirty="0" smtClean="0">
                <a:solidFill>
                  <a:srgbClr val="0070C0"/>
                </a:solidFill>
              </a:rPr>
              <a:t>активность, развивающаяся</a:t>
            </a:r>
            <a:r>
              <a:rPr lang="ru-RU" sz="3400" b="1" i="1" dirty="0">
                <a:solidFill>
                  <a:srgbClr val="0070C0"/>
                </a:solidFill>
              </a:rPr>
              <a:t> потребность в  общении. Отсюда успешное решения задач   развития личностной сферы ребенка  требует  пристального внимания к проблемам  сюжетно-ролевой игры.</a:t>
            </a:r>
          </a:p>
          <a:p>
            <a:pPr algn="l"/>
            <a:r>
              <a:rPr lang="ru-RU" b="1" i="1" dirty="0">
                <a:solidFill>
                  <a:srgbClr val="00B0F0"/>
                </a:solidFill>
              </a:rPr>
              <a:t>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792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Диаграмма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4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00B0F0"/>
                </a:solidFill>
              </a:rPr>
              <a:t>Результаты обследования </a:t>
            </a:r>
            <a:r>
              <a:rPr lang="ru-RU" sz="2700" b="1" i="1" dirty="0" smtClean="0">
                <a:solidFill>
                  <a:srgbClr val="00B0F0"/>
                </a:solidFill>
              </a:rPr>
              <a:t>контрольной  </a:t>
            </a:r>
            <a:r>
              <a:rPr lang="ru-RU" sz="2700" b="1" i="1" dirty="0">
                <a:solidFill>
                  <a:srgbClr val="00B0F0"/>
                </a:solidFill>
              </a:rPr>
              <a:t>группы</a:t>
            </a:r>
            <a:r>
              <a:rPr lang="ru-RU" b="1" i="1" dirty="0">
                <a:solidFill>
                  <a:srgbClr val="00B0F0"/>
                </a:solidFill>
              </a:rPr>
              <a:t/>
            </a:r>
            <a:br>
              <a:rPr lang="ru-RU" b="1" i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2023"/>
              </p:ext>
            </p:extLst>
          </p:nvPr>
        </p:nvGraphicFramePr>
        <p:xfrm>
          <a:off x="827585" y="1052740"/>
          <a:ext cx="7992887" cy="469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64"/>
                <a:gridCol w="1446420"/>
                <a:gridCol w="1266034"/>
                <a:gridCol w="1224056"/>
                <a:gridCol w="1001527"/>
                <a:gridCol w="1243485"/>
                <a:gridCol w="1391301"/>
              </a:tblGrid>
              <a:tr h="1611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Имя Фамилия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Умеет объединяться со сверстниками для игры в группе из 2-3- человек, выбирать роль в сюжетно-ролевой игре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Принимает на себя роль, объединяет несколько игровых действий в единую сюжетную линию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Имитирует мимику, движения, интонацию своего героя в сюжетно-ролевой игре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Способен придерживаться игровых правил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(Уровень развития)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Лиза М.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Влад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 7 (Высокий)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Арсений 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Надя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5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Артем 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7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Полина Ш.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5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Катя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 7 (Высокий)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Вероника 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7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Карина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Тимофей М.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5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Дима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5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Настя 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 7 (Высокий)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186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</a:t>
            </a:r>
            <a:r>
              <a:rPr lang="ru-RU" b="1" dirty="0" smtClean="0">
                <a:solidFill>
                  <a:srgbClr val="7030A0"/>
                </a:solidFill>
              </a:rPr>
              <a:t>иаграмма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Заключение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>
                <a:solidFill>
                  <a:srgbClr val="0070C0"/>
                </a:solidFill>
              </a:rPr>
              <a:t>Исследование игровой деятельности детей  подтвердило, что основным содержанием игр детей </a:t>
            </a:r>
            <a:r>
              <a:rPr lang="ru-RU" sz="8000" b="1" i="1" dirty="0" smtClean="0">
                <a:solidFill>
                  <a:srgbClr val="0070C0"/>
                </a:solidFill>
              </a:rPr>
              <a:t>3-4 лет </a:t>
            </a:r>
            <a:r>
              <a:rPr lang="ru-RU" sz="8000" b="1" i="1" dirty="0">
                <a:solidFill>
                  <a:srgbClr val="0070C0"/>
                </a:solidFill>
              </a:rPr>
              <a:t> жизни  являются действия с предметами. Научившись действовать с предметами, дети переходят к отображению простейших взаимоотношений между персонажами. </a:t>
            </a:r>
            <a:r>
              <a:rPr lang="ru-RU" sz="8000" b="1" i="1" dirty="0" smtClean="0">
                <a:solidFill>
                  <a:srgbClr val="0070C0"/>
                </a:solidFill>
              </a:rPr>
              <a:t>В </a:t>
            </a:r>
            <a:r>
              <a:rPr lang="ru-RU" sz="8000" b="1" i="1" dirty="0">
                <a:solidFill>
                  <a:srgbClr val="0070C0"/>
                </a:solidFill>
              </a:rPr>
              <a:t>конце 4-го года жизни дети начинают объединять в игре 2-3 хорошо знакомых события, иногда включают в игру эпизоды из сказок.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0070C0"/>
                </a:solidFill>
              </a:rPr>
              <a:t>Наблюдения за сюжетно-ролевыми играми показали, что к концу 4-го года жизни некоторые дети начинают обозначать роль словом. С переходом к обобщённым игровым действиям появляется основание для содержательного ролевого общения. Дети часто разговаривают с игрушками как с партнёрами по игре. Постепенно роль партнёров переносится на сверстников, которые понимают смысл воображаемых действий, а так же  значение предметов-заместителей. Дети переходят к играм вдвоём, а затем к групповым </a:t>
            </a:r>
            <a:r>
              <a:rPr lang="ru-RU" sz="8000" b="1" i="1" dirty="0" smtClean="0">
                <a:solidFill>
                  <a:srgbClr val="0070C0"/>
                </a:solidFill>
              </a:rPr>
              <a:t>играм.</a:t>
            </a: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0070C0"/>
                </a:solidFill>
              </a:rPr>
              <a:t>Таким </a:t>
            </a:r>
            <a:r>
              <a:rPr lang="ru-RU" sz="8000" b="1" i="1" dirty="0">
                <a:solidFill>
                  <a:srgbClr val="0070C0"/>
                </a:solidFill>
              </a:rPr>
              <a:t>образом, в результате систематической работы с детьми 3-4 лет по теме: «Влияния сюжетно-ролевой игры на развитие личностной  сферы ребенка в  дошкольном возрасте» (2 младшая группа) у них  сформировались умения и навыки, свидетельствующие о соответствующем уровне развития:</a:t>
            </a:r>
          </a:p>
          <a:p>
            <a:pPr marL="0" lvl="0" indent="0">
              <a:buNone/>
            </a:pPr>
            <a:r>
              <a:rPr lang="ru-RU" sz="8000" b="1" i="1" dirty="0" smtClean="0">
                <a:solidFill>
                  <a:srgbClr val="0070C0"/>
                </a:solidFill>
              </a:rPr>
              <a:t>.</a:t>
            </a:r>
            <a:endParaRPr lang="ru-RU" sz="8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8000" b="1" i="1" dirty="0"/>
              <a:t> </a:t>
            </a:r>
          </a:p>
          <a:p>
            <a:endParaRPr lang="ru-RU" sz="6400" b="1" i="1" dirty="0" smtClean="0"/>
          </a:p>
          <a:p>
            <a:pPr marL="0" indent="0">
              <a:buNone/>
            </a:pPr>
            <a:r>
              <a:rPr lang="ru-RU" sz="6400" b="1" i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1. </a:t>
            </a:r>
            <a:r>
              <a:rPr lang="ru-RU" sz="1800" b="1" i="1" dirty="0" smtClean="0">
                <a:solidFill>
                  <a:srgbClr val="0070C0"/>
                </a:solidFill>
              </a:rPr>
              <a:t>Умение объединяться со сверстниками для сюжетно-ролевой игры в группы из 2-3- человек, выбирать роль в сюжетно-ролевой игре;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2. </a:t>
            </a:r>
            <a:r>
              <a:rPr lang="ru-RU" sz="1800" b="1" i="1" dirty="0" smtClean="0">
                <a:solidFill>
                  <a:srgbClr val="0070C0"/>
                </a:solidFill>
              </a:rPr>
              <a:t>Принимать на себя роль, объединять несколько игровых действий в единую сюжетную линию;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3. </a:t>
            </a:r>
            <a:r>
              <a:rPr lang="ru-RU" sz="1800" b="1" i="1" dirty="0" smtClean="0">
                <a:solidFill>
                  <a:srgbClr val="0070C0"/>
                </a:solidFill>
              </a:rPr>
              <a:t>Имитировать мимику, движения, интонацию своего героя в сюжетно-ролевой игре;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4</a:t>
            </a:r>
            <a:r>
              <a:rPr lang="ru-RU" sz="1800" b="1" i="1" dirty="0" smtClean="0">
                <a:solidFill>
                  <a:srgbClr val="0070C0"/>
                </a:solidFill>
              </a:rPr>
              <a:t>. Способность детей придерживаться игровых правил.</a:t>
            </a:r>
          </a:p>
          <a:p>
            <a:pPr marL="0" indent="0"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Использование </a:t>
            </a:r>
            <a:r>
              <a:rPr lang="ru-RU" sz="1800" b="1" i="1" dirty="0">
                <a:solidFill>
                  <a:srgbClr val="0070C0"/>
                </a:solidFill>
              </a:rPr>
              <a:t>различных игр в режиме дня, на  занятиях </a:t>
            </a:r>
            <a:r>
              <a:rPr lang="ru-RU" sz="1800" b="1" i="1" dirty="0" smtClean="0">
                <a:solidFill>
                  <a:srgbClr val="0070C0"/>
                </a:solidFill>
              </a:rPr>
              <a:t>и </a:t>
            </a:r>
            <a:r>
              <a:rPr lang="ru-RU" sz="1800" b="1" i="1" dirty="0">
                <a:solidFill>
                  <a:srgbClr val="0070C0"/>
                </a:solidFill>
              </a:rPr>
              <a:t>в  самостоятельной деятельности, </a:t>
            </a:r>
            <a:r>
              <a:rPr lang="ru-RU" sz="1800" b="1" i="1" dirty="0" smtClean="0">
                <a:solidFill>
                  <a:srgbClr val="0070C0"/>
                </a:solidFill>
              </a:rPr>
              <a:t>позволяет </a:t>
            </a:r>
            <a:r>
              <a:rPr lang="ru-RU" sz="1800" b="1" i="1" dirty="0">
                <a:solidFill>
                  <a:srgbClr val="0070C0"/>
                </a:solidFill>
              </a:rPr>
              <a:t>воспитателю в непринужденной форме активизировать мыслительные процессы, развивать мышление, память, речь, воображение, воспитывать его инициативу, доброжелательность, трудолюбие.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Дошкольный возраст-это </a:t>
            </a:r>
            <a:r>
              <a:rPr lang="ru-RU" sz="1800" b="1" i="1" dirty="0">
                <a:solidFill>
                  <a:srgbClr val="0070C0"/>
                </a:solidFill>
              </a:rPr>
              <a:t>период первоначального становления личности. Возникновение эмоционального предвосхищения последствий своего поведения, самооценки, усложнение и осознание переживаний, обогащение новыми чувствами  и мотивами эмоционально - </a:t>
            </a:r>
            <a:r>
              <a:rPr lang="ru-RU" sz="1800" b="1" i="1" dirty="0" err="1">
                <a:solidFill>
                  <a:srgbClr val="0070C0"/>
                </a:solidFill>
              </a:rPr>
              <a:t>потребностной</a:t>
            </a:r>
            <a:r>
              <a:rPr lang="ru-RU" sz="1800" b="1" i="1" dirty="0">
                <a:solidFill>
                  <a:srgbClr val="0070C0"/>
                </a:solidFill>
              </a:rPr>
              <a:t>  сферы - вот неполный перечень особенностей, характерных для личностного развития дошкольника.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74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7030A0"/>
                </a:solidFill>
              </a:rPr>
              <a:t>Цель исследования</a:t>
            </a:r>
            <a:r>
              <a:rPr lang="ru-RU" sz="35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500" b="1" i="1" dirty="0" smtClean="0">
                <a:solidFill>
                  <a:schemeClr val="accent1">
                    <a:lumMod val="75000"/>
                  </a:schemeClr>
                </a:solidFill>
              </a:rPr>
              <a:t>Выявление </a:t>
            </a:r>
            <a:r>
              <a:rPr lang="ru-RU" sz="3500" b="1" i="1" dirty="0">
                <a:solidFill>
                  <a:schemeClr val="accent1">
                    <a:lumMod val="75000"/>
                  </a:schemeClr>
                </a:solidFill>
              </a:rPr>
              <a:t>роли сюжетно-ролевой игры в формировании личности ребенка</a:t>
            </a:r>
            <a:r>
              <a:rPr lang="ru-RU" sz="35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35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rgbClr val="7030A0"/>
                </a:solidFill>
              </a:rPr>
              <a:t>Объектом исследования: </a:t>
            </a:r>
            <a:endParaRPr lang="ru-RU" sz="35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500" b="1" i="1" dirty="0" smtClean="0">
                <a:solidFill>
                  <a:schemeClr val="accent1">
                    <a:lumMod val="75000"/>
                  </a:schemeClr>
                </a:solidFill>
              </a:rPr>
              <a:t>Является </a:t>
            </a:r>
            <a:r>
              <a:rPr lang="ru-RU" sz="3500" b="1" i="1" dirty="0">
                <a:solidFill>
                  <a:schemeClr val="accent1">
                    <a:lumMod val="75000"/>
                  </a:schemeClr>
                </a:solidFill>
              </a:rPr>
              <a:t>процесс становления личности ребенка дошкольного возраста под влиянием сюжетно-ролевой игры.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rgbClr val="7030A0"/>
                </a:solidFill>
              </a:rPr>
              <a:t>Предметом</a:t>
            </a:r>
            <a:r>
              <a:rPr lang="ru-RU" sz="3500" b="1" i="1" dirty="0"/>
              <a:t> </a:t>
            </a:r>
            <a:r>
              <a:rPr lang="ru-RU" sz="3500" b="1" dirty="0" smtClean="0">
                <a:solidFill>
                  <a:srgbClr val="7030A0"/>
                </a:solidFill>
              </a:rPr>
              <a:t> исследования: </a:t>
            </a:r>
          </a:p>
          <a:p>
            <a:pPr marL="0" indent="0">
              <a:buNone/>
            </a:pPr>
            <a:r>
              <a:rPr lang="ru-RU" sz="3500" b="1" i="1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3500" b="1" i="1" dirty="0" smtClean="0">
                <a:solidFill>
                  <a:schemeClr val="tx2">
                    <a:lumMod val="75000"/>
                  </a:schemeClr>
                </a:solidFill>
              </a:rPr>
              <a:t>вляется </a:t>
            </a:r>
            <a:r>
              <a:rPr lang="ru-RU" sz="3500" b="1" i="1" dirty="0">
                <a:solidFill>
                  <a:schemeClr val="tx2">
                    <a:lumMod val="75000"/>
                  </a:schemeClr>
                </a:solidFill>
              </a:rPr>
              <a:t>сюжетно-ролевая игра.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Задачи исследования: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7030A0"/>
                </a:solidFill>
              </a:rPr>
              <a:t>1</a:t>
            </a:r>
            <a:r>
              <a:rPr lang="ru-RU" b="1" i="1" dirty="0" smtClean="0">
                <a:solidFill>
                  <a:srgbClr val="7030A0"/>
                </a:solidFill>
              </a:rPr>
              <a:t>.  </a:t>
            </a:r>
            <a:r>
              <a:rPr lang="ru-RU" b="1" i="1" dirty="0">
                <a:solidFill>
                  <a:srgbClr val="0070C0"/>
                </a:solidFill>
              </a:rPr>
              <a:t>Изучить научно-теоретические основы роли сюжетно-ролевой игры  дошкольного возраста.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2.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Выявить </a:t>
            </a:r>
            <a:r>
              <a:rPr lang="ru-RU" b="1" i="1" dirty="0">
                <a:solidFill>
                  <a:srgbClr val="0070C0"/>
                </a:solidFill>
              </a:rPr>
              <a:t>значение роли сюжетно-ролевой </a:t>
            </a:r>
            <a:r>
              <a:rPr lang="ru-RU" b="1" i="1" dirty="0" smtClean="0">
                <a:solidFill>
                  <a:srgbClr val="0070C0"/>
                </a:solidFill>
              </a:rPr>
              <a:t>  игры </a:t>
            </a:r>
            <a:r>
              <a:rPr lang="ru-RU" b="1" i="1" dirty="0">
                <a:solidFill>
                  <a:srgbClr val="0070C0"/>
                </a:solidFill>
              </a:rPr>
              <a:t>для  формирования личности детей дошкольного возраста.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3.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Рассмотреть </a:t>
            </a:r>
            <a:r>
              <a:rPr lang="ru-RU" b="1" i="1" dirty="0">
                <a:solidFill>
                  <a:srgbClr val="0070C0"/>
                </a:solidFill>
              </a:rPr>
              <a:t>необходимость применения сюжетно-ролевых игр на занятиях и в свободное время.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4</a:t>
            </a:r>
            <a:r>
              <a:rPr lang="ru-RU" b="1" i="1" dirty="0" smtClean="0">
                <a:solidFill>
                  <a:srgbClr val="7030A0"/>
                </a:solidFill>
              </a:rPr>
              <a:t>.  </a:t>
            </a:r>
            <a:r>
              <a:rPr lang="ru-RU" b="1" i="1" dirty="0">
                <a:solidFill>
                  <a:srgbClr val="0070C0"/>
                </a:solidFill>
              </a:rPr>
              <a:t>Проанализировать влияние сюжетно-ролевой игры на развитие личностной сферы ребенка в  дошкольном возрасте.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6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Гипотезы: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Э</a:t>
            </a:r>
            <a:r>
              <a:rPr lang="ru-RU" b="1" i="1" dirty="0" smtClean="0">
                <a:solidFill>
                  <a:srgbClr val="0070C0"/>
                </a:solidFill>
              </a:rPr>
              <a:t>ффективное </a:t>
            </a:r>
            <a:r>
              <a:rPr lang="ru-RU" b="1" i="1" dirty="0">
                <a:solidFill>
                  <a:srgbClr val="0070C0"/>
                </a:solidFill>
              </a:rPr>
              <a:t>развитие сюжетно-ролевой игры возможно при соблюдении следующих условий: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   -Создание благоприятных условий для сюжетно-ролевых игр  дошкольников;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  -Привлечение внимания взрослых к игровой деятельности детей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Методы исследования: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Изучение </a:t>
            </a:r>
            <a:r>
              <a:rPr lang="ru-RU" b="1" i="1" dirty="0">
                <a:solidFill>
                  <a:srgbClr val="0070C0"/>
                </a:solidFill>
              </a:rPr>
              <a:t>и анализ психолого-педагогической литературы; игра, наблюдение в ходе игровой деятельности; беседа,  игровые методы; анализ результатов педагогического эксперимента.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1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Экспериментальная работа проводилась </a:t>
            </a:r>
            <a:r>
              <a:rPr lang="ru-RU" b="1" dirty="0" smtClean="0">
                <a:solidFill>
                  <a:srgbClr val="7030A0"/>
                </a:solidFill>
              </a:rPr>
              <a:t>в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>Нижнем  Новгороде во </a:t>
            </a:r>
            <a:r>
              <a:rPr lang="ru-RU" b="1" dirty="0">
                <a:solidFill>
                  <a:srgbClr val="7030A0"/>
                </a:solidFill>
              </a:rPr>
              <a:t>второй младшей группе </a:t>
            </a:r>
            <a:r>
              <a:rPr lang="ru-RU" b="1" dirty="0" smtClean="0">
                <a:solidFill>
                  <a:srgbClr val="7030A0"/>
                </a:solidFill>
              </a:rPr>
              <a:t> «Колобок». </a:t>
            </a:r>
            <a:r>
              <a:rPr lang="ru-RU" b="1" dirty="0">
                <a:solidFill>
                  <a:srgbClr val="7030A0"/>
                </a:solidFill>
              </a:rPr>
              <a:t>Д</a:t>
            </a:r>
            <a:r>
              <a:rPr lang="ru-RU" b="1" dirty="0" smtClean="0">
                <a:solidFill>
                  <a:srgbClr val="7030A0"/>
                </a:solidFill>
              </a:rPr>
              <a:t>етский </a:t>
            </a:r>
            <a:r>
              <a:rPr lang="ru-RU" b="1" dirty="0">
                <a:solidFill>
                  <a:srgbClr val="7030A0"/>
                </a:solidFill>
              </a:rPr>
              <a:t>сад № 52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 экспериментальной работе принимали участие две группы детей: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1</a:t>
            </a:r>
            <a:r>
              <a:rPr lang="ru-RU" b="1" i="1" dirty="0" smtClean="0">
                <a:solidFill>
                  <a:srgbClr val="0070C0"/>
                </a:solidFill>
              </a:rPr>
              <a:t>. Экспериментальная </a:t>
            </a:r>
            <a:r>
              <a:rPr lang="ru-RU" b="1" i="1" dirty="0">
                <a:solidFill>
                  <a:srgbClr val="0070C0"/>
                </a:solidFill>
              </a:rPr>
              <a:t>группа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2</a:t>
            </a:r>
            <a:r>
              <a:rPr lang="ru-RU" b="1" i="1" dirty="0" smtClean="0">
                <a:solidFill>
                  <a:srgbClr val="0070C0"/>
                </a:solidFill>
              </a:rPr>
              <a:t>. Контрольная </a:t>
            </a:r>
            <a:r>
              <a:rPr lang="ru-RU" b="1" i="1" dirty="0">
                <a:solidFill>
                  <a:srgbClr val="0070C0"/>
                </a:solidFill>
              </a:rPr>
              <a:t>группа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</a:t>
            </a:r>
            <a:r>
              <a:rPr lang="ru-RU" sz="2800" b="1" dirty="0" smtClean="0">
                <a:solidFill>
                  <a:srgbClr val="7030A0"/>
                </a:solidFill>
              </a:rPr>
              <a:t>Диагностика </a:t>
            </a:r>
            <a:r>
              <a:rPr lang="ru-RU" sz="2800" b="1" dirty="0">
                <a:solidFill>
                  <a:srgbClr val="7030A0"/>
                </a:solidFill>
              </a:rPr>
              <a:t>на начало </a:t>
            </a:r>
            <a:r>
              <a:rPr lang="ru-RU" sz="2800" b="1" dirty="0" smtClean="0">
                <a:solidFill>
                  <a:srgbClr val="7030A0"/>
                </a:solidFill>
              </a:rPr>
              <a:t>эксперимента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B0F0"/>
                </a:solidFill>
              </a:rPr>
              <a:t>Результаты обследования </a:t>
            </a:r>
            <a:r>
              <a:rPr lang="ru-RU" sz="2800" b="1" i="1" dirty="0" smtClean="0">
                <a:solidFill>
                  <a:srgbClr val="00B0F0"/>
                </a:solidFill>
              </a:rPr>
              <a:t>экспериментальной </a:t>
            </a:r>
            <a:r>
              <a:rPr lang="ru-RU" sz="2800" b="1" i="1" dirty="0">
                <a:solidFill>
                  <a:srgbClr val="00B0F0"/>
                </a:solidFill>
              </a:rPr>
              <a:t>группы</a:t>
            </a:r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00200"/>
              </p:ext>
            </p:extLst>
          </p:nvPr>
        </p:nvGraphicFramePr>
        <p:xfrm>
          <a:off x="467545" y="2132856"/>
          <a:ext cx="7920880" cy="4104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278"/>
                <a:gridCol w="1080835"/>
                <a:gridCol w="1593114"/>
                <a:gridCol w="1144559"/>
                <a:gridCol w="1067594"/>
                <a:gridCol w="1004696"/>
                <a:gridCol w="1613804"/>
              </a:tblGrid>
              <a:tr h="1422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Имя Фамилия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Умеет объединяться со сверстниками для игры в группе из 2-3- человек, выбирать роль в сюжетно-ролевой игре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Принимает на себя роль, объединяет несколько игровых действий в единую сюжетную линию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Имитирует мимику, движения, интонацию своего героя в сюжетно-ролевой игре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Способен придерживаться игровых правил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(Уровень развития)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Настя 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Миша 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 7 (Средний)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Кирилл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Ульяна 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Денис  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Артем Ш.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 5 (Высокий)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Диана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Лиля Л.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7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Люба 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Илья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Диана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7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Сережа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Рома Я.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 2 (Низкий)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Диаграмма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4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B0F0"/>
                </a:solidFill>
              </a:rPr>
              <a:t>Результаты обследования контрольной группы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116857"/>
              </p:ext>
            </p:extLst>
          </p:nvPr>
        </p:nvGraphicFramePr>
        <p:xfrm>
          <a:off x="611558" y="1052733"/>
          <a:ext cx="8064897" cy="511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89"/>
                <a:gridCol w="1458608"/>
                <a:gridCol w="1094589"/>
                <a:gridCol w="1344851"/>
                <a:gridCol w="1263116"/>
                <a:gridCol w="1194019"/>
                <a:gridCol w="1285025"/>
              </a:tblGrid>
              <a:tr h="1566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Имя Фамилия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Умеет объединяться со сверстниками для игры в группе из 2-3- человек, выбирать роль в сюжетно-ролевой игре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Принимает на себя роль, объединяет несколько игровых действий в единую сюжетную линию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Имитирует мимику, движения, интонацию своего героя в сюжетно-ролевой игре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Способен придерживаться игровых правил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Итого: (Уровень развития)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Лиза М.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Влад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(Низкий)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Арсений 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Надя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 7 (Низкий)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Артем 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Полина Ш.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 7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Катя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 7 (Высокий)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Вероника 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 5 (Средний)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Карина К.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Тимофей М.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Дима 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 5 (Низкий)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Настя 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 5 (Средний)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1518</Words>
  <Application>Microsoft Office PowerPoint</Application>
  <PresentationFormat>Экран (4:3)</PresentationFormat>
  <Paragraphs>484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    Тема исследовательской работы «Влияния сюжетно-ролевой игры на развитие личностной  сферы ребенка в  дошкольном возрасте» </vt:lpstr>
      <vt:lpstr>Актуальность темы</vt:lpstr>
      <vt:lpstr>Презентация PowerPoint</vt:lpstr>
      <vt:lpstr>Задачи исследования:</vt:lpstr>
      <vt:lpstr>Презентация PowerPoint</vt:lpstr>
      <vt:lpstr>Презентация PowerPoint</vt:lpstr>
      <vt:lpstr>Презентация PowerPoint</vt:lpstr>
      <vt:lpstr>Диаграмма</vt:lpstr>
      <vt:lpstr>Результаты обследования контрольной группы</vt:lpstr>
      <vt:lpstr>Диаграмма</vt:lpstr>
      <vt:lpstr>Работа проводилась по трем направлениям: </vt:lpstr>
      <vt:lpstr>Предметно - развивающая среда:   </vt:lpstr>
      <vt:lpstr>Презентация PowerPoint</vt:lpstr>
      <vt:lpstr>                                                                  Работа с детьми:</vt:lpstr>
      <vt:lpstr>Презентация PowerPoint</vt:lpstr>
      <vt:lpstr>Презентация PowerPoint</vt:lpstr>
      <vt:lpstr>Взаимодействие с родителями : </vt:lpstr>
      <vt:lpstr>Презентация PowerPoint</vt:lpstr>
      <vt:lpstr>Диагностика на окончание эксперимента Результаты обследования экспериментальной группы </vt:lpstr>
      <vt:lpstr>Диаграмма</vt:lpstr>
      <vt:lpstr>Результаты обследования контрольной  группы </vt:lpstr>
      <vt:lpstr>Диаграмма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Наташа</cp:lastModifiedBy>
  <cp:revision>23</cp:revision>
  <dcterms:created xsi:type="dcterms:W3CDTF">2014-05-18T11:22:42Z</dcterms:created>
  <dcterms:modified xsi:type="dcterms:W3CDTF">2020-03-18T11:03:28Z</dcterms:modified>
</cp:coreProperties>
</file>