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8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9" r:id="rId15"/>
    <p:sldId id="276" r:id="rId16"/>
    <p:sldId id="277" r:id="rId17"/>
    <p:sldId id="278" r:id="rId18"/>
    <p:sldId id="280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67" r:id="rId28"/>
    <p:sldId id="268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168-C443-4EEB-88F3-661F94DA061C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EA71-B640-4E3F-B47C-B01BC510F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9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168-C443-4EEB-88F3-661F94DA061C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EA71-B640-4E3F-B47C-B01BC510F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26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168-C443-4EEB-88F3-661F94DA061C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EA71-B640-4E3F-B47C-B01BC510F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596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168-C443-4EEB-88F3-661F94DA061C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EA71-B640-4E3F-B47C-B01BC510F43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4301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168-C443-4EEB-88F3-661F94DA061C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EA71-B640-4E3F-B47C-B01BC510F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37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168-C443-4EEB-88F3-661F94DA061C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EA71-B640-4E3F-B47C-B01BC510F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346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168-C443-4EEB-88F3-661F94DA061C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EA71-B640-4E3F-B47C-B01BC510F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82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168-C443-4EEB-88F3-661F94DA061C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EA71-B640-4E3F-B47C-B01BC510F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19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168-C443-4EEB-88F3-661F94DA061C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EA71-B640-4E3F-B47C-B01BC510F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168-C443-4EEB-88F3-661F94DA061C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EA71-B640-4E3F-B47C-B01BC510F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58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168-C443-4EEB-88F3-661F94DA061C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EA71-B640-4E3F-B47C-B01BC510F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83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168-C443-4EEB-88F3-661F94DA061C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EA71-B640-4E3F-B47C-B01BC510F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40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168-C443-4EEB-88F3-661F94DA061C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EA71-B640-4E3F-B47C-B01BC510F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4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168-C443-4EEB-88F3-661F94DA061C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EA71-B640-4E3F-B47C-B01BC510F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1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168-C443-4EEB-88F3-661F94DA061C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EA71-B640-4E3F-B47C-B01BC510F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168-C443-4EEB-88F3-661F94DA061C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EA71-B640-4E3F-B47C-B01BC510F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7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168-C443-4EEB-88F3-661F94DA061C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EA71-B640-4E3F-B47C-B01BC510F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56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8B95168-C443-4EEB-88F3-661F94DA061C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63CEA71-B640-4E3F-B47C-B01BC510F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14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456" y="0"/>
            <a:ext cx="96484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endParaRPr lang="ru-RU" sz="4000" b="1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sz="40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занятия: «Правила безопасного труда на кухне»</a:t>
            </a: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sz="4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sz="4000" b="1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Самое важное –не скупиться на безопасность.</a:t>
            </a:r>
            <a:br>
              <a:rPr lang="ru-RU" sz="4000" b="1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(Георгий Александров)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4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9448" y="5708303"/>
            <a:ext cx="1600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Блюдце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6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20151" y="2490952"/>
            <a:ext cx="2062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оловник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77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863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26015" y="4272455"/>
            <a:ext cx="3783724" cy="7567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04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502" y="2377231"/>
            <a:ext cx="108905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750"/>
              </a:spcAft>
            </a:pPr>
            <a:r>
              <a:rPr lang="ru-RU" sz="4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«Требования техники безопасности на кухне»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441" y="0"/>
            <a:ext cx="12191999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Содержать пол на кухне чистым и сухим, чтобы не поскользнуться.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Обеспечить хорошую освещенность рабочего мета.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Периодически проветривать помещение.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2" y="2879429"/>
            <a:ext cx="5580994" cy="385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5917" y="658789"/>
            <a:ext cx="56512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750"/>
              </a:spcAft>
            </a:pPr>
            <a:r>
              <a:rPr lang="ru-RU" sz="4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нужно мыть посуду?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75" y="1366675"/>
            <a:ext cx="8544910" cy="526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1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1075"/>
            <a:ext cx="11971282" cy="620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посуду мыть сразу после ее использования, пока не присохли остатки пищи.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пригоревшую к посуде пищу нужно отмачивать, а не соскабливать. 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распределять по видам: чайная, столовые приборы, кухонная – и в той же последовательности моют.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мыть с двух сторон.        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посуду после молока или разведенных яиц мот сначала холодной, потом горячей водой.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вымытую посуду ставят в специальный сушильный шкаф.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6153"/>
            <a:ext cx="12076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сохранения свежести и доброкачественности продуктов мы используем?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1" y="1326482"/>
            <a:ext cx="11382703" cy="5531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1241" y="5849006"/>
            <a:ext cx="3007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0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708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3628" y="5927834"/>
            <a:ext cx="2697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Холодильник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67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0883" y="14189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Сейчас мы с вами зачитываем правила о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санитарно-гигиенических требованиях к хранению продуктов и готовых блюд.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95997"/>
            <a:ext cx="12192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Нельзя употреблять в пищу несвежие продукты. Скоропортящиеся продукты необходимо хранить в холодильнике.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Продукты и готовые блюда можно хранить не больше определённого срока.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Продукты, готовые к употреблению, хранить закрытыми отдельно от сырых.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Различные продукты и готовые блюда требуют определённой температуры хранения, поэтому в холодильнике их помещают на соответствующих местах (продукты, не требующие долгого хранения, помещают в холодильник, например, яблоки, овощи, яйца, приготовленные блюда и пр.; продукты, требующие более длительного хранения, помещают в морозильник, например, мясо, рыбу и т.п.).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513490"/>
            <a:ext cx="121919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Кухня – это самое популярное место в любом доме. Во многих семьях это помещение служит не только для приготовления и приема пищи, но и является местом сбора родных и близких людей для совместного времяпровождения. В этой беседе я  расскажу о правилах безопасности на кухне и с техникой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3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421" y="441435"/>
            <a:ext cx="12192000" cy="585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Памятка№1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безопасности 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началом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работ.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 Надеть спецодежду (косынку, фартук), волосы убрать под косынку.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 Вымыть руки с мылом.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 Проверить исправность кухонного инвентаря и его маркировку.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1.4 Включить вытяжную вентиляцию.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Памятка№2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безопасности 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окончанию работы.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 Выключить электроплиту, выключить вытяжную вентиляцию.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3.2 Тщательно вымыть рабочие столы, посуду и кухонный инвентарь.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3.3 Вынести мусор, тщательно вымыть руки с мылом.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2151" y="819807"/>
            <a:ext cx="4162097" cy="7094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73311" y="819807"/>
            <a:ext cx="4240924" cy="7094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84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3729" y="0"/>
            <a:ext cx="6882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«ТБ при работе на кухне».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23220"/>
            <a:ext cx="12192000" cy="6350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безопасности при работе 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горячей жидкостью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Наполняя кастрюлю жидкостью, не доливай до края 4-5 см.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Проверь качество ручек ёмкости.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Когда жидкость закипит, уменьши нагрев.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Снимая крышку с горячей посуды, приподнимай её от себя.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Засыпай в кипящую жидкость крупу и другие продукты осторожно.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На сковороду с горячим жиром продукты клади аккуратно (от себя), чтобы не разбрызгивался жир.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Снимая горячую посуду с плиты, пользуйся прихватками.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Не используй посуду с прогнувшимся дном.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Требования безопасности при работе 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ножом и приспособлениями: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Передавай нож (или вилку) только ручкой вперёд.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При работе с мясорубкой продукт проталкивай пестиком. Не поднимай нож высоко над разделочной доской.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Открывать бутылки, банки с консервами и компотами следует специальным ножом, хорошо заточенным.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Следить за тем, чтобы при работе с ручной теркой не поранить руку: хорошо удерживать продукт, не тереть слишком маленькие его части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890" y="725214"/>
            <a:ext cx="12050110" cy="5919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безопасности 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время работы с электроприборами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Включать и выключать электроприбор сухими руками при этом браться за корпус вилки.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Нельзя оставлять нагревательные приборы без присмотра, так как это может привести к пожару.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Перед работой нужно проверить шнур электроприборов, он не должен иметь оголенных проводов.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Не допускать заливание электроплиты кипящей жидкостью, жиром и сахаристыми веществами. Следить, чтобы в разогретый жир не попадала жидкость, так как можно получить ожоги от брызг или от пламени горящего жира.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6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5905" y="217355"/>
            <a:ext cx="68190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«Оказание первой помощи».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39" y="1082060"/>
            <a:ext cx="12192000" cy="5775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Выключите ток на электрощите, если он в пределах досягаемости, в противном случае – выдерните штепсельную вилку.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Если вы не можете добраться до кабеля, розетки, электрощита, то: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встаньте на сухую изолирующую поверхность, например, деревянную коробку, резиновый коврик или толстую книгу. Используйте швабру, деревянный стул или табуретку, чтобы оттащить пострадавшего от источника тока.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Не дотрагивайтесь до пострадавшего, обхватите его ногу или руку петлей и оттаскивайте от источника тока. В крайнем случае тяните пострадавшего за свободно свисающий сухой край одежды.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пострадавший без сознания, проверьте пульс и дыхание и при необходимости будьте готовы к реанимационным мерам. Охлаждайте ожоги большим количеством воды. Уложите его и вызовите скорую помощь.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человек серьезно не пострадал, создайте ему условия для отдыха и, если есть сомнения, вызовите врача.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545" y="1804077"/>
            <a:ext cx="117190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4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Термический ожог - </a:t>
            </a:r>
            <a:r>
              <a:rPr lang="ru-RU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травма, которая возникает в результате действия открытого огня, теплового излучения, соприкосновения тела с раскаленными предметами, жидкостями (кипяток) и др.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37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0980" y="303633"/>
            <a:ext cx="11314728" cy="6822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Оказание первой помощи</a:t>
            </a:r>
            <a:r>
              <a:rPr lang="ru-RU" sz="32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750"/>
              </a:spcAft>
            </a:pPr>
            <a:endParaRPr lang="ru-RU" sz="32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1.Прекратить 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действия поражающего фактора (погасить пламя, убрать раскаленный предмет).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Снять одежду и обувь с пораженного участка.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Охладить место ожога водой, льдом, снегом в течение 10 минут.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Наложить сухую стерильную повязку.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Дать обильное питье.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обширных ожогов пострадавшего необходимо доставить в лечебное учреждение.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187985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1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6" y="0"/>
            <a:ext cx="1208164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74577" y="1102081"/>
            <a:ext cx="53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О</a:t>
            </a:r>
            <a:endParaRPr lang="ru-RU" sz="3600" b="1" dirty="0">
              <a:latin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8118" y="1056290"/>
            <a:ext cx="691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Д</a:t>
            </a:r>
            <a:endParaRPr lang="ru-RU" sz="3600" b="1" dirty="0">
              <a:latin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1875" y="1164011"/>
            <a:ext cx="69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cs typeface="Aharoni" panose="02010803020104030203" pitchFamily="2" charset="-79"/>
              </a:rPr>
              <a:t>Н</a:t>
            </a:r>
            <a:endParaRPr lang="ru-RU" sz="3600" dirty="0"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532" y="1164011"/>
            <a:ext cx="646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О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15356" y="1177910"/>
            <a:ext cx="643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cs typeface="Aharoni" panose="02010803020104030203" pitchFamily="2" charset="-79"/>
              </a:rPr>
              <a:t>С</a:t>
            </a:r>
            <a:endParaRPr lang="ru-RU" sz="3600" dirty="0"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5794" y="1686856"/>
            <a:ext cx="691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С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4149" y="1702622"/>
            <a:ext cx="476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К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5060" y="1686854"/>
            <a:ext cx="523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О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8959" y="1686855"/>
            <a:ext cx="523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В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4577" y="1747280"/>
            <a:ext cx="53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Р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9178" y="1688153"/>
            <a:ext cx="50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О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8927" y="1668396"/>
            <a:ext cx="459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cs typeface="Aharoni" panose="02010803020104030203" pitchFamily="2" charset="-79"/>
              </a:rPr>
              <a:t>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52611" y="1684163"/>
            <a:ext cx="50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cs typeface="Aharoni" panose="02010803020104030203" pitchFamily="2" charset="-79"/>
              </a:rPr>
              <a:t>А</a:t>
            </a:r>
            <a:endParaRPr lang="ru-RU" sz="3600" dirty="0">
              <a:cs typeface="Aharoni" panose="02010803020104030203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0391" y="2330494"/>
            <a:ext cx="601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cs typeface="Aharoni" panose="02010803020104030203" pitchFamily="2" charset="-79"/>
              </a:rPr>
              <a:t>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71446" y="2284326"/>
            <a:ext cx="601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А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56697" y="2319781"/>
            <a:ext cx="598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Т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88118" y="2337807"/>
            <a:ext cx="566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Р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1875" y="2284325"/>
            <a:ext cx="570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Ю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611" y="2273613"/>
            <a:ext cx="533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Л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63912" y="2273613"/>
            <a:ext cx="691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cs typeface="Aharoni" panose="02010803020104030203" pitchFamily="2" charset="-79"/>
              </a:rPr>
              <a:t>Я</a:t>
            </a:r>
            <a:endParaRPr lang="ru-RU" sz="3600" dirty="0">
              <a:cs typeface="Aharoni" panose="02010803020104030203" pitchFamily="2" charset="-7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92865" y="2881797"/>
            <a:ext cx="599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К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56958" y="2862739"/>
            <a:ext cx="562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Р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38703" y="2862739"/>
            <a:ext cx="48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Ж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5517" y="2881797"/>
            <a:ext cx="70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К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60273" y="2871790"/>
            <a:ext cx="552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А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6016" y="3445900"/>
            <a:ext cx="664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Б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44437" y="3455189"/>
            <a:ext cx="553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Л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40413" y="3445900"/>
            <a:ext cx="564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Ю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38303" y="3445900"/>
            <a:ext cx="636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cs typeface="Aharoni" panose="02010803020104030203" pitchFamily="2" charset="-79"/>
              </a:rPr>
              <a:t>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6024" y="3429000"/>
            <a:ext cx="621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Е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96410" y="4038623"/>
            <a:ext cx="576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Т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74577" y="4046451"/>
            <a:ext cx="65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Р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35417" y="4017956"/>
            <a:ext cx="643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Е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56546" y="4038622"/>
            <a:ext cx="545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Л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72310" y="4041190"/>
            <a:ext cx="513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К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92582" y="4017955"/>
            <a:ext cx="585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А</a:t>
            </a:r>
            <a:endParaRPr lang="ru-RU" sz="36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699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5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359" y="5265682"/>
            <a:ext cx="725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cs typeface="Aharoni" panose="02010803020104030203" pitchFamily="2" charset="-79"/>
              </a:rPr>
              <a:t>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5932" y="5265682"/>
            <a:ext cx="725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К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4208" y="5265681"/>
            <a:ext cx="69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О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9780" y="5265681"/>
            <a:ext cx="740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В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3821" y="5265680"/>
            <a:ext cx="677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О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7865" y="5265680"/>
            <a:ext cx="740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Р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1906" y="5265680"/>
            <a:ext cx="693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Aharoni" panose="02010803020104030203" pitchFamily="2" charset="-79"/>
              </a:rPr>
              <a:t>О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8457" y="5265680"/>
            <a:ext cx="64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cs typeface="Aharoni" panose="02010803020104030203" pitchFamily="2" charset="-79"/>
              </a:rPr>
              <a:t>А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9540" y="4619295"/>
            <a:ext cx="78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cs typeface="Aharoni" panose="02010803020104030203" pitchFamily="2" charset="-79"/>
              </a:rPr>
              <a:t>К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68564" y="4619293"/>
            <a:ext cx="636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cs typeface="Aharoni" panose="02010803020104030203" pitchFamily="2" charset="-79"/>
              </a:rPr>
              <a:t>В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4834" y="4619293"/>
            <a:ext cx="71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cs typeface="Aharoni" panose="02010803020104030203" pitchFamily="2" charset="-79"/>
              </a:rPr>
              <a:t>Ш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41938" y="4619293"/>
            <a:ext cx="652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cs typeface="Aharoni" panose="02010803020104030203" pitchFamily="2" charset="-79"/>
              </a:rPr>
              <a:t>И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18905" y="4619293"/>
            <a:ext cx="58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cs typeface="Aharoni" panose="02010803020104030203" pitchFamily="2" charset="-79"/>
              </a:rPr>
              <a:t>Н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0374" y="5877146"/>
            <a:ext cx="725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cs typeface="Aharoni" panose="02010803020104030203" pitchFamily="2" charset="-79"/>
              </a:rPr>
              <a:t>Ч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68564" y="5887147"/>
            <a:ext cx="685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cs typeface="Aharoni" panose="02010803020104030203" pitchFamily="2" charset="-79"/>
              </a:rPr>
              <a:t>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41324" y="5912010"/>
            <a:ext cx="64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cs typeface="Aharoni" panose="02010803020104030203" pitchFamily="2" charset="-79"/>
              </a:rPr>
              <a:t>Н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66540" y="5887147"/>
            <a:ext cx="69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cs typeface="Aharoni" panose="02010803020104030203" pitchFamily="2" charset="-79"/>
              </a:rPr>
              <a:t>И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18905" y="5876973"/>
            <a:ext cx="71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cs typeface="Aharoni" panose="02010803020104030203" pitchFamily="2" charset="-79"/>
              </a:rPr>
              <a:t>К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51739" y="4067503"/>
            <a:ext cx="837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cs typeface="Aharoni" panose="02010803020104030203" pitchFamily="2" charset="-79"/>
              </a:rPr>
              <a:t>К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5466" y="4029189"/>
            <a:ext cx="61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cs typeface="Aharoni" panose="02010803020104030203" pitchFamily="2" charset="-79"/>
              </a:rPr>
              <a:t>А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42692" y="4063348"/>
            <a:ext cx="769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cs typeface="Aharoni" panose="02010803020104030203" pitchFamily="2" charset="-79"/>
              </a:rPr>
              <a:t>Т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59070" y="4059024"/>
            <a:ext cx="71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cs typeface="Aharoni" panose="02010803020104030203" pitchFamily="2" charset="-79"/>
              </a:rPr>
              <a:t>Р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38196" y="4067503"/>
            <a:ext cx="668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cs typeface="Aharoni" panose="02010803020104030203" pitchFamily="2" charset="-79"/>
              </a:rPr>
              <a:t>Ю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06482" y="4067503"/>
            <a:ext cx="715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cs typeface="Aharoni" panose="02010803020104030203" pitchFamily="2" charset="-79"/>
              </a:rPr>
              <a:t>Л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846590" y="4059023"/>
            <a:ext cx="66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cs typeface="Aharoni" panose="02010803020104030203" pitchFamily="2" charset="-79"/>
              </a:rPr>
              <a:t>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61513" y="3483641"/>
            <a:ext cx="654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cs typeface="Aharoni" panose="02010803020104030203" pitchFamily="2" charset="-79"/>
              </a:rPr>
              <a:t>К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24700" y="3437473"/>
            <a:ext cx="66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cs typeface="Aharoni" panose="02010803020104030203" pitchFamily="2" charset="-79"/>
              </a:rPr>
              <a:t>В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59070" y="3453805"/>
            <a:ext cx="71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cs typeface="Aharoni" panose="02010803020104030203" pitchFamily="2" charset="-79"/>
              </a:rPr>
              <a:t>Ш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87376" y="2850586"/>
            <a:ext cx="685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cs typeface="Aharoni" panose="02010803020104030203" pitchFamily="2" charset="-79"/>
              </a:rPr>
              <a:t>О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59070" y="2871042"/>
            <a:ext cx="71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cs typeface="Aharoni" panose="02010803020104030203" pitchFamily="2" charset="-79"/>
              </a:rPr>
              <a:t>Л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66540" y="2803546"/>
            <a:ext cx="757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cs typeface="Aharoni" panose="02010803020104030203" pitchFamily="2" charset="-79"/>
              </a:rPr>
              <a:t>О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006482" y="2869382"/>
            <a:ext cx="710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cs typeface="Aharoni" panose="02010803020104030203" pitchFamily="2" charset="-79"/>
              </a:rPr>
              <a:t>В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799718" y="2837310"/>
            <a:ext cx="684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cs typeface="Aharoni" panose="02010803020104030203" pitchFamily="2" charset="-79"/>
              </a:rPr>
              <a:t>Н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669687" y="2814820"/>
            <a:ext cx="7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cs typeface="Aharoni" panose="02010803020104030203" pitchFamily="2" charset="-79"/>
              </a:rPr>
              <a:t>И</a:t>
            </a:r>
            <a:endParaRPr lang="ru-RU" sz="3600" b="1" dirty="0">
              <a:cs typeface="Aharoni" panose="02010803020104030203" pitchFamily="2" charset="-79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561789" y="2814820"/>
            <a:ext cx="599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cs typeface="Aharoni" panose="02010803020104030203" pitchFamily="2" charset="-79"/>
              </a:rPr>
              <a:t>К</a:t>
            </a:r>
            <a:endParaRPr lang="ru-RU" sz="36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4192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8" grpId="0"/>
      <p:bldP spid="39" grpId="0"/>
      <p:bldP spid="41" grpId="0"/>
      <p:bldP spid="42" grpId="0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421" y="1686328"/>
            <a:ext cx="11650717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40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«Путешествие на кухню»</a:t>
            </a: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4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отгадать загадки и узнаете название всех предметов, которые окружают нас на кухне.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890" y="-141890"/>
            <a:ext cx="12533587" cy="69998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67448" y="3547241"/>
            <a:ext cx="3405352" cy="9932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4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634" y="-110360"/>
            <a:ext cx="12328634" cy="69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9917" y="4981903"/>
            <a:ext cx="198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Чайник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75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8276" y="5580992"/>
            <a:ext cx="2554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4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96249" y="5376041"/>
            <a:ext cx="2191406" cy="898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0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8635" y="5738649"/>
            <a:ext cx="2254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Кастрюля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2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411</TotalTime>
  <Words>433</Words>
  <Application>Microsoft Office PowerPoint</Application>
  <PresentationFormat>Широкоэкранный</PresentationFormat>
  <Paragraphs>150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Aharoni</vt:lpstr>
      <vt:lpstr>Arial</vt:lpstr>
      <vt:lpstr>Calibri</vt:lpstr>
      <vt:lpstr>Helvetica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31</cp:revision>
  <dcterms:created xsi:type="dcterms:W3CDTF">2020-02-19T06:56:09Z</dcterms:created>
  <dcterms:modified xsi:type="dcterms:W3CDTF">2020-03-12T02:34:50Z</dcterms:modified>
</cp:coreProperties>
</file>