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1" r:id="rId14"/>
    <p:sldId id="264" r:id="rId15"/>
    <p:sldId id="268" r:id="rId16"/>
    <p:sldId id="269" r:id="rId17"/>
    <p:sldId id="270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99"/>
    <a:srgbClr val="00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3F1E-9E3D-4EE8-83C2-B3478089C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C3FC-705C-4EB2-8E94-68131EB94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4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4879-41F9-4B83-92FA-15908EFED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B5A8-114D-45AA-9A81-8C1AA337D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0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DCF0-B6E1-4FE0-A69B-55E385B9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DA51B-8906-49DF-AE0D-118571BA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7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19A4-A0D3-4CDD-A643-3BF144E81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2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625D-AEED-47C5-BE5C-CFC71D5BA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6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9B8E-A17E-471E-B8BC-D66AA348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7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082-FE8B-4DB5-8750-A1FBE337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5456-C824-4038-ABE8-2F60087ED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2F5A7BB-90A6-4361-9914-764B55633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pic_04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5119688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_4,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18192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girls83L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32035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338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i="1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ОСАНКА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68313" y="5300663"/>
            <a:ext cx="35290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i="1">
                <a:solidFill>
                  <a:srgbClr val="660066"/>
                </a:solidFill>
              </a:rPr>
              <a:t>Самарская обл. г.Отрадный</a:t>
            </a:r>
          </a:p>
          <a:p>
            <a:pPr eaLnBrk="1" hangingPunct="1"/>
            <a:r>
              <a:rPr lang="ru-RU" sz="1400" b="1" i="1">
                <a:solidFill>
                  <a:srgbClr val="660066"/>
                </a:solidFill>
              </a:rPr>
              <a:t>Баканов А.А. </a:t>
            </a:r>
          </a:p>
          <a:p>
            <a:pPr eaLnBrk="1" hangingPunct="1"/>
            <a:r>
              <a:rPr lang="ru-RU" b="1" i="1">
                <a:solidFill>
                  <a:srgbClr val="000099"/>
                </a:solidFill>
              </a:rPr>
              <a:t>ГБПОУ «ОНТ»</a:t>
            </a:r>
            <a:r>
              <a:rPr lang="ru-RU"/>
              <a:t> </a:t>
            </a:r>
            <a:r>
              <a:rPr lang="en-US" sz="1400" b="1" i="1">
                <a:solidFill>
                  <a:srgbClr val="660066"/>
                </a:solidFill>
              </a:rPr>
              <a:t> </a:t>
            </a:r>
            <a:r>
              <a:rPr lang="en-US" sz="1400" b="1" i="1">
                <a:solidFill>
                  <a:srgbClr val="000099"/>
                </a:solidFill>
              </a:rPr>
              <a:t>20</a:t>
            </a:r>
            <a:r>
              <a:rPr lang="ru-RU" sz="1400" b="1" i="1">
                <a:solidFill>
                  <a:srgbClr val="000099"/>
                </a:solidFill>
              </a:rPr>
              <a:t>18</a:t>
            </a:r>
            <a:r>
              <a:rPr lang="en-US" sz="1400" b="1" i="1">
                <a:solidFill>
                  <a:srgbClr val="000099"/>
                </a:solidFill>
              </a:rPr>
              <a:t> </a:t>
            </a:r>
            <a:r>
              <a:rPr lang="ru-RU" sz="1400" b="1" i="1">
                <a:solidFill>
                  <a:srgbClr val="000099"/>
                </a:solidFill>
              </a:rPr>
              <a:t>г.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908175" y="184467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Часть </a:t>
            </a:r>
            <a:r>
              <a:rPr lang="en-US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endParaRPr lang="ru-RU" sz="280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12" descr="boo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70575"/>
            <a:ext cx="86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608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3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224338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7703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23850" y="981075"/>
            <a:ext cx="48958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«Самая ценная часть» - </a:t>
            </a:r>
            <a:r>
              <a:rPr lang="ru-RU" sz="2400" b="1" i="1">
                <a:solidFill>
                  <a:srgbClr val="CC0099"/>
                </a:solidFill>
              </a:rPr>
              <a:t>мозг человека.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Малейшее прикосновение к нему может привести к непредсказуемым и даже необратимым последствиям и даже смерти. 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И поэтому он </a:t>
            </a:r>
            <a:r>
              <a:rPr lang="ru-RU" sz="2400" b="1" i="1" u="sng">
                <a:solidFill>
                  <a:srgbClr val="CC0099"/>
                </a:solidFill>
              </a:rPr>
              <a:t>защищен костями черепа</a:t>
            </a:r>
            <a:r>
              <a:rPr lang="ru-RU" sz="2400" b="1" i="1">
                <a:solidFill>
                  <a:srgbClr val="CC00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3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0020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3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1947862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211638" y="1268413"/>
            <a:ext cx="4608512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CC0099"/>
                </a:solidFill>
              </a:rPr>
              <a:t>Спинной мозг</a:t>
            </a:r>
            <a:r>
              <a:rPr lang="ru-RU" sz="2400" b="1" i="1">
                <a:solidFill>
                  <a:srgbClr val="006600"/>
                </a:solidFill>
              </a:rPr>
              <a:t> – тоже часть центральной нервной системы, как и головной мозг.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И он также должен быть защищён от </a:t>
            </a:r>
            <a:r>
              <a:rPr lang="ru-RU" sz="2400" b="1" i="1">
                <a:solidFill>
                  <a:srgbClr val="CC0099"/>
                </a:solidFill>
              </a:rPr>
              <a:t>ненужного давления и прикосновений</a:t>
            </a:r>
            <a:r>
              <a:rPr lang="ru-RU" sz="2400" b="1" i="1">
                <a:solidFill>
                  <a:srgbClr val="006600"/>
                </a:solidFill>
              </a:rPr>
              <a:t>, которые могут привести к таким же печальным последствиям.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88913"/>
            <a:ext cx="36004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37063"/>
            <a:ext cx="22923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5288" y="476250"/>
            <a:ext cx="5689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В отличие от черепа, позвоночник </a:t>
            </a:r>
            <a:r>
              <a:rPr lang="ru-RU" sz="2400" b="1" i="1">
                <a:solidFill>
                  <a:srgbClr val="CC0099"/>
                </a:solidFill>
              </a:rPr>
              <a:t>подвижен</a:t>
            </a:r>
            <a:r>
              <a:rPr lang="ru-RU" sz="2400" b="1" i="1">
                <a:solidFill>
                  <a:srgbClr val="006600"/>
                </a:solidFill>
              </a:rPr>
              <a:t>. К отросткам позвонков прикрепляются связки и мышцы, которые вместе с межпозвоночными дисками обеспечивают движения.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Они же служат и защитой спинному мозгу.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И отвечают за </a:t>
            </a:r>
            <a:r>
              <a:rPr lang="ru-RU" sz="2400" b="1" i="1" u="sng">
                <a:solidFill>
                  <a:srgbClr val="006600"/>
                </a:solidFill>
              </a:rPr>
              <a:t>правильное положение позвоночника</a:t>
            </a:r>
            <a:r>
              <a:rPr lang="ru-RU" sz="2400" b="1" i="1">
                <a:solidFill>
                  <a:srgbClr val="006600"/>
                </a:solidFill>
              </a:rPr>
              <a:t> – </a:t>
            </a:r>
            <a:r>
              <a:rPr lang="ru-RU" sz="2400" b="1" i="1" u="sng">
                <a:solidFill>
                  <a:srgbClr val="CC0099"/>
                </a:solidFill>
              </a:rPr>
              <a:t>ОСАНКУ ЧЕЛОВЕКА</a:t>
            </a:r>
            <a:r>
              <a:rPr lang="ru-RU" sz="2400" b="1" i="1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50825" y="1916113"/>
            <a:ext cx="37449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6600"/>
                </a:solidFill>
              </a:rPr>
              <a:t>Спинной мозг находится в специальном позвоночном канале, </a:t>
            </a:r>
          </a:p>
          <a:p>
            <a:r>
              <a:rPr lang="ru-RU" sz="2400" b="1" i="1">
                <a:solidFill>
                  <a:srgbClr val="006600"/>
                </a:solidFill>
              </a:rPr>
              <a:t>который образуют тела позвонков, их дуги и межпозвоночные диски.</a:t>
            </a:r>
          </a:p>
        </p:txBody>
      </p:sp>
      <p:pic>
        <p:nvPicPr>
          <p:cNvPr id="14339" name="Picture 8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88913"/>
            <a:ext cx="476726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4" descr="C:\Documents and Settings\Bakner\Рабочий стол\осанка\Columnа vertebralis - древо жизни_files\drevo-20.gif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5881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8" descr="ClipBoard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0"/>
            <a:ext cx="5915025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36004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От разных отделов позвоночника ко всем органам человека идут нервные окончания.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0"/>
            <a:ext cx="46799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51847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Позвоночник - основа скелетной, мускульной и нервной систем. Нарушение в позвоночнике может сказаться на состоянии других частей и органов тела.</a:t>
            </a:r>
            <a:r>
              <a:rPr lang="ru-RU"/>
              <a:t> </a:t>
            </a:r>
          </a:p>
        </p:txBody>
      </p:sp>
      <p:pic>
        <p:nvPicPr>
          <p:cNvPr id="17412" name="Picture 9" descr="oster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4643438" y="3644900"/>
            <a:ext cx="45005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</a:t>
            </a:r>
            <a:r>
              <a:rPr lang="ru-RU" sz="2400" b="1" i="1">
                <a:solidFill>
                  <a:srgbClr val="006600"/>
                </a:solidFill>
              </a:rPr>
              <a:t>Поэтому ненормальное состояние позвоночника -</a:t>
            </a:r>
            <a:r>
              <a:rPr lang="ru-RU" sz="2400" b="1" i="1" u="sng">
                <a:solidFill>
                  <a:srgbClr val="CC0099"/>
                </a:solidFill>
              </a:rPr>
              <a:t>НЕПРАВИЛЬНАЯ ОСАНКА-</a:t>
            </a:r>
            <a:r>
              <a:rPr lang="ru-RU" sz="2400" b="1" i="1">
                <a:solidFill>
                  <a:srgbClr val="006600"/>
                </a:solidFill>
              </a:rPr>
              <a:t> </a:t>
            </a:r>
            <a:r>
              <a:rPr lang="ru-RU" sz="2400" b="1" i="1" u="sng">
                <a:solidFill>
                  <a:srgbClr val="006600"/>
                </a:solidFill>
              </a:rPr>
              <a:t>является причиной многих болезней</a:t>
            </a:r>
            <a:r>
              <a:rPr lang="ru-RU" sz="2400" b="1" i="1">
                <a:solidFill>
                  <a:srgbClr val="006600"/>
                </a:solidFill>
              </a:rPr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539750" y="836613"/>
            <a:ext cx="820896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Если </a:t>
            </a:r>
            <a:r>
              <a:rPr lang="ru-RU" sz="3200" b="1" i="1">
                <a:solidFill>
                  <a:srgbClr val="CC0099"/>
                </a:solidFill>
              </a:rPr>
              <a:t>позвоночник искривляется</a:t>
            </a:r>
            <a:r>
              <a:rPr lang="ru-RU" sz="3200" b="1" i="1">
                <a:solidFill>
                  <a:srgbClr val="006600"/>
                </a:solidFill>
              </a:rPr>
              <a:t>, то это самым пагубным образом воздействует на </a:t>
            </a:r>
            <a:r>
              <a:rPr lang="ru-RU" sz="3200" b="1" i="1">
                <a:solidFill>
                  <a:srgbClr val="CC0099"/>
                </a:solidFill>
              </a:rPr>
              <a:t>кости скелета</a:t>
            </a:r>
            <a:r>
              <a:rPr lang="ru-RU" sz="3200" b="1" i="1">
                <a:solidFill>
                  <a:srgbClr val="006600"/>
                </a:solidFill>
              </a:rPr>
              <a:t>, кроме того, </a:t>
            </a:r>
            <a:r>
              <a:rPr lang="ru-RU" sz="3200" b="1" i="1">
                <a:solidFill>
                  <a:srgbClr val="CC0099"/>
                </a:solidFill>
              </a:rPr>
              <a:t>мускулы и связки</a:t>
            </a:r>
            <a:r>
              <a:rPr lang="ru-RU" sz="3200" b="1" i="1">
                <a:solidFill>
                  <a:srgbClr val="006600"/>
                </a:solidFill>
              </a:rPr>
              <a:t> удлиняются или укорачиваются, </a:t>
            </a:r>
            <a:r>
              <a:rPr lang="ru-RU" sz="3200" b="1" i="1">
                <a:solidFill>
                  <a:srgbClr val="CC0099"/>
                </a:solidFill>
              </a:rPr>
              <a:t>внутренние органы смещаются</a:t>
            </a:r>
            <a:r>
              <a:rPr lang="ru-RU" sz="3200" b="1" i="1">
                <a:solidFill>
                  <a:srgbClr val="006600"/>
                </a:solidFill>
              </a:rPr>
              <a:t>, что приводит к заболеванию всего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828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Резкие толчки и нагрузки могут вызывать </a:t>
            </a:r>
            <a:r>
              <a:rPr lang="ru-RU" sz="2400" b="1" i="1">
                <a:solidFill>
                  <a:srgbClr val="CC0099"/>
                </a:solidFill>
              </a:rPr>
              <a:t>сдвиг позвонков</a:t>
            </a:r>
            <a:r>
              <a:rPr lang="ru-RU" sz="2400" b="1" i="1">
                <a:solidFill>
                  <a:srgbClr val="006600"/>
                </a:solidFill>
              </a:rPr>
              <a:t>, </a:t>
            </a:r>
            <a:r>
              <a:rPr lang="ru-RU" sz="2400" b="1" i="1">
                <a:solidFill>
                  <a:srgbClr val="CC0099"/>
                </a:solidFill>
              </a:rPr>
              <a:t>деформацию дисков</a:t>
            </a:r>
            <a:r>
              <a:rPr lang="ru-RU" sz="2400" b="1" i="1">
                <a:solidFill>
                  <a:srgbClr val="006600"/>
                </a:solidFill>
              </a:rPr>
              <a:t> и </a:t>
            </a:r>
            <a:r>
              <a:rPr lang="ru-RU" sz="2400" b="1" i="1">
                <a:solidFill>
                  <a:srgbClr val="CC0099"/>
                </a:solidFill>
              </a:rPr>
              <a:t>защемление нервов</a:t>
            </a:r>
            <a:r>
              <a:rPr lang="ru-RU" sz="2400" b="1" i="1">
                <a:solidFill>
                  <a:srgbClr val="006600"/>
                </a:solidFill>
              </a:rPr>
              <a:t>, отходящих от спинного мозга, а это приводит </a:t>
            </a:r>
            <a:r>
              <a:rPr lang="ru-RU" sz="2400" b="1" i="1">
                <a:solidFill>
                  <a:srgbClr val="CC0099"/>
                </a:solidFill>
              </a:rPr>
              <a:t>к нарушениям</a:t>
            </a:r>
            <a:r>
              <a:rPr lang="ru-RU" sz="2400" b="1" i="1">
                <a:solidFill>
                  <a:srgbClr val="006600"/>
                </a:solidFill>
              </a:rPr>
              <a:t> того </a:t>
            </a:r>
            <a:r>
              <a:rPr lang="ru-RU" sz="2400" b="1" i="1">
                <a:solidFill>
                  <a:srgbClr val="CC0099"/>
                </a:solidFill>
              </a:rPr>
              <a:t>органа</a:t>
            </a:r>
            <a:r>
              <a:rPr lang="ru-RU" sz="2400" b="1" i="1">
                <a:solidFill>
                  <a:srgbClr val="006600"/>
                </a:solidFill>
              </a:rPr>
              <a:t>, который управляется соответствующими нервами. </a:t>
            </a:r>
          </a:p>
        </p:txBody>
      </p:sp>
      <p:pic>
        <p:nvPicPr>
          <p:cNvPr id="19459" name="Picture 9" descr="Новый рисуно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56165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257016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532765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6327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 u="sng">
                <a:solidFill>
                  <a:srgbClr val="006600"/>
                </a:solidFill>
              </a:rPr>
              <a:t>В презентации использованы рисунки :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http://tmn.fio.ru/works/69x/305/2_3.htm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http://www.parus-sa.ru/medik/?ID=8&amp;link=semenay/5_6.htm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http://nauka.relis.ru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http://www.spine67.ru/?sectid=articles&amp;page=1&amp;recid=5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http://www.vsegdazdorov.ru/?id=1154117867&amp;gid=564562200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http://moskva.aif.ru/issues/689/24_01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http://comp-doctor.narod.ru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http://scoliosis2005.narod.ru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http://www.artson.ru/articles/471.html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http://www.spinet.ru/scolios/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http://www.zabela.ru/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http://www.medzilla.ru/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http://www.buduzdorov.ru/illness/Admin1179064490.php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http://ckm.narod.ru/news.html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http://www.dikul.net/Encyclopedia/index.html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Н. Т. Белякова</a:t>
            </a:r>
          </a:p>
          <a:p>
            <a:pPr eaLnBrk="1" hangingPunct="1"/>
            <a:r>
              <a:rPr lang="ru-RU" b="1" i="1">
                <a:solidFill>
                  <a:srgbClr val="006600"/>
                </a:solidFill>
              </a:rPr>
              <a:t>ФИГУРА, ГРАЦИЯ, ОСАНКА</a:t>
            </a:r>
          </a:p>
        </p:txBody>
      </p:sp>
      <p:sp>
        <p:nvSpPr>
          <p:cNvPr id="22531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0800000">
            <a:off x="395288" y="6237288"/>
            <a:ext cx="1079500" cy="215900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107950 h 21600"/>
              <a:gd name="T4" fmla="*/ 809625 w 21600"/>
              <a:gd name="T5" fmla="*/ 215900 h 21600"/>
              <a:gd name="T6" fmla="*/ 10795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Как правильно стоят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9275"/>
            <a:ext cx="12017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Как правильно стоят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857375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323850" y="404813"/>
            <a:ext cx="51117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Чтобы обеспечить по крайней мере сто лет  безотказной работы позвоночника -   движущей силе человеческого механизма, нужно знать его строение и функции.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827088" y="4581525"/>
            <a:ext cx="4537075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И главное условие –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99"/>
                </a:solidFill>
              </a:rPr>
              <a:t>ПРАВИЛЬНАЯ ОСАНКА.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_04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5119688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836613"/>
            <a:ext cx="338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i="1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ОСАНКА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63713" y="1844675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Часть </a:t>
            </a:r>
            <a:r>
              <a:rPr lang="en-US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endParaRPr lang="ru-RU" sz="280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27088" y="430213"/>
            <a:ext cx="78120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  <a:latin typeface="Times New Roman" pitchFamily="18" charset="0"/>
              </a:rPr>
              <a:t>Во все времена были, есть и будут  люди разного телосложения: высокого и низкого роста, худые и полные.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1550" y="3141663"/>
            <a:ext cx="74898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  <a:latin typeface="Times New Roman" pitchFamily="18" charset="0"/>
              </a:rPr>
              <a:t>Каждый человек обладает индивидуально неповторимым комплексом пропорций.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55563"/>
            <a:ext cx="6913562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06533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41438"/>
            <a:ext cx="25844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83051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16013" y="260350"/>
            <a:ext cx="68405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Однако не тип фигуры делает человека красивым и здоровым, а </a:t>
            </a:r>
            <a:r>
              <a:rPr lang="ru-RU" sz="2800" b="1" i="1" u="sng">
                <a:solidFill>
                  <a:srgbClr val="CC0099"/>
                </a:solidFill>
              </a:rPr>
              <a:t>ПРАВИЛЬНАЯ ОСАНКА.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619125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7a_05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3375"/>
            <a:ext cx="11334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07a_01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19383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07a_0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7223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07b_02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5038"/>
            <a:ext cx="110013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07b_04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44675"/>
            <a:ext cx="13922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07b_01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19669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84663" y="620713"/>
            <a:ext cx="4608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ПРАВИЛЬНАЯ ОСАНКА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5288" y="5300663"/>
            <a:ext cx="37449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CC0099"/>
                </a:solidFill>
              </a:rPr>
              <a:t>НЕПРАВИЛЬНАЯ ОСАНКА</a:t>
            </a:r>
          </a:p>
        </p:txBody>
      </p:sp>
      <p:sp>
        <p:nvSpPr>
          <p:cNvPr id="29706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6381750"/>
            <a:ext cx="1079500" cy="215900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107950 h 21600"/>
              <a:gd name="T4" fmla="*/ 809625 w 21600"/>
              <a:gd name="T5" fmla="*/ 215900 h 21600"/>
              <a:gd name="T6" fmla="*/ 10795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921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424862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 u="sng">
                <a:solidFill>
                  <a:srgbClr val="006600"/>
                </a:solidFill>
              </a:rPr>
              <a:t>Чем характеризуется правильная осанка? </a:t>
            </a:r>
          </a:p>
          <a:p>
            <a:pPr eaLnBrk="1" hangingPunct="1"/>
            <a:r>
              <a:rPr lang="ru-RU" sz="2000" b="1" i="1">
                <a:solidFill>
                  <a:srgbClr val="006600"/>
                </a:solidFill>
              </a:rPr>
              <a:t>Одинаковым уровнем надплечий, сосков, углов лопаток, равной длиной шейно-плечевых линий (расстояние от уха до плечевого сустава), глубиной треугольников талии (углубление, образуемое выемкой талии и свободной опущенной рукой), прямой вертикальной линией остистых отростков позвонков во фронтальной плоскости, одинаковым рельефом грудной клетки и поясничной области (в положении наклона вперед). </a:t>
            </a:r>
          </a:p>
          <a:p>
            <a:pPr eaLnBrk="1" hangingPunct="1"/>
            <a:r>
              <a:rPr lang="ru-RU" sz="2000" b="1" i="1">
                <a:solidFill>
                  <a:srgbClr val="006600"/>
                </a:solidFill>
              </a:rPr>
              <a:t>Правильно сформированный позвоночник имеет физиологические изгибы в боковой плоскости) в виде шейного, поясничного, грудного и крестцового изгибов (шейного и поясничного лордоза, грудного и крестцового кифоза). Эти изгибы, наряду с эластическими свойствами межпозвоночных дисков, обуславливают амортизирующие (то есть смягчающие нагрузку) особенности позвоночника. Глубина изгиба в шейном и поясничном отделах позвоночника должна соответствовать толщине ладони человека. При осмотре со спины позвоночник в норме должен быть прямым. </a:t>
            </a:r>
          </a:p>
        </p:txBody>
      </p:sp>
      <p:sp>
        <p:nvSpPr>
          <p:cNvPr id="307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2700338" y="6308725"/>
            <a:ext cx="1079500" cy="215900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107950 h 21600"/>
              <a:gd name="T4" fmla="*/ 809625 w 21600"/>
              <a:gd name="T5" fmla="*/ 215900 h 21600"/>
              <a:gd name="T6" fmla="*/ 10795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4213" y="127000"/>
            <a:ext cx="7439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Так что же такое осанка человека?  </a:t>
            </a:r>
            <a:endParaRPr lang="ru-RU" sz="3200" b="1">
              <a:solidFill>
                <a:srgbClr val="006600"/>
              </a:solidFill>
            </a:endParaRPr>
          </a:p>
          <a:p>
            <a:r>
              <a:rPr lang="en-US" sz="3200" b="1">
                <a:solidFill>
                  <a:srgbClr val="006600"/>
                </a:solidFill>
              </a:rPr>
              <a:t>Почему о ней так много говорят?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8424862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 u="sng">
                <a:solidFill>
                  <a:srgbClr val="CC0099"/>
                </a:solidFill>
              </a:rPr>
              <a:t>Осанка</a:t>
            </a:r>
            <a:r>
              <a:rPr lang="ru-RU" sz="3200" b="1" i="1"/>
              <a:t> </a:t>
            </a:r>
            <a:r>
              <a:rPr lang="ru-RU" sz="3200" b="1" i="1">
                <a:solidFill>
                  <a:srgbClr val="006600"/>
                </a:solidFill>
              </a:rPr>
              <a:t>– привычное положение тела человека в покое и при движении. </a:t>
            </a:r>
            <a:r>
              <a:rPr lang="ru-RU" sz="2800" b="1" i="1">
                <a:solidFill>
                  <a:srgbClr val="006600"/>
                </a:solidFill>
              </a:rPr>
              <a:t>Формируется с самого раннего периода детства в процессе роста, развития и воспитания.</a:t>
            </a:r>
            <a:r>
              <a:rPr lang="ru-RU" sz="3200" b="1" i="1">
                <a:solidFill>
                  <a:srgbClr val="0066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Правильная осанка делает фигуру человека красивой и</a:t>
            </a:r>
            <a:r>
              <a:rPr lang="ru-RU" sz="3200" b="1" i="1">
                <a:solidFill>
                  <a:srgbClr val="009900"/>
                </a:solidFill>
              </a:rPr>
              <a:t> </a:t>
            </a:r>
            <a:r>
              <a:rPr lang="ru-RU" sz="3200" b="1" i="1" u="sng">
                <a:solidFill>
                  <a:srgbClr val="CC0099"/>
                </a:solidFill>
              </a:rPr>
              <a:t>способствует нормальному функционированию двигательного аппарата и всего организма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48958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u="sng">
                <a:solidFill>
                  <a:srgbClr val="006600"/>
                </a:solidFill>
              </a:rPr>
              <a:t>Как проверить осанку?</a:t>
            </a:r>
          </a:p>
          <a:p>
            <a:pPr eaLnBrk="1" hangingPunct="1"/>
            <a:endParaRPr lang="ru-RU" sz="3200" b="1" i="1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Подойти к стене и встать к ней вплотную спиной в привычной для вас позе. Если в этом положении вы касаетесь стены затылком, лопатками, ягодицами и пятками, то у вас правильная осанка.</a:t>
            </a:r>
          </a:p>
        </p:txBody>
      </p:sp>
      <p:pic>
        <p:nvPicPr>
          <p:cNvPr id="31747" name="Picture 3" descr="defaul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17684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07a_0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17951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381750"/>
            <a:ext cx="1079500" cy="215900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107950 h 21600"/>
              <a:gd name="T4" fmla="*/ 809625 w 21600"/>
              <a:gd name="T5" fmla="*/ 215900 h 21600"/>
              <a:gd name="T6" fmla="*/ 10795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kolioz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46405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0" y="404813"/>
            <a:ext cx="42497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6600"/>
                </a:solidFill>
              </a:rPr>
              <a:t>Между позвоночником и стеной в области шеи и талии остаются </a:t>
            </a:r>
            <a:r>
              <a:rPr lang="ru-RU" sz="2000" b="1" i="1">
                <a:solidFill>
                  <a:srgbClr val="CC0099"/>
                </a:solidFill>
              </a:rPr>
              <a:t>небольшие промежутки</a:t>
            </a:r>
            <a:r>
              <a:rPr lang="ru-RU" sz="2000" b="1" i="1">
                <a:solidFill>
                  <a:srgbClr val="006600"/>
                </a:solidFill>
              </a:rPr>
              <a:t>, равные примерно толщине вашей ладони. Если эти расстояния больше или меньше – значит, у вас имеются нарушения осанки.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8964612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006600"/>
                </a:solidFill>
              </a:rPr>
              <a:t>Правильно сформированный позвоночник имеет физиологические изгибы в боковой плоскости) в виде шейного, поясничного, грудного и крестцового изгибов (шейного и поясничного лордоза, грудного и крестцового кифоза). Эти изгибы, наряду с эласти-ческими свойствами межпозвоночных дисков, обуславливают амортизирующие (то есть смягчающие нагрузку) особенности позвоночника. Глубина изгиба в шейном и поясничном отделах позвоночника должна соответствовать толщине ладони человека. При осмотре со спины позвоночник в норме должен быть прямым. </a:t>
            </a:r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3635375" y="6381750"/>
            <a:ext cx="1079500" cy="215900"/>
          </a:xfrm>
          <a:custGeom>
            <a:avLst/>
            <a:gdLst>
              <a:gd name="T0" fmla="*/ 809625 w 21600"/>
              <a:gd name="T1" fmla="*/ 0 h 21600"/>
              <a:gd name="T2" fmla="*/ 0 w 21600"/>
              <a:gd name="T3" fmla="*/ 107950 h 21600"/>
              <a:gd name="T4" fmla="*/ 809625 w 21600"/>
              <a:gd name="T5" fmla="*/ 215900 h 21600"/>
              <a:gd name="T6" fmla="*/ 10795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248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Попросите ребенка нагнуться и посмотрите сзади - не выпирает ли одна из лопаток. Если вы сомневаетесь, проверьте себя при помощи зеркала. В зеркале изменения станут более заметными и сразу обратят на себя внимание. </a:t>
            </a:r>
          </a:p>
        </p:txBody>
      </p:sp>
      <p:pic>
        <p:nvPicPr>
          <p:cNvPr id="33795" name="Picture 3" descr="skolioz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37433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skolioz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744912" cy="299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Новый рисунок (1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1193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Новый рисунок (12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1873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Новый рисунок (14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789363"/>
            <a:ext cx="18208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Новый рисунок (13)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789363"/>
            <a:ext cx="18716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image0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44900"/>
            <a:ext cx="26193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image0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100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0034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18891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8319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611188" y="188913"/>
            <a:ext cx="8137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6600"/>
                </a:solidFill>
              </a:rPr>
              <a:t>Первая и главная причина нарушения осанки -- </a:t>
            </a:r>
            <a:r>
              <a:rPr lang="ru-RU" sz="2000" b="1" i="1">
                <a:solidFill>
                  <a:srgbClr val="CC0099"/>
                </a:solidFill>
              </a:rPr>
              <a:t>слабая мускулатура</a:t>
            </a:r>
            <a:r>
              <a:rPr lang="ru-RU" sz="2000" b="1" i="1">
                <a:solidFill>
                  <a:srgbClr val="006600"/>
                </a:solidFill>
              </a:rPr>
              <a:t> тела. </a:t>
            </a:r>
          </a:p>
          <a:p>
            <a:r>
              <a:rPr lang="ru-RU" sz="2000" b="1" i="1">
                <a:solidFill>
                  <a:srgbClr val="006600"/>
                </a:solidFill>
              </a:rPr>
              <a:t>Вторая причина – </a:t>
            </a:r>
            <a:r>
              <a:rPr lang="ru-RU" sz="2000" b="1" i="1">
                <a:solidFill>
                  <a:srgbClr val="CC0099"/>
                </a:solidFill>
              </a:rPr>
              <a:t>привычка к неправильным позам</a:t>
            </a:r>
            <a:r>
              <a:rPr lang="ru-RU" sz="2000" b="1" i="1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0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4176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image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81075"/>
            <a:ext cx="38639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image0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60350"/>
            <a:ext cx="17811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image0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44900"/>
            <a:ext cx="1733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image0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1764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image0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9716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73463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2409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0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2193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image0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005263"/>
            <a:ext cx="22494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image0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20713"/>
            <a:ext cx="24765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image0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149725"/>
            <a:ext cx="28813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image0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6891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image02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18129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Безымянный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23495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704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Очень много времени ученики проводят за партой, столом.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31958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 descr="80000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643437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84438" y="5589588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9900"/>
                </a:solidFill>
              </a:rPr>
              <a:t>ПРАВИЛЬНО</a:t>
            </a:r>
          </a:p>
        </p:txBody>
      </p:sp>
      <p:pic>
        <p:nvPicPr>
          <p:cNvPr id="37895" name="Picture 7" descr="p_070000"/>
          <p:cNvPicPr>
            <a:picLocks noChangeAspect="1" noChangeArrowheads="1" noCrop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203575" y="1196975"/>
            <a:ext cx="5689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CC0099"/>
                </a:solidFill>
              </a:rPr>
              <a:t>Сидя</a:t>
            </a:r>
            <a:r>
              <a:rPr lang="ru-RU" sz="2400" b="1" i="1">
                <a:solidFill>
                  <a:srgbClr val="006600"/>
                </a:solidFill>
              </a:rPr>
              <a:t> - максимум нагрузки на диск. </a:t>
            </a:r>
            <a:r>
              <a:rPr lang="ru-RU" sz="2400" b="1" i="1" u="sng">
                <a:solidFill>
                  <a:srgbClr val="996633"/>
                </a:solidFill>
              </a:rPr>
              <a:t>Стоя</a:t>
            </a:r>
            <a:r>
              <a:rPr lang="ru-RU" sz="2400" b="1" i="1">
                <a:solidFill>
                  <a:srgbClr val="006600"/>
                </a:solidFill>
              </a:rPr>
              <a:t> - нагрузка на диск на 30% меньше, чем сидя.                         </a:t>
            </a:r>
            <a:r>
              <a:rPr lang="ru-RU" sz="2400" b="1" i="1" u="sng">
                <a:solidFill>
                  <a:srgbClr val="009900"/>
                </a:solidFill>
              </a:rPr>
              <a:t>Лежа</a:t>
            </a:r>
            <a:r>
              <a:rPr lang="ru-RU" sz="2400" b="1" i="1">
                <a:solidFill>
                  <a:srgbClr val="009900"/>
                </a:solidFill>
              </a:rPr>
              <a:t> </a:t>
            </a:r>
            <a:r>
              <a:rPr lang="ru-RU" sz="2400" b="1" i="1">
                <a:solidFill>
                  <a:srgbClr val="006600"/>
                </a:solidFill>
              </a:rPr>
              <a:t>- нагрузка на диск на 50% меньше, чем сидя.</a:t>
            </a:r>
            <a:r>
              <a:rPr lang="ru-RU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000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59313"/>
            <a:ext cx="29511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40000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538"/>
            <a:ext cx="28130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500000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3178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600000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8844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700000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9527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200000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30305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87675" y="3068638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CC0099"/>
                </a:solidFill>
              </a:rPr>
              <a:t>НЕПРАВИЛЬНО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0000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3STR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06678">
            <a:off x="3708400" y="57340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2000000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В культурах всех народов считается, что здоровый человек должен быть стройным и подтянутым</a:t>
            </a:r>
            <a:r>
              <a:rPr lang="ru-RU" sz="2400" b="1" i="1"/>
              <a:t>. </a:t>
            </a:r>
          </a:p>
        </p:txBody>
      </p:sp>
      <p:pic>
        <p:nvPicPr>
          <p:cNvPr id="3077" name="Picture 5" descr="770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5036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21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38772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770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3898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372745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486410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25538"/>
            <a:ext cx="384968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1000000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532765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1717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6407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Несоблюдение этих простых правил приводит к печальным последствиям. С некоторыми мы уже знакомились.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78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Самое распространенное нарушение осанки – это боковое искривление позвоночника (сколиоз). Кроме того, позвоночник может искривляться в другие стороны.</a:t>
            </a:r>
            <a:r>
              <a:rPr lang="ru-RU" sz="2400" b="1" i="1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751388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84388"/>
            <a:ext cx="31686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167062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ifoz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9527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28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Нарушений в развитии позвоночника и осанки много, не будем перечислять все. Назовём только основные.</a:t>
            </a:r>
          </a:p>
        </p:txBody>
      </p:sp>
      <p:pic>
        <p:nvPicPr>
          <p:cNvPr id="45060" name="Picture 4" descr="5_6-9000 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773238"/>
            <a:ext cx="20177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5_6-9000 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773238"/>
            <a:ext cx="18557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5_6-9000 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773238"/>
            <a:ext cx="16367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276600" y="5876925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сколиоз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651500" y="5876925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кифоз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164388" y="58769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лордоз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3789363"/>
            <a:ext cx="864076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Помните, что спать нужно только на </a:t>
            </a:r>
            <a:r>
              <a:rPr lang="ru-RU" sz="2800" b="1" i="1">
                <a:solidFill>
                  <a:srgbClr val="FF00FF"/>
                </a:solidFill>
              </a:rPr>
              <a:t>жесткой постели</a:t>
            </a:r>
            <a:r>
              <a:rPr lang="ru-RU" sz="2800" b="1" i="1">
                <a:solidFill>
                  <a:srgbClr val="006600"/>
                </a:solidFill>
              </a:rPr>
              <a:t>! Лучше всего спать в положении на животе или на спине. Подушка не должна быть слишком большой и слишком мягкой. Идеальными являются ортопедические подушки и матрасы.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7632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i="1" u="sng">
                <a:solidFill>
                  <a:srgbClr val="CC0099"/>
                </a:solidFill>
              </a:rPr>
              <a:t>Несколько правил для формирования и сохранения правильной осанки</a:t>
            </a:r>
          </a:p>
        </p:txBody>
      </p:sp>
      <p:pic>
        <p:nvPicPr>
          <p:cNvPr id="46084" name="Picture 4" descr="nishi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5111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nishi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29527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4978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6600"/>
                </a:solidFill>
              </a:rPr>
              <a:t>Не покупайте ребенку обувь «на вырост», </a:t>
            </a:r>
            <a:r>
              <a:rPr lang="ru-RU" sz="2400" b="1" i="1">
                <a:solidFill>
                  <a:srgbClr val="FF00FF"/>
                </a:solidFill>
              </a:rPr>
              <a:t>тесную и неудобную обувь</a:t>
            </a:r>
            <a:r>
              <a:rPr lang="ru-RU" sz="2400" b="1" i="1">
                <a:solidFill>
                  <a:srgbClr val="006600"/>
                </a:solidFill>
              </a:rPr>
              <a:t>. Неправильное положение ноги может привести к нарушению положения позвоночника. Эти изменения могут закрепиться, что приведет к нарушению осанки. </a:t>
            </a:r>
            <a:r>
              <a:rPr lang="ru-RU" sz="2400" b="1" i="1">
                <a:solidFill>
                  <a:srgbClr val="FF00FF"/>
                </a:solidFill>
              </a:rPr>
              <a:t>Плоскостопие или косолапость необходимо лечить!</a:t>
            </a:r>
            <a:r>
              <a:rPr lang="ru-RU" sz="2400" b="1" i="1">
                <a:solidFill>
                  <a:srgbClr val="006600"/>
                </a:solidFill>
              </a:rPr>
              <a:t>          Помните, что эти недуги взаимосвязаны! </a:t>
            </a:r>
          </a:p>
        </p:txBody>
      </p:sp>
      <p:pic>
        <p:nvPicPr>
          <p:cNvPr id="48131" name="Picture 3" descr="clip_image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1974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башмаки"/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29511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2360613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clip_image002 -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1927225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81075"/>
            <a:ext cx="4357687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Организуйте правильный режим дня.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89572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0" y="549275"/>
            <a:ext cx="43211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Обеспечьте удобное и </a:t>
            </a:r>
            <a:r>
              <a:rPr lang="ru-RU" sz="2800" b="1" i="1">
                <a:solidFill>
                  <a:srgbClr val="FF00FF"/>
                </a:solidFill>
              </a:rPr>
              <a:t>хорошо освещенное</a:t>
            </a:r>
            <a:r>
              <a:rPr lang="ru-RU" sz="2800" b="1" i="1">
                <a:solidFill>
                  <a:srgbClr val="006600"/>
                </a:solidFill>
              </a:rPr>
              <a:t> рабочее место. Очень важно, чтобы </a:t>
            </a:r>
            <a:r>
              <a:rPr lang="ru-RU" sz="2800" b="1" i="1">
                <a:solidFill>
                  <a:srgbClr val="FF00FF"/>
                </a:solidFill>
              </a:rPr>
              <a:t>мебель</a:t>
            </a:r>
            <a:r>
              <a:rPr lang="ru-RU" sz="2800" b="1" i="1">
                <a:solidFill>
                  <a:srgbClr val="006600"/>
                </a:solidFill>
              </a:rPr>
              <a:t> подходила ребенку </a:t>
            </a:r>
            <a:r>
              <a:rPr lang="ru-RU" sz="2800" b="1" i="1">
                <a:solidFill>
                  <a:srgbClr val="FF00FF"/>
                </a:solidFill>
              </a:rPr>
              <a:t>по росту.</a:t>
            </a:r>
          </a:p>
        </p:txBody>
      </p:sp>
      <p:pic>
        <p:nvPicPr>
          <p:cNvPr id="49156" name="Picture 4" descr="fiz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89338"/>
            <a:ext cx="407352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Нарушения осанки возникают из-за </a:t>
            </a:r>
            <a:r>
              <a:rPr lang="ru-RU" sz="2800" b="1" i="1">
                <a:solidFill>
                  <a:srgbClr val="CC0099"/>
                </a:solidFill>
              </a:rPr>
              <a:t>недостатка движения</a:t>
            </a:r>
            <a:r>
              <a:rPr lang="ru-RU" sz="2800" b="1" i="1">
                <a:solidFill>
                  <a:srgbClr val="006600"/>
                </a:solidFill>
              </a:rPr>
              <a:t>!</a:t>
            </a:r>
          </a:p>
        </p:txBody>
      </p:sp>
      <p:pic>
        <p:nvPicPr>
          <p:cNvPr id="51203" name="Picture 3" descr="����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8813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181768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209925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4176713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Помните, что детям полезнее всего носить </a:t>
            </a:r>
            <a:r>
              <a:rPr lang="ru-RU" sz="2800" b="1" i="1">
                <a:solidFill>
                  <a:srgbClr val="CC0099"/>
                </a:solidFill>
              </a:rPr>
              <a:t>рюкзаки с жесткой (ортопедической) спинкой и широкими лямками.</a:t>
            </a:r>
          </a:p>
        </p:txBody>
      </p:sp>
      <p:pic>
        <p:nvPicPr>
          <p:cNvPr id="51203" name="Picture 3" descr="24_01_00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27003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24_01_0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4105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24_01_02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73463"/>
            <a:ext cx="36718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727392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Волочащиеся ноги и согнутая спина могут испортить впечатление от красивого лица.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6600"/>
                </a:solidFill>
              </a:rPr>
              <a:t>И наоборот, легкая походка и стройная фигура “сгладят” недостатки некрасивого лица.</a:t>
            </a:r>
            <a:endParaRPr lang="ru-RU" sz="2800" b="1" i="1">
              <a:solidFill>
                <a:srgbClr val="006600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3789363"/>
            <a:ext cx="69850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CC0099"/>
                </a:solidFill>
              </a:rPr>
              <a:t>Осанка</a:t>
            </a:r>
            <a:r>
              <a:rPr lang="ru-RU" sz="2800" b="1" i="1">
                <a:solidFill>
                  <a:srgbClr val="006600"/>
                </a:solidFill>
              </a:rPr>
              <a:t> человека сказывается не только на красоте, гармоничности развития его фигуры и всем внешнем облике, но и </a:t>
            </a:r>
            <a:r>
              <a:rPr lang="ru-RU" sz="2800" b="1" i="1">
                <a:solidFill>
                  <a:srgbClr val="CC0099"/>
                </a:solidFill>
              </a:rPr>
              <a:t>оказывает прямое влияние на его здоровье</a:t>
            </a:r>
            <a:r>
              <a:rPr lang="ru-RU" sz="2800" b="1" i="1">
                <a:solidFill>
                  <a:srgbClr val="006600"/>
                </a:solidFill>
              </a:rPr>
              <a:t>. 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6863"/>
            <a:ext cx="1831975" cy="65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0" y="620713"/>
            <a:ext cx="39608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i="1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ОСАНКА </a:t>
            </a:r>
            <a:r>
              <a:rPr lang="ru-RU" sz="4000" b="1" i="1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плоскостопие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19250" y="2349500"/>
            <a:ext cx="165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Часть </a:t>
            </a:r>
            <a:r>
              <a:rPr lang="en-US" sz="280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</a:t>
            </a:r>
            <a:endParaRPr lang="ru-RU" sz="280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9275"/>
            <a:ext cx="37973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5693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</a:t>
            </a:r>
            <a:r>
              <a:rPr lang="ru-RU" sz="2800" b="1" i="1">
                <a:solidFill>
                  <a:srgbClr val="006600"/>
                </a:solidFill>
              </a:rPr>
              <a:t>На </a:t>
            </a:r>
            <a:r>
              <a:rPr lang="ru-RU" sz="2800" b="1" i="1">
                <a:solidFill>
                  <a:srgbClr val="CC0099"/>
                </a:solidFill>
              </a:rPr>
              <a:t>формирование осанки</a:t>
            </a:r>
            <a:r>
              <a:rPr lang="ru-RU" sz="2800" b="1" i="1">
                <a:solidFill>
                  <a:srgbClr val="006600"/>
                </a:solidFill>
              </a:rPr>
              <a:t> большое влияние оказывает состояние нижних конечностей, в частности </a:t>
            </a:r>
            <a:r>
              <a:rPr lang="ru-RU" sz="2800" b="1" i="1">
                <a:solidFill>
                  <a:srgbClr val="CC0099"/>
                </a:solidFill>
              </a:rPr>
              <a:t>свода стопы</a:t>
            </a:r>
            <a:r>
              <a:rPr lang="ru-RU" sz="2800" b="1" i="1">
                <a:solidFill>
                  <a:srgbClr val="006600"/>
                </a:solidFill>
              </a:rPr>
              <a:t>. Если учесть, что плоская стопа встречается у детей довольно часто (</a:t>
            </a:r>
            <a:r>
              <a:rPr lang="ru-RU" sz="2800" b="1" i="1">
                <a:solidFill>
                  <a:srgbClr val="CC0099"/>
                </a:solidFill>
              </a:rPr>
              <a:t>в 23 - 47% случаев</a:t>
            </a:r>
            <a:r>
              <a:rPr lang="ru-RU" sz="2800" b="1" i="1">
                <a:solidFill>
                  <a:srgbClr val="006600"/>
                </a:solidFill>
              </a:rPr>
              <a:t>) и </a:t>
            </a:r>
            <a:r>
              <a:rPr lang="ru-RU" sz="2800" b="1" i="1">
                <a:solidFill>
                  <a:srgbClr val="CC0099"/>
                </a:solidFill>
              </a:rPr>
              <a:t>плоскостопие усугубляет течение сколиоза</a:t>
            </a:r>
            <a:r>
              <a:rPr lang="ru-RU" sz="2800" b="1" i="1">
                <a:solidFill>
                  <a:srgbClr val="006600"/>
                </a:solidFill>
              </a:rPr>
              <a:t>, то не вызывает сомнения, что проблема укрепления мышц свода стопы является весьма актуальной.</a:t>
            </a:r>
          </a:p>
        </p:txBody>
      </p:sp>
      <p:pic>
        <p:nvPicPr>
          <p:cNvPr id="53251" name="Picture 3" descr="след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84978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след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84978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3086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23850" y="4076700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Основное назначение стопы - это обеспечение упругих (рессорных) свойств, благодаря чему снижается ударная нагрузка в целом на опорный аппарат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lum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9972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635375" y="692150"/>
            <a:ext cx="5329238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 u="sng">
                <a:solidFill>
                  <a:srgbClr val="006600"/>
                </a:solidFill>
              </a:rPr>
              <a:t>С может быть: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  </a:t>
            </a:r>
            <a:r>
              <a:rPr lang="ru-RU" sz="2800" b="1" i="1">
                <a:solidFill>
                  <a:srgbClr val="006600"/>
                </a:solidFill>
              </a:rPr>
              <a:t>- нормальной, если отношение ДЕ/ВЕ не превышает 1/3;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  </a:t>
            </a:r>
            <a:r>
              <a:rPr lang="ru-RU" sz="2800" b="1" i="1">
                <a:solidFill>
                  <a:srgbClr val="996633"/>
                </a:solidFill>
              </a:rPr>
              <a:t>- уплощенной, если данное отношение составляет более 1/3, но не более 1/2;</a:t>
            </a:r>
          </a:p>
          <a:p>
            <a:pPr eaLnBrk="1" hangingPunct="1"/>
            <a:endParaRPr lang="ru-RU"/>
          </a:p>
          <a:p>
            <a:pPr eaLnBrk="1" hangingPunct="1"/>
            <a:r>
              <a:rPr lang="ru-RU"/>
              <a:t>  </a:t>
            </a:r>
            <a:r>
              <a:rPr lang="ru-RU" sz="2800" b="1" i="1">
                <a:solidFill>
                  <a:srgbClr val="CC0099"/>
                </a:solidFill>
              </a:rPr>
              <a:t>- плоской, если отношение ДЕ/ВЕ превышает 1/2.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280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 u="sng">
                <a:solidFill>
                  <a:srgbClr val="006600"/>
                </a:solidFill>
              </a:rPr>
              <a:t>Причины развития плоскостопия:</a:t>
            </a:r>
            <a:r>
              <a:rPr lang="ru-RU" sz="2800" b="1" i="1">
                <a:solidFill>
                  <a:srgbClr val="006600"/>
                </a:solidFill>
              </a:rPr>
              <a:t> </a:t>
            </a:r>
          </a:p>
          <a:p>
            <a:pPr eaLnBrk="1" hangingPunct="1"/>
            <a:endParaRPr lang="ru-RU" sz="2800" b="1" i="1">
              <a:solidFill>
                <a:srgbClr val="006600"/>
              </a:solidFill>
            </a:endParaRP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- Период быстрого роста подростков </a:t>
            </a: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- Преклонный возраст </a:t>
            </a: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- Избыточная масса тела </a:t>
            </a: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- Хроническое переутомление ног </a:t>
            </a: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- Выполнение тяжелой физической работы 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3050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132715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81525"/>
            <a:ext cx="2232025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63353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6192838" cy="58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CC0099"/>
                </a:solidFill>
              </a:rPr>
              <a:t>Лечить плоскостопие гораздо труднее, чем его предупредить.</a:t>
            </a:r>
          </a:p>
          <a:p>
            <a:pPr eaLnBrk="1" hangingPunct="1"/>
            <a:r>
              <a:rPr lang="ru-RU" sz="2800" b="1" i="1">
                <a:solidFill>
                  <a:srgbClr val="006600"/>
                </a:solidFill>
              </a:rPr>
              <a:t> Поэтому большое внимание следует уделять профилактике плоскостопия:</a:t>
            </a:r>
          </a:p>
          <a:p>
            <a:pPr eaLnBrk="1" hangingPunct="1"/>
            <a:r>
              <a:rPr lang="ru-RU" sz="2400" b="1" i="1">
                <a:solidFill>
                  <a:srgbClr val="996633"/>
                </a:solidFill>
              </a:rPr>
              <a:t>1)  не носить слишком тесную обувь, обувь на высоком каблуке или на плоской подошве. Оптимальная высота каблука - не более 3-4 см;</a:t>
            </a:r>
          </a:p>
          <a:p>
            <a:pPr eaLnBrk="1" hangingPunct="1"/>
            <a:r>
              <a:rPr lang="ru-RU" sz="2400" b="1" i="1">
                <a:solidFill>
                  <a:srgbClr val="996633"/>
                </a:solidFill>
              </a:rPr>
              <a:t>2)  для уменьшения деформации свода стопы пользоваться супинаторами, постоянно выполнять корригирующие упражнения, укрепляющие мышцы стопы и голени;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2266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14176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 descr="med1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41438"/>
            <a:ext cx="18732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аааааааааа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3063"/>
            <a:ext cx="3887788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оооооо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9592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ыыыыыыыыыыыыыыыыы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84538"/>
            <a:ext cx="44640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79613" y="333375"/>
            <a:ext cx="540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 u="sng">
                <a:solidFill>
                  <a:srgbClr val="CC0099"/>
                </a:solidFill>
              </a:rPr>
              <a:t>ОБЯЗАТЕЛЬНОЕ УСЛОВИЕ: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1359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006600"/>
                </a:solidFill>
              </a:rPr>
              <a:t>Для профилактики, сохранения , исправления осанки и плоскостопия необходимо выполнять и общеразвивающие и СПЕЦИАЛЬНЫЕ упражнения</a:t>
            </a:r>
            <a:r>
              <a:rPr lang="ru-RU" sz="2400" b="1" i="1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938462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 descr="11000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2905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D:\программы\2008\анатомический атлас\anatomicheskiy_atlas_(www.webmedinfo.ru)\Book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11188" y="836613"/>
            <a:ext cx="43211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Как известно, все органы тела человека «крепятся» на костях скелета, это «арматура», каркас, благодаря которому человек вообще может стоять, сидеть, перемещаться.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1" descr="D:\программы\2008\анатомический атлас\anatomicheskiy_atlas_(www.webmedinfo.ru)\Book\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474186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Одна из главных частей скелета - ПОЗВОНОЧНИК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3716338"/>
            <a:ext cx="3671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</a:rPr>
              <a:t> </a:t>
            </a:r>
            <a:r>
              <a:rPr lang="ru-RU" sz="2400" b="1" i="1">
                <a:solidFill>
                  <a:srgbClr val="009900"/>
                </a:solidFill>
              </a:rPr>
              <a:t>И, как видно, он не прямой как палка, а имеет по всей длине изгибы.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2" descr="C:\Documents and Settings\Bakner\Рабочий стол\осанка\Columnа vertebralis - древо жизни_files\drevo-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1814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4176712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В формировании осанки позвоночник играет большую роль, являясь связующим звеном всего скелета человека. Такая вот «колонна». Но не неподвижная, а </a:t>
            </a:r>
            <a:r>
              <a:rPr lang="ru-RU" sz="2800" b="1" i="1" u="sng">
                <a:solidFill>
                  <a:srgbClr val="006600"/>
                </a:solidFill>
              </a:rPr>
              <a:t>способная двигаться</a:t>
            </a:r>
            <a:r>
              <a:rPr lang="ru-RU" sz="2800" b="1" i="1">
                <a:solidFill>
                  <a:srgbClr val="006600"/>
                </a:solidFill>
              </a:rPr>
              <a:t> в разных направлениях.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696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В свою очередь, позвоночник состоит из </a:t>
            </a:r>
            <a:r>
              <a:rPr lang="ru-RU" sz="3200" b="1" i="1" u="sng">
                <a:solidFill>
                  <a:srgbClr val="006600"/>
                </a:solidFill>
              </a:rPr>
              <a:t>позвонков</a:t>
            </a:r>
            <a:r>
              <a:rPr lang="ru-RU" sz="3200" b="1" i="1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0243" name="Рисунок 23" descr="C:\Documents and Settings\Bakner\Рабочий стол\осанка\Columnа vertebralis - древо жизни_files\drevo-40.gif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4882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95288" y="5013325"/>
            <a:ext cx="8280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Но эти «кирпичики колонны» не похожи на строительные кирпичи.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006600"/>
                </a:solidFill>
              </a:rPr>
              <a:t>На них имеются отростки, отверстия.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1478</Words>
  <Application>Microsoft Office PowerPoint</Application>
  <PresentationFormat>Экран (4:3)</PresentationFormat>
  <Paragraphs>115</Paragraphs>
  <Slides>57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Bakner</dc:creator>
  <cp:lastModifiedBy>дом</cp:lastModifiedBy>
  <cp:revision>16</cp:revision>
  <dcterms:created xsi:type="dcterms:W3CDTF">2008-10-20T15:30:11Z</dcterms:created>
  <dcterms:modified xsi:type="dcterms:W3CDTF">2020-02-27T18:59:26Z</dcterms:modified>
</cp:coreProperties>
</file>