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2" r:id="rId4"/>
    <p:sldId id="271" r:id="rId5"/>
    <p:sldId id="270" r:id="rId6"/>
    <p:sldId id="292" r:id="rId7"/>
    <p:sldId id="301" r:id="rId8"/>
    <p:sldId id="273" r:id="rId9"/>
    <p:sldId id="299" r:id="rId10"/>
    <p:sldId id="298" r:id="rId11"/>
    <p:sldId id="304" r:id="rId12"/>
    <p:sldId id="303" r:id="rId13"/>
    <p:sldId id="302" r:id="rId14"/>
    <p:sldId id="307" r:id="rId15"/>
    <p:sldId id="305" r:id="rId16"/>
    <p:sldId id="312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00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https://avatars.mds.yandex.net/get-pdb/788379/e22f55cc-bc70-4101-b08d-ef9a4ec9d83c/s1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7426296" y="180093"/>
            <a:ext cx="1717705" cy="2330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s://avatars.mds.yandex.net/get-pdb/788379/e22f55cc-bc70-4101-b08d-ef9a4ec9d83c/s1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4381645"/>
            <a:ext cx="1717705" cy="2330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s://avatars.mds.yandex.net/get-pdb/788379/e22f55cc-bc70-4101-b08d-ef9a4ec9d83c/s1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7124982" y="4702457"/>
            <a:ext cx="2290273" cy="1747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s://avatars.mds.yandex.net/get-pdb/788379/e22f55cc-bc70-4101-b08d-ef9a4ec9d83c/s1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0094"/>
            <a:ext cx="1717705" cy="2330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8917" y="665163"/>
            <a:ext cx="3531121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8917" y="3602038"/>
            <a:ext cx="3531121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8522F-CB1D-48B7-9D0A-F475436A6A9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48702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589B-C43A-485A-B589-6C9ECE139EA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50544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28304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369976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7526-F191-4B84-8098-965ECBAEAD4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0941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71168" y="365126"/>
            <a:ext cx="360888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71168" y="1825625"/>
            <a:ext cx="3608882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EB518-9E78-466B-923D-8BD0D022B672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Объект 2"/>
          <p:cNvSpPr>
            <a:spLocks noGrp="1"/>
          </p:cNvSpPr>
          <p:nvPr>
            <p:ph idx="13"/>
          </p:nvPr>
        </p:nvSpPr>
        <p:spPr>
          <a:xfrm>
            <a:off x="519692" y="1825625"/>
            <a:ext cx="3486149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5905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https://avatars.mds.yandex.net/get-pdb/788379/e22f55cc-bc70-4101-b08d-ef9a4ec9d83c/s1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4381645"/>
            <a:ext cx="1717705" cy="2330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88130" y="731176"/>
            <a:ext cx="3687503" cy="285273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18580" y="4546735"/>
            <a:ext cx="3626605" cy="1500187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B349-2F88-4C66-93A0-A5FC1364C77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28359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2342" y="410369"/>
            <a:ext cx="353127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8419" y="1825625"/>
            <a:ext cx="3543831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72341" y="1825625"/>
            <a:ext cx="353127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39DD4-E9BB-432E-8FE7-C281D521DEE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60951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7979" y="365126"/>
            <a:ext cx="3498024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9609" y="1681163"/>
            <a:ext cx="355546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9609" y="2505075"/>
            <a:ext cx="355546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97979" y="1681163"/>
            <a:ext cx="3498024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97979" y="2505075"/>
            <a:ext cx="3498024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885A-ACE1-4E77-8D60-7D6CA6A97D8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36126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161" y="260194"/>
            <a:ext cx="3463043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7E52-4EDD-4965-88F9-B6AE8DE490A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34747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F3A4D-45DE-4632-8EF9-F6DCEDE8E74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30174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5753" y="457200"/>
            <a:ext cx="3439988" cy="140158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02152" y="457201"/>
            <a:ext cx="3581030" cy="564379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65753" y="2057400"/>
            <a:ext cx="343998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2FE3-2F5F-445D-A3DF-DC12DC25755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72420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660" y="457200"/>
            <a:ext cx="3343950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18229" y="987426"/>
            <a:ext cx="3558545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2660" y="2057400"/>
            <a:ext cx="3343950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F21A0-CA46-4AB6-9758-B783DEC9EC4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588650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515350" y="6636757"/>
            <a:ext cx="704039" cy="1615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50" dirty="0" smtClean="0">
                <a:solidFill>
                  <a:srgbClr val="D89776"/>
                </a:solidFill>
                <a:latin typeface="AGReverance" pitchFamily="2" charset="0"/>
              </a:rPr>
              <a:t>© </a:t>
            </a:r>
            <a:r>
              <a:rPr lang="ru-RU" sz="450" dirty="0" smtClean="0">
                <a:solidFill>
                  <a:srgbClr val="D89776"/>
                </a:solidFill>
                <a:latin typeface="AGReverance" pitchFamily="2" charset="0"/>
              </a:rPr>
              <a:t>Полшкова В.В., 2019</a:t>
            </a:r>
          </a:p>
        </p:txBody>
      </p:sp>
      <p:pic>
        <p:nvPicPr>
          <p:cNvPr id="13" name="Picture 4" descr="https://avatars.mds.yandex.net/get-pdb/788379/e22f55cc-bc70-4101-b08d-ef9a4ec9d83c/s120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7575986" y="180093"/>
            <a:ext cx="1568014" cy="2127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s://avatars.mds.yandex.net/get-pdb/788379/e22f55cc-bc70-4101-b08d-ef9a4ec9d83c/s120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4589092"/>
            <a:ext cx="1564795" cy="2122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ttps://avatars.mds.yandex.net/get-pdb/788379/e22f55cc-bc70-4101-b08d-ef9a4ec9d83c/s120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7264170" y="4841644"/>
            <a:ext cx="2132384" cy="1627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avatars.mds.yandex.net/get-pdb/788379/e22f55cc-bc70-4101-b08d-ef9a4ec9d83c/s120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80094"/>
            <a:ext cx="1568013" cy="2127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06468" y="369325"/>
            <a:ext cx="360888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reezing" dir="t"/>
            </a:scene3d>
            <a:sp3d extrusionH="57150" contourW="12700" prstMaterial="dkEdge">
              <a:bevelT w="38100" h="38100"/>
              <a:contourClr>
                <a:schemeClr val="accent4">
                  <a:lumMod val="50000"/>
                </a:schemeClr>
              </a:contourClr>
            </a:sp3d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06468" y="1829824"/>
            <a:ext cx="360888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EB518-9E78-466B-923D-8BD0D022B67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9124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2700" b="1" kern="1200">
          <a:ln w="6350">
            <a:solidFill>
              <a:srgbClr val="640000"/>
            </a:solidFill>
          </a:ln>
          <a:solidFill>
            <a:srgbClr val="FF0000"/>
          </a:solidFill>
          <a:effectLst/>
          <a:latin typeface="AGReverance" pitchFamily="2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GReverence-Oblique" panose="020B7200000000000000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GReverence-Oblique" panose="020B7200000000000000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GReverence-Oblique" panose="020B7200000000000000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GReverence-Oblique" panose="020B7200000000000000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GReverence-Oblique" panose="020B7200000000000000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735013" y="49688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95536" y="863600"/>
            <a:ext cx="3594941" cy="529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4000" b="1" i="1" dirty="0">
                <a:solidFill>
                  <a:srgbClr val="FF0000"/>
                </a:solidFill>
              </a:rPr>
              <a:t>СОЧИНЕНИЕ - ОПИСАНИЕ </a:t>
            </a:r>
            <a:endParaRPr lang="en-US" altLang="ru-RU" sz="4000" b="1" i="1" dirty="0">
              <a:solidFill>
                <a:srgbClr val="FF0000"/>
              </a:solidFill>
            </a:endParaRPr>
          </a:p>
          <a:p>
            <a:pPr algn="ctr"/>
            <a:r>
              <a:rPr lang="ru-RU" altLang="ru-RU" sz="4000" b="1" i="1" dirty="0">
                <a:solidFill>
                  <a:srgbClr val="FF0000"/>
                </a:solidFill>
              </a:rPr>
              <a:t>ПО КАРТИНЕ</a:t>
            </a:r>
          </a:p>
          <a:p>
            <a:pPr algn="ctr"/>
            <a:r>
              <a:rPr lang="ru-RU" altLang="ru-RU" sz="4000" b="1" i="1" dirty="0">
                <a:solidFill>
                  <a:srgbClr val="FF0000"/>
                </a:solidFill>
              </a:rPr>
              <a:t> А.А. ПЛАСТОВА «ЛЕТОМ</a:t>
            </a:r>
            <a:r>
              <a:rPr lang="ru-RU" altLang="ru-RU" sz="4000" b="1" i="1" dirty="0" smtClean="0">
                <a:solidFill>
                  <a:srgbClr val="FF0000"/>
                </a:solidFill>
              </a:rPr>
              <a:t>»</a:t>
            </a:r>
          </a:p>
          <a:p>
            <a:pPr algn="ctr"/>
            <a:r>
              <a:rPr lang="ru-RU" altLang="ru-RU" sz="4000" b="1" dirty="0" smtClean="0">
                <a:solidFill>
                  <a:srgbClr val="FF0000"/>
                </a:solidFill>
              </a:rPr>
              <a:t> </a:t>
            </a:r>
            <a:endParaRPr lang="en-US" altLang="ru-RU" sz="4000" b="1" dirty="0">
              <a:solidFill>
                <a:srgbClr val="FF0000"/>
              </a:solidFill>
            </a:endParaRPr>
          </a:p>
          <a:p>
            <a:pPr algn="ctr"/>
            <a:r>
              <a:rPr lang="ru-RU" altLang="ru-RU" sz="2000" b="1" dirty="0">
                <a:solidFill>
                  <a:srgbClr val="FF0000"/>
                </a:solidFill>
              </a:rPr>
              <a:t>Урок русского языка </a:t>
            </a:r>
            <a:endParaRPr lang="ru-RU" altLang="ru-RU" sz="2000" b="1" dirty="0" smtClean="0">
              <a:solidFill>
                <a:srgbClr val="FF0000"/>
              </a:solidFill>
            </a:endParaRPr>
          </a:p>
          <a:p>
            <a:pPr algn="ctr"/>
            <a:r>
              <a:rPr lang="ru-RU" altLang="ru-RU" sz="2000" b="1" dirty="0" smtClean="0">
                <a:solidFill>
                  <a:srgbClr val="FF0000"/>
                </a:solidFill>
              </a:rPr>
              <a:t>в </a:t>
            </a:r>
            <a:r>
              <a:rPr lang="ru-RU" altLang="ru-RU" sz="2000" b="1" dirty="0">
                <a:solidFill>
                  <a:srgbClr val="FF0000"/>
                </a:solidFill>
              </a:rPr>
              <a:t>5 классе</a:t>
            </a:r>
          </a:p>
          <a:p>
            <a:endParaRPr lang="ru-RU" altLang="ru-RU" dirty="0">
              <a:solidFill>
                <a:srgbClr val="FF0000"/>
              </a:solidFill>
            </a:endParaRPr>
          </a:p>
        </p:txBody>
      </p:sp>
      <p:pic>
        <p:nvPicPr>
          <p:cNvPr id="5" name="i-main-pic" descr="Картинка 78 из 3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980728"/>
            <a:ext cx="3557650" cy="5071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663575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166813" y="4238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pic>
        <p:nvPicPr>
          <p:cNvPr id="45061" name="i-main-pic" descr="Картинка 78 из 3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666" t="71666"/>
          <a:stretch>
            <a:fillRect/>
          </a:stretch>
        </p:blipFill>
        <p:spPr bwMode="auto">
          <a:xfrm>
            <a:off x="1670051" y="454446"/>
            <a:ext cx="1847068" cy="21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1455738" y="32321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pic>
        <p:nvPicPr>
          <p:cNvPr id="45063" name="i-main-pic" descr="Картинка 78 из 3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742" y="2605040"/>
            <a:ext cx="2672377" cy="3559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5148064" y="568325"/>
            <a:ext cx="3294428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 dirty="0"/>
              <a:t>Что вы можете </a:t>
            </a:r>
          </a:p>
          <a:p>
            <a:r>
              <a:rPr lang="ru-RU" altLang="ru-RU" sz="2400" dirty="0"/>
              <a:t>сказать о собаке?</a:t>
            </a:r>
          </a:p>
          <a:p>
            <a:endParaRPr lang="ru-RU" altLang="ru-RU" sz="2400" dirty="0"/>
          </a:p>
          <a:p>
            <a:endParaRPr lang="ru-RU" altLang="ru-RU" sz="2400" dirty="0"/>
          </a:p>
          <a:p>
            <a:endParaRPr lang="ru-RU" altLang="ru-RU" sz="2400" dirty="0"/>
          </a:p>
          <a:p>
            <a:r>
              <a:rPr lang="ru-RU" altLang="ru-RU" sz="2400" dirty="0"/>
              <a:t>Где расположились</a:t>
            </a:r>
          </a:p>
          <a:p>
            <a:r>
              <a:rPr lang="ru-RU" altLang="ru-RU" sz="2400" dirty="0"/>
              <a:t>грибники?</a:t>
            </a:r>
          </a:p>
          <a:p>
            <a:r>
              <a:rPr lang="ru-RU" altLang="ru-RU" sz="2400" dirty="0"/>
              <a:t>Почему они выбрали </a:t>
            </a:r>
          </a:p>
          <a:p>
            <a:r>
              <a:rPr lang="ru-RU" altLang="ru-RU" sz="2400" dirty="0"/>
              <a:t>это место?</a:t>
            </a:r>
          </a:p>
          <a:p>
            <a:endParaRPr lang="ru-RU" altLang="ru-RU" sz="2400" dirty="0"/>
          </a:p>
          <a:p>
            <a:r>
              <a:rPr lang="ru-RU" altLang="ru-RU" sz="2400" dirty="0"/>
              <a:t>Как художник </a:t>
            </a:r>
          </a:p>
          <a:p>
            <a:r>
              <a:rPr lang="ru-RU" altLang="ru-RU" sz="2400" dirty="0"/>
              <a:t>показывает, что </a:t>
            </a:r>
          </a:p>
          <a:p>
            <a:r>
              <a:rPr lang="ru-RU" altLang="ru-RU" sz="2400" dirty="0"/>
              <a:t>стоит солнечный</a:t>
            </a:r>
          </a:p>
          <a:p>
            <a:r>
              <a:rPr lang="ru-RU" altLang="ru-RU" sz="2400" dirty="0"/>
              <a:t>день?</a:t>
            </a:r>
          </a:p>
          <a:p>
            <a:r>
              <a:rPr lang="ru-RU" altLang="ru-RU" sz="2400" dirty="0"/>
              <a:t>Тихий день?</a:t>
            </a:r>
          </a:p>
          <a:p>
            <a:endParaRPr lang="ru-RU" altLang="ru-RU" sz="24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663575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735013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pic>
        <p:nvPicPr>
          <p:cNvPr id="51205" name="i-main-pic" descr="Картинка 78 из 3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5175"/>
            <a:ext cx="3774032" cy="5140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4860032" y="1257895"/>
            <a:ext cx="41402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400" dirty="0"/>
              <a:t>Какие цвета использовал</a:t>
            </a:r>
          </a:p>
          <a:p>
            <a:r>
              <a:rPr lang="ru-RU" altLang="ru-RU" sz="2400" dirty="0"/>
              <a:t>художник для </a:t>
            </a:r>
            <a:r>
              <a:rPr lang="ru-RU" altLang="ru-RU" sz="2400" dirty="0" smtClean="0"/>
              <a:t>из</a:t>
            </a:r>
            <a:r>
              <a:rPr lang="ru-RU" altLang="ru-RU" sz="2400" dirty="0" smtClean="0"/>
              <a:t>ображения</a:t>
            </a:r>
            <a:endParaRPr lang="ru-RU" altLang="ru-RU" sz="2400" dirty="0"/>
          </a:p>
          <a:p>
            <a:r>
              <a:rPr lang="ru-RU" altLang="ru-RU" sz="2400" dirty="0"/>
              <a:t>летнего солнечного дня?</a:t>
            </a:r>
          </a:p>
          <a:p>
            <a:endParaRPr lang="ru-RU" altLang="ru-RU" sz="2400" dirty="0"/>
          </a:p>
          <a:p>
            <a:r>
              <a:rPr lang="ru-RU" altLang="ru-RU" sz="2400" dirty="0"/>
              <a:t>Какие </a:t>
            </a:r>
            <a:r>
              <a:rPr lang="ru-RU" altLang="ru-RU" sz="2400" dirty="0" smtClean="0"/>
              <a:t>краски преобладают в </a:t>
            </a:r>
            <a:r>
              <a:rPr lang="ru-RU" altLang="ru-RU" sz="2400" dirty="0"/>
              <a:t>картине?</a:t>
            </a:r>
          </a:p>
          <a:p>
            <a:endParaRPr lang="ru-RU" altLang="ru-RU" sz="2400" dirty="0"/>
          </a:p>
          <a:p>
            <a:r>
              <a:rPr lang="ru-RU" altLang="ru-RU" sz="2400" dirty="0"/>
              <a:t>Какое впечатление на </a:t>
            </a:r>
            <a:r>
              <a:rPr lang="ru-RU" altLang="ru-RU" sz="2400" dirty="0" smtClean="0"/>
              <a:t>вас производит </a:t>
            </a:r>
            <a:r>
              <a:rPr lang="ru-RU" altLang="ru-RU" sz="2400" dirty="0"/>
              <a:t>картина</a:t>
            </a:r>
          </a:p>
          <a:p>
            <a:r>
              <a:rPr lang="ru-RU" altLang="ru-RU" sz="2400" dirty="0"/>
              <a:t>А.А. </a:t>
            </a:r>
            <a:r>
              <a:rPr lang="ru-RU" altLang="ru-RU" sz="2400" dirty="0" err="1"/>
              <a:t>Пластова</a:t>
            </a:r>
            <a:r>
              <a:rPr lang="ru-RU" altLang="ru-RU" sz="2400" dirty="0"/>
              <a:t> «Летом»?</a:t>
            </a:r>
          </a:p>
          <a:p>
            <a:endParaRPr lang="ru-RU" altLang="ru-RU" sz="24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663575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5148064" y="828687"/>
            <a:ext cx="3303340" cy="5601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dirty="0"/>
              <a:t> </a:t>
            </a:r>
            <a:r>
              <a:rPr lang="ru-RU" altLang="ru-RU" dirty="0"/>
              <a:t>В картине «Летом» А. А. Пластов </a:t>
            </a:r>
            <a:r>
              <a:rPr lang="ru-RU" altLang="ru-RU" dirty="0" smtClean="0"/>
              <a:t>использовал </a:t>
            </a:r>
            <a:r>
              <a:rPr lang="ru-RU" altLang="ru-RU" dirty="0"/>
              <a:t>теплые и холодные цвета</a:t>
            </a:r>
            <a:r>
              <a:rPr lang="ru-RU" altLang="ru-RU" dirty="0" smtClean="0"/>
              <a:t>, но </a:t>
            </a:r>
            <a:r>
              <a:rPr lang="ru-RU" altLang="ru-RU" dirty="0"/>
              <a:t>больше - теплых. Богатство цветущей </a:t>
            </a:r>
          </a:p>
          <a:p>
            <a:r>
              <a:rPr lang="ru-RU" altLang="ru-RU" dirty="0"/>
              <a:t>природы художник передает </a:t>
            </a:r>
            <a:r>
              <a:rPr lang="ru-RU" altLang="ru-RU" dirty="0" smtClean="0"/>
              <a:t>праздничным сочетанием </a:t>
            </a:r>
            <a:r>
              <a:rPr lang="ru-RU" altLang="ru-RU" dirty="0"/>
              <a:t>красок. Он использует </a:t>
            </a:r>
          </a:p>
          <a:p>
            <a:r>
              <a:rPr lang="ru-RU" altLang="ru-RU" dirty="0"/>
              <a:t>контрастные, яркие, насыщенные цвета</a:t>
            </a:r>
          </a:p>
          <a:p>
            <a:r>
              <a:rPr lang="ru-RU" altLang="ru-RU" dirty="0"/>
              <a:t>(красная косынка и белое платье девочки</a:t>
            </a:r>
            <a:r>
              <a:rPr lang="ru-RU" altLang="ru-RU" dirty="0" smtClean="0"/>
              <a:t>, синяя </a:t>
            </a:r>
            <a:r>
              <a:rPr lang="ru-RU" altLang="ru-RU" dirty="0"/>
              <a:t>одежда спящей женщины, желтые, </a:t>
            </a:r>
          </a:p>
          <a:p>
            <a:r>
              <a:rPr lang="ru-RU" altLang="ru-RU" dirty="0"/>
              <a:t>голубые вспышки цветов на ярко-зеленом </a:t>
            </a:r>
            <a:r>
              <a:rPr lang="ru-RU" altLang="ru-RU" dirty="0" smtClean="0"/>
              <a:t>фоне </a:t>
            </a:r>
            <a:r>
              <a:rPr lang="ru-RU" altLang="ru-RU" dirty="0"/>
              <a:t>травы), которые придают картине </a:t>
            </a:r>
          </a:p>
          <a:p>
            <a:r>
              <a:rPr lang="ru-RU" altLang="ru-RU" dirty="0"/>
              <a:t>особую красоту, вызывают чувство радости.</a:t>
            </a:r>
          </a:p>
          <a:p>
            <a:endParaRPr lang="ru-RU" altLang="ru-RU" sz="1600" dirty="0"/>
          </a:p>
        </p:txBody>
      </p:sp>
      <p:pic>
        <p:nvPicPr>
          <p:cNvPr id="5" name="i-main-pic" descr="Картинка 78 из 3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28687"/>
            <a:ext cx="3774032" cy="5140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663575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5148064" y="351849"/>
            <a:ext cx="3744416" cy="594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000" dirty="0"/>
              <a:t>                   </a:t>
            </a:r>
            <a:r>
              <a:rPr lang="ru-RU" altLang="ru-RU" sz="2000" dirty="0" smtClean="0"/>
              <a:t>  </a:t>
            </a:r>
            <a:r>
              <a:rPr lang="ru-RU" altLang="ru-RU" sz="2000" dirty="0" smtClean="0"/>
              <a:t>                        </a:t>
            </a:r>
            <a:r>
              <a:rPr lang="ru-RU" altLang="ru-RU" sz="2000" b="1" i="1" u="sng" dirty="0" smtClean="0"/>
              <a:t>План сочинения</a:t>
            </a:r>
          </a:p>
          <a:p>
            <a:endParaRPr lang="ru-RU" altLang="ru-RU" sz="2000" b="1" i="1" u="sng" dirty="0"/>
          </a:p>
          <a:p>
            <a:r>
              <a:rPr lang="ru-RU" sz="2000" b="1" dirty="0" smtClean="0"/>
              <a:t>1.Вступление</a:t>
            </a:r>
            <a:r>
              <a:rPr lang="ru-RU" sz="2000" b="1" dirty="0"/>
              <a:t>.</a:t>
            </a:r>
            <a:endParaRPr lang="ru-RU" sz="2000" dirty="0"/>
          </a:p>
          <a:p>
            <a:r>
              <a:rPr lang="ru-RU" sz="2000" dirty="0" smtClean="0"/>
              <a:t>Картина  А. А. </a:t>
            </a:r>
            <a:r>
              <a:rPr lang="ru-RU" sz="2000" dirty="0" err="1" smtClean="0"/>
              <a:t>Пластова</a:t>
            </a:r>
            <a:r>
              <a:rPr lang="ru-RU" sz="2000" dirty="0" smtClean="0"/>
              <a:t> «Летом». Её тема </a:t>
            </a:r>
            <a:r>
              <a:rPr lang="ru-RU" sz="2000" dirty="0"/>
              <a:t>и основная </a:t>
            </a:r>
            <a:r>
              <a:rPr lang="ru-RU" sz="2000" dirty="0" smtClean="0"/>
              <a:t>мысль. </a:t>
            </a:r>
          </a:p>
          <a:p>
            <a:pPr lvl="0"/>
            <a:r>
              <a:rPr lang="ru-RU" sz="2000" b="1" dirty="0" smtClean="0"/>
              <a:t>2.Основная </a:t>
            </a:r>
            <a:r>
              <a:rPr lang="ru-RU" sz="2000" b="1" dirty="0"/>
              <a:t>часть. Описание картины А. А. </a:t>
            </a:r>
            <a:r>
              <a:rPr lang="ru-RU" sz="2000" b="1" dirty="0" err="1"/>
              <a:t>Пластова</a:t>
            </a:r>
            <a:r>
              <a:rPr lang="ru-RU" sz="2000" b="1" dirty="0"/>
              <a:t> «Летом».</a:t>
            </a:r>
            <a:endParaRPr lang="ru-RU" sz="20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000" dirty="0"/>
              <a:t>Внешний вид, выражение лиц, позы героев картины</a:t>
            </a:r>
            <a:r>
              <a:rPr lang="ru-RU" sz="2000" dirty="0" smtClean="0"/>
              <a:t>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000" dirty="0" smtClean="0"/>
              <a:t>Корзины и кувшин.</a:t>
            </a:r>
            <a:endParaRPr lang="ru-RU" sz="20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000" dirty="0"/>
              <a:t>Пейзаж.</a:t>
            </a:r>
          </a:p>
          <a:p>
            <a:r>
              <a:rPr lang="ru-RU" sz="2000" b="1" dirty="0" smtClean="0"/>
              <a:t>3. Заключение</a:t>
            </a:r>
            <a:endParaRPr lang="ru-RU" sz="2000" dirty="0"/>
          </a:p>
          <a:p>
            <a:r>
              <a:rPr lang="ru-RU" altLang="ru-RU" sz="2000" dirty="0" smtClean="0"/>
              <a:t>Настроение, вызванное картиной. Мое </a:t>
            </a:r>
            <a:r>
              <a:rPr lang="ru-RU" altLang="ru-RU" sz="2000" dirty="0"/>
              <a:t>впечатление от картины.</a:t>
            </a:r>
          </a:p>
        </p:txBody>
      </p:sp>
      <p:pic>
        <p:nvPicPr>
          <p:cNvPr id="5" name="i-main-pic" descr="Картинка 78 из 3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51681"/>
            <a:ext cx="3774032" cy="5140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663575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592138" y="8572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pic>
        <p:nvPicPr>
          <p:cNvPr id="54277" name="i-main-pic" descr="Картинка 219 из 3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557" y="751681"/>
            <a:ext cx="3529012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5004048" y="1556792"/>
            <a:ext cx="3960441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000" dirty="0"/>
              <a:t> </a:t>
            </a:r>
            <a:r>
              <a:rPr lang="ru-RU" altLang="ru-RU" sz="2000" b="1" dirty="0"/>
              <a:t>Мы познакомились на </a:t>
            </a:r>
          </a:p>
          <a:p>
            <a:r>
              <a:rPr lang="ru-RU" altLang="ru-RU" sz="2000" b="1" dirty="0"/>
              <a:t>уроке с замечательным</a:t>
            </a:r>
          </a:p>
          <a:p>
            <a:r>
              <a:rPr lang="ru-RU" altLang="ru-RU" sz="2000" b="1" dirty="0"/>
              <a:t>русским художником</a:t>
            </a:r>
          </a:p>
          <a:p>
            <a:r>
              <a:rPr lang="ru-RU" altLang="ru-RU" sz="2000" b="1" dirty="0"/>
              <a:t>Аркадием </a:t>
            </a:r>
            <a:r>
              <a:rPr lang="ru-RU" altLang="ru-RU" sz="2000" b="1" dirty="0"/>
              <a:t>А</a:t>
            </a:r>
            <a:r>
              <a:rPr lang="ru-RU" altLang="ru-RU" sz="2000" b="1" dirty="0" smtClean="0"/>
              <a:t>лександровичем</a:t>
            </a:r>
            <a:endParaRPr lang="ru-RU" altLang="ru-RU" sz="2000" b="1" dirty="0"/>
          </a:p>
          <a:p>
            <a:r>
              <a:rPr lang="ru-RU" altLang="ru-RU" sz="2000" b="1" dirty="0"/>
              <a:t>Пластовым.  </a:t>
            </a:r>
          </a:p>
          <a:p>
            <a:r>
              <a:rPr lang="ru-RU" altLang="ru-RU" sz="2000" b="1" dirty="0"/>
              <a:t>    </a:t>
            </a:r>
          </a:p>
          <a:p>
            <a:r>
              <a:rPr lang="ru-RU" altLang="ru-RU" sz="2000" b="1" dirty="0" smtClean="0"/>
              <a:t>На родине художника</a:t>
            </a:r>
            <a:r>
              <a:rPr lang="ru-RU" altLang="ru-RU" sz="2000" b="1" dirty="0" smtClean="0"/>
              <a:t> </a:t>
            </a:r>
            <a:r>
              <a:rPr lang="ru-RU" altLang="ru-RU" sz="2000" b="1" dirty="0"/>
              <a:t>в 1988 году был </a:t>
            </a:r>
            <a:r>
              <a:rPr lang="ru-RU" altLang="ru-RU" sz="2000" b="1" dirty="0" smtClean="0"/>
              <a:t>открыт </a:t>
            </a:r>
            <a:r>
              <a:rPr lang="ru-RU" altLang="ru-RU" sz="2000" b="1" dirty="0"/>
              <a:t>Народный Музей </a:t>
            </a:r>
            <a:r>
              <a:rPr lang="ru-RU" altLang="ru-RU" sz="2000" b="1" dirty="0" smtClean="0"/>
              <a:t>его имени.</a:t>
            </a:r>
            <a:r>
              <a:rPr lang="ru-RU" altLang="ru-RU" sz="2000" dirty="0" smtClean="0"/>
              <a:t> </a:t>
            </a:r>
            <a:endParaRPr lang="ru-RU" altLang="ru-RU" sz="20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663575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5436096" y="1052736"/>
            <a:ext cx="3147863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4800" b="1" i="1" dirty="0"/>
              <a:t>Спасибо за работу</a:t>
            </a:r>
          </a:p>
          <a:p>
            <a:pPr algn="ctr"/>
            <a:r>
              <a:rPr lang="ru-RU" altLang="ru-RU" sz="4800" b="1" i="1" dirty="0"/>
              <a:t> на уроке!</a:t>
            </a:r>
          </a:p>
          <a:p>
            <a:pPr algn="ctr"/>
            <a:endParaRPr lang="ru-RU" altLang="ru-RU" sz="4800" dirty="0"/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879475" y="28003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pic>
        <p:nvPicPr>
          <p:cNvPr id="7" name="i-main-pic" descr="Картинка 78 из 3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51681"/>
            <a:ext cx="3774032" cy="5140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663575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5292080" y="2075765"/>
            <a:ext cx="316835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/>
              <a:t>Презентацию подготовила учитель русского языка и литературы </a:t>
            </a:r>
          </a:p>
          <a:p>
            <a:r>
              <a:rPr lang="ru-RU" altLang="ru-RU" sz="1600" b="1" dirty="0" smtClean="0"/>
              <a:t>ГБОУ школы 83 Выборгского района Санкт-Петербурга </a:t>
            </a:r>
          </a:p>
          <a:p>
            <a:r>
              <a:rPr lang="ru-RU" altLang="ru-RU" sz="1600" b="1" dirty="0" smtClean="0"/>
              <a:t>Кравченко Анастасия Никитична</a:t>
            </a:r>
            <a:endParaRPr lang="ru-RU" altLang="ru-RU" sz="1600" b="1" dirty="0"/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879475" y="28003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77175"/>
            <a:ext cx="3387484" cy="297977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63575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4881" y="768488"/>
            <a:ext cx="3608882" cy="132556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Цели урока: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7461" y="1770995"/>
            <a:ext cx="3608882" cy="4351338"/>
          </a:xfrm>
        </p:spPr>
        <p:txBody>
          <a:bodyPr/>
          <a:lstStyle/>
          <a:p>
            <a:pPr marL="0" indent="0">
              <a:buNone/>
            </a:pPr>
            <a:endParaRPr lang="ru-RU" altLang="ru-RU" sz="2400" b="1" dirty="0"/>
          </a:p>
          <a:p>
            <a:pPr marL="0" indent="0">
              <a:buNone/>
            </a:pPr>
            <a:r>
              <a:rPr lang="ru-RU" altLang="ru-RU" sz="2400" b="1" dirty="0"/>
              <a:t>1. </a:t>
            </a:r>
            <a:r>
              <a:rPr lang="ru-RU" altLang="ru-RU" sz="2800" b="1" dirty="0" smtClean="0"/>
              <a:t>Познакомить </a:t>
            </a:r>
            <a:r>
              <a:rPr lang="ru-RU" altLang="ru-RU" sz="2800" b="1" dirty="0"/>
              <a:t>учащихся с жизнью и </a:t>
            </a:r>
            <a:r>
              <a:rPr lang="ru-RU" altLang="ru-RU" sz="2800" b="1" dirty="0" smtClean="0"/>
              <a:t>творчеством </a:t>
            </a:r>
            <a:r>
              <a:rPr lang="ru-RU" altLang="ru-RU" sz="2800" b="1" dirty="0"/>
              <a:t>А.А. </a:t>
            </a:r>
            <a:r>
              <a:rPr lang="ru-RU" altLang="ru-RU" sz="2800" b="1" dirty="0" err="1"/>
              <a:t>Пластова</a:t>
            </a:r>
            <a:r>
              <a:rPr lang="ru-RU" altLang="ru-RU" sz="2800" b="1" dirty="0"/>
              <a:t>;</a:t>
            </a:r>
          </a:p>
          <a:p>
            <a:pPr marL="0" indent="0">
              <a:buNone/>
            </a:pPr>
            <a:r>
              <a:rPr lang="ru-RU" altLang="ru-RU" sz="2800" b="1" dirty="0"/>
              <a:t>2. </a:t>
            </a:r>
            <a:r>
              <a:rPr lang="ru-RU" altLang="ru-RU" sz="2800" b="1" dirty="0" smtClean="0"/>
              <a:t>Продолжить </a:t>
            </a:r>
            <a:r>
              <a:rPr lang="ru-RU" altLang="ru-RU" sz="2800" b="1" dirty="0"/>
              <a:t>знакомство с типом </a:t>
            </a:r>
            <a:r>
              <a:rPr lang="ru-RU" altLang="ru-RU" sz="2800" b="1" dirty="0" smtClean="0"/>
              <a:t>речи «описание</a:t>
            </a:r>
            <a:r>
              <a:rPr lang="ru-RU" altLang="ru-RU" sz="2800" b="1" dirty="0"/>
              <a:t>»;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3"/>
          </p:nvPr>
        </p:nvSpPr>
        <p:spPr>
          <a:xfrm>
            <a:off x="5076056" y="1052736"/>
            <a:ext cx="3486149" cy="5268913"/>
          </a:xfrm>
        </p:spPr>
        <p:txBody>
          <a:bodyPr>
            <a:normAutofit/>
          </a:bodyPr>
          <a:lstStyle/>
          <a:p>
            <a:r>
              <a:rPr lang="ru-RU" altLang="ru-RU" sz="2400" b="1" dirty="0"/>
              <a:t>3. </a:t>
            </a:r>
            <a:r>
              <a:rPr lang="ru-RU" altLang="ru-RU" sz="2800" b="1" dirty="0" smtClean="0"/>
              <a:t>Активизировать </a:t>
            </a:r>
            <a:r>
              <a:rPr lang="ru-RU" altLang="ru-RU" sz="2800" b="1" dirty="0"/>
              <a:t>лексику учащихся по </a:t>
            </a:r>
            <a:r>
              <a:rPr lang="ru-RU" altLang="ru-RU" sz="2800" b="1" dirty="0" smtClean="0"/>
              <a:t>теме «Лето</a:t>
            </a:r>
            <a:r>
              <a:rPr lang="ru-RU" altLang="ru-RU" sz="2800" b="1" dirty="0"/>
              <a:t>»;</a:t>
            </a:r>
          </a:p>
          <a:p>
            <a:r>
              <a:rPr lang="ru-RU" altLang="ru-RU" sz="2800" b="1" dirty="0"/>
              <a:t>4. </a:t>
            </a:r>
            <a:r>
              <a:rPr lang="ru-RU" altLang="ru-RU" sz="2800" b="1" dirty="0" smtClean="0"/>
              <a:t>Закрепить правописание падежных </a:t>
            </a:r>
            <a:endParaRPr lang="ru-RU" altLang="ru-RU" sz="2800" b="1" dirty="0"/>
          </a:p>
          <a:p>
            <a:pPr marL="0" indent="0">
              <a:buNone/>
            </a:pPr>
            <a:r>
              <a:rPr lang="ru-RU" altLang="ru-RU" sz="2800" b="1" dirty="0" smtClean="0"/>
              <a:t>окончаний </a:t>
            </a:r>
            <a:r>
              <a:rPr lang="ru-RU" altLang="ru-RU" sz="2800" b="1" dirty="0"/>
              <a:t>имен прилагательных;</a:t>
            </a:r>
          </a:p>
          <a:p>
            <a:r>
              <a:rPr lang="ru-RU" altLang="ru-RU" sz="2800" b="1" dirty="0"/>
              <a:t>5. </a:t>
            </a:r>
            <a:r>
              <a:rPr lang="ru-RU" altLang="ru-RU" sz="2800" b="1" dirty="0" smtClean="0"/>
              <a:t>Воспитывать </a:t>
            </a:r>
            <a:r>
              <a:rPr lang="ru-RU" altLang="ru-RU" sz="2800" b="1" dirty="0"/>
              <a:t>любовь к родной природе.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663575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51520" y="1772816"/>
            <a:ext cx="439248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/>
              <a:t>Смотри, как роща зеленеет,</a:t>
            </a:r>
          </a:p>
          <a:p>
            <a:r>
              <a:rPr lang="ru-RU" altLang="ru-RU" sz="1600" b="1" dirty="0"/>
              <a:t>Палящим солнцем облита,</a:t>
            </a:r>
          </a:p>
          <a:p>
            <a:r>
              <a:rPr lang="ru-RU" altLang="ru-RU" sz="1600" b="1" dirty="0"/>
              <a:t>А в ней какою негой веет</a:t>
            </a:r>
          </a:p>
          <a:p>
            <a:r>
              <a:rPr lang="ru-RU" altLang="ru-RU" sz="1600" b="1" dirty="0"/>
              <a:t>От каждой ветки и листа!</a:t>
            </a:r>
          </a:p>
          <a:p>
            <a:r>
              <a:rPr lang="ru-RU" altLang="ru-RU" sz="1600" b="1" dirty="0"/>
              <a:t>                 Войдём и сядем над корнями</a:t>
            </a:r>
          </a:p>
          <a:p>
            <a:r>
              <a:rPr lang="ru-RU" altLang="ru-RU" sz="1600" b="1" dirty="0"/>
              <a:t>                 Дерев, поимых родником, - </a:t>
            </a:r>
          </a:p>
          <a:p>
            <a:r>
              <a:rPr lang="ru-RU" altLang="ru-RU" sz="1600" b="1" dirty="0"/>
              <a:t>                 Там, где обвеянный их мглами,</a:t>
            </a:r>
          </a:p>
          <a:p>
            <a:r>
              <a:rPr lang="ru-RU" altLang="ru-RU" sz="1600" b="1" dirty="0"/>
              <a:t>                 Он шепчет в сумраке немом.</a:t>
            </a:r>
          </a:p>
          <a:p>
            <a:r>
              <a:rPr lang="ru-RU" altLang="ru-RU" sz="1600" b="1" dirty="0"/>
              <a:t>Над нами бредят их вершины,</a:t>
            </a:r>
          </a:p>
          <a:p>
            <a:r>
              <a:rPr lang="ru-RU" altLang="ru-RU" sz="1600" b="1" dirty="0"/>
              <a:t>В полдневный зной погружены,</a:t>
            </a:r>
          </a:p>
          <a:p>
            <a:r>
              <a:rPr lang="ru-RU" altLang="ru-RU" sz="1600" b="1" dirty="0"/>
              <a:t>И лишь порою крик орлиный</a:t>
            </a:r>
          </a:p>
          <a:p>
            <a:r>
              <a:rPr lang="ru-RU" altLang="ru-RU" sz="1600" b="1" dirty="0"/>
              <a:t>До нас доходит в вышины</a:t>
            </a:r>
            <a:r>
              <a:rPr lang="ru-RU" altLang="ru-RU" sz="1600" b="1" dirty="0" smtClean="0"/>
              <a:t>…</a:t>
            </a:r>
          </a:p>
          <a:p>
            <a:endParaRPr lang="ru-RU" altLang="ru-RU" sz="1600" b="1" dirty="0"/>
          </a:p>
          <a:p>
            <a:r>
              <a:rPr lang="ru-RU" altLang="ru-RU" sz="1600" b="1" dirty="0"/>
              <a:t>                                                 Ф.И. Тютчев</a:t>
            </a:r>
          </a:p>
          <a:p>
            <a:endParaRPr lang="ru-RU" altLang="ru-RU" sz="1600" b="1" dirty="0"/>
          </a:p>
        </p:txBody>
      </p:sp>
      <p:pic>
        <p:nvPicPr>
          <p:cNvPr id="5" name="i-main-pic" descr="Картинка 78 из 3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770170"/>
            <a:ext cx="3557650" cy="5071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663575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67544" y="935038"/>
            <a:ext cx="3672408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sz="3200" b="1" i="1" u="sng" dirty="0"/>
              <a:t>   Пейзаж</a:t>
            </a:r>
            <a:r>
              <a:rPr lang="ru-RU" altLang="ru-RU" sz="3200" b="1" i="1" dirty="0"/>
              <a:t> – жанр </a:t>
            </a:r>
            <a:r>
              <a:rPr lang="ru-RU" altLang="ru-RU" sz="3200" b="1" i="1" dirty="0" smtClean="0"/>
              <a:t>изобразительного искусства</a:t>
            </a:r>
            <a:r>
              <a:rPr lang="ru-RU" altLang="ru-RU" sz="3200" b="1" i="1" dirty="0"/>
              <a:t>, в котором предметом </a:t>
            </a:r>
          </a:p>
          <a:p>
            <a:pPr algn="just"/>
            <a:r>
              <a:rPr lang="ru-RU" altLang="ru-RU" sz="3200" b="1" i="1" dirty="0"/>
              <a:t>изображения является природа.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860032" y="935038"/>
            <a:ext cx="4283968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3200" b="1" i="1" u="sng" dirty="0"/>
              <a:t>  Описание</a:t>
            </a:r>
            <a:r>
              <a:rPr lang="ru-RU" altLang="ru-RU" sz="3200" b="1" i="1" dirty="0"/>
              <a:t> – тип речи. </a:t>
            </a:r>
          </a:p>
          <a:p>
            <a:r>
              <a:rPr lang="ru-RU" altLang="ru-RU" sz="3200" b="1" i="1" dirty="0"/>
              <a:t>Задача описания как типа речи – </a:t>
            </a:r>
          </a:p>
          <a:p>
            <a:r>
              <a:rPr lang="ru-RU" altLang="ru-RU" sz="3200" b="1" i="1" dirty="0"/>
              <a:t>сообщение об одновременных </a:t>
            </a:r>
          </a:p>
          <a:p>
            <a:r>
              <a:rPr lang="ru-RU" altLang="ru-RU" sz="3200" b="1" i="1" dirty="0"/>
              <a:t>или постоянных действиях,</a:t>
            </a:r>
          </a:p>
          <a:p>
            <a:r>
              <a:rPr lang="ru-RU" altLang="ru-RU" sz="3200" b="1" i="1" dirty="0"/>
              <a:t>признаках предметов или явлений.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663575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735013" y="6397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pic>
        <p:nvPicPr>
          <p:cNvPr id="16389" name="i-main-pic" descr="Картинка 160 из 3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24423"/>
            <a:ext cx="3583768" cy="434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004048" y="1340768"/>
            <a:ext cx="4031754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800" b="1" dirty="0"/>
              <a:t>Аркадий Александрович</a:t>
            </a:r>
          </a:p>
          <a:p>
            <a:r>
              <a:rPr lang="ru-RU" altLang="ru-RU" sz="2800" b="1" dirty="0"/>
              <a:t>Пластов </a:t>
            </a:r>
            <a:endParaRPr lang="ru-RU" altLang="ru-RU" sz="2800" b="1" dirty="0" smtClean="0"/>
          </a:p>
          <a:p>
            <a:r>
              <a:rPr lang="ru-RU" altLang="ru-RU" sz="2800" dirty="0" smtClean="0"/>
              <a:t>(</a:t>
            </a:r>
            <a:r>
              <a:rPr lang="ru-RU" altLang="ru-RU" sz="2800" dirty="0"/>
              <a:t>1893 – 1972</a:t>
            </a:r>
            <a:r>
              <a:rPr lang="ru-RU" altLang="ru-RU" sz="2800" dirty="0" smtClean="0"/>
              <a:t>)</a:t>
            </a:r>
            <a:endParaRPr lang="ru-RU" altLang="ru-RU" sz="2800" dirty="0"/>
          </a:p>
          <a:p>
            <a:r>
              <a:rPr lang="ru-RU" altLang="ru-RU" sz="2800" dirty="0"/>
              <a:t>выдающийся русский </a:t>
            </a:r>
          </a:p>
          <a:p>
            <a:r>
              <a:rPr lang="ru-RU" altLang="ru-RU" sz="2800" dirty="0"/>
              <a:t>живописец, народный </a:t>
            </a:r>
          </a:p>
          <a:p>
            <a:r>
              <a:rPr lang="ru-RU" altLang="ru-RU" sz="2800" dirty="0"/>
              <a:t>художник СССР,</a:t>
            </a:r>
          </a:p>
          <a:p>
            <a:r>
              <a:rPr lang="ru-RU" altLang="ru-RU" sz="2800" dirty="0"/>
              <a:t>лауреат Ленинской и </a:t>
            </a:r>
          </a:p>
          <a:p>
            <a:r>
              <a:rPr lang="ru-RU" altLang="ru-RU" sz="2800" dirty="0"/>
              <a:t>Государственной </a:t>
            </a:r>
          </a:p>
          <a:p>
            <a:r>
              <a:rPr lang="ru-RU" altLang="ru-RU" sz="2800" dirty="0"/>
              <a:t>премий.</a:t>
            </a:r>
          </a:p>
          <a:p>
            <a:endParaRPr lang="ru-RU" altLang="ru-RU" sz="28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663575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395536" y="936092"/>
            <a:ext cx="4105151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000" b="1" dirty="0"/>
              <a:t> В его полотнах с большой любовью и </a:t>
            </a:r>
            <a:r>
              <a:rPr lang="ru-RU" altLang="ru-RU" sz="2000" b="1" dirty="0" smtClean="0"/>
              <a:t>мастерством </a:t>
            </a:r>
            <a:r>
              <a:rPr lang="ru-RU" altLang="ru-RU" sz="2000" b="1" dirty="0"/>
              <a:t>раскрывается красота </a:t>
            </a:r>
            <a:r>
              <a:rPr lang="ru-RU" altLang="ru-RU" sz="2000" b="1" dirty="0" smtClean="0"/>
              <a:t>и </a:t>
            </a:r>
            <a:r>
              <a:rPr lang="ru-RU" altLang="ru-RU" sz="2000" b="1" dirty="0"/>
              <a:t>сила родной земли, выражается </a:t>
            </a:r>
          </a:p>
          <a:p>
            <a:r>
              <a:rPr lang="ru-RU" altLang="ru-RU" sz="2000" b="1" dirty="0"/>
              <a:t>глубокое восхищение человеком-</a:t>
            </a:r>
          </a:p>
          <a:p>
            <a:r>
              <a:rPr lang="ru-RU" altLang="ru-RU" sz="2000" b="1" dirty="0"/>
              <a:t>тружеником.</a:t>
            </a:r>
          </a:p>
          <a:p>
            <a:r>
              <a:rPr lang="ru-RU" altLang="ru-RU" sz="2000" b="1" dirty="0"/>
              <a:t>   Художник всегда стремится передать  </a:t>
            </a:r>
            <a:r>
              <a:rPr lang="ru-RU" altLang="ru-RU" sz="2000" b="1" dirty="0" smtClean="0"/>
              <a:t>внутренний </a:t>
            </a:r>
            <a:r>
              <a:rPr lang="ru-RU" altLang="ru-RU" sz="2000" b="1" dirty="0"/>
              <a:t>мир изображаемых им людей, </a:t>
            </a:r>
          </a:p>
          <a:p>
            <a:r>
              <a:rPr lang="ru-RU" altLang="ru-RU" sz="2000" b="1" dirty="0"/>
              <a:t>их мысли, чувства, переживания.</a:t>
            </a:r>
          </a:p>
          <a:p>
            <a:r>
              <a:rPr lang="ru-RU" altLang="ru-RU" sz="2000" b="1" dirty="0"/>
              <a:t>   Любимые герои </a:t>
            </a:r>
            <a:r>
              <a:rPr lang="ru-RU" altLang="ru-RU" sz="2000" b="1" dirty="0" err="1"/>
              <a:t>Пластова</a:t>
            </a:r>
            <a:r>
              <a:rPr lang="ru-RU" altLang="ru-RU" sz="2000" b="1" dirty="0"/>
              <a:t> – </a:t>
            </a:r>
            <a:r>
              <a:rPr lang="ru-RU" altLang="ru-RU" sz="2000" b="1" dirty="0" smtClean="0"/>
              <a:t>деревенские  </a:t>
            </a:r>
            <a:r>
              <a:rPr lang="ru-RU" altLang="ru-RU" sz="2000" b="1" dirty="0"/>
              <a:t>ребятишки.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860032" y="935038"/>
            <a:ext cx="396044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/>
              <a:t>Картины А. А. </a:t>
            </a:r>
            <a:r>
              <a:rPr lang="ru-RU" altLang="ru-RU" sz="2000" b="1" dirty="0" err="1"/>
              <a:t>Пластова</a:t>
            </a:r>
            <a:r>
              <a:rPr lang="ru-RU" altLang="ru-RU" sz="2000" b="1" dirty="0"/>
              <a:t> радуют и </a:t>
            </a:r>
            <a:r>
              <a:rPr lang="ru-RU" altLang="ru-RU" sz="2000" b="1" dirty="0" smtClean="0"/>
              <a:t>привлекают </a:t>
            </a:r>
            <a:r>
              <a:rPr lang="ru-RU" altLang="ru-RU" sz="2000" b="1" dirty="0"/>
              <a:t>своими звонкими</a:t>
            </a:r>
            <a:r>
              <a:rPr lang="ru-RU" altLang="ru-RU" sz="2000" b="1" dirty="0" smtClean="0"/>
              <a:t>, сочными </a:t>
            </a:r>
            <a:r>
              <a:rPr lang="ru-RU" altLang="ru-RU" sz="2000" b="1" dirty="0"/>
              <a:t>красками, красотой </a:t>
            </a:r>
          </a:p>
          <a:p>
            <a:r>
              <a:rPr lang="ru-RU" altLang="ru-RU" sz="2000" b="1" dirty="0"/>
              <a:t>изображенной в них природы.</a:t>
            </a:r>
          </a:p>
          <a:p>
            <a:r>
              <a:rPr lang="ru-RU" altLang="ru-RU" sz="2000" b="1" dirty="0"/>
              <a:t>   Художника особенно</a:t>
            </a:r>
          </a:p>
          <a:p>
            <a:r>
              <a:rPr lang="ru-RU" altLang="ru-RU" sz="2000" b="1" dirty="0"/>
              <a:t>привлекает лето - время года, </a:t>
            </a:r>
            <a:r>
              <a:rPr lang="ru-RU" altLang="ru-RU" sz="2000" b="1" dirty="0" smtClean="0"/>
              <a:t>когда </a:t>
            </a:r>
            <a:r>
              <a:rPr lang="ru-RU" altLang="ru-RU" sz="2000" b="1" dirty="0"/>
              <a:t>вся природа находится в </a:t>
            </a:r>
            <a:r>
              <a:rPr lang="ru-RU" altLang="ru-RU" sz="2000" b="1" dirty="0" smtClean="0"/>
              <a:t>расцвете </a:t>
            </a:r>
            <a:r>
              <a:rPr lang="ru-RU" altLang="ru-RU" sz="2000" b="1" dirty="0"/>
              <a:t>своих сил.</a:t>
            </a:r>
            <a:endParaRPr lang="ru-RU" altLang="ru-RU" sz="2000" b="1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663575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447675" y="6397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pic>
        <p:nvPicPr>
          <p:cNvPr id="48133" name="i-main-pic" descr="Картинка 78 из 3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759" y="751681"/>
            <a:ext cx="3706912" cy="5284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4932040" y="1853232"/>
            <a:ext cx="3952875" cy="308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dirty="0"/>
              <a:t> </a:t>
            </a:r>
            <a:r>
              <a:rPr lang="ru-RU" altLang="ru-RU" sz="2800" dirty="0"/>
              <a:t>В картине «Летом»</a:t>
            </a:r>
          </a:p>
          <a:p>
            <a:r>
              <a:rPr lang="ru-RU" altLang="ru-RU" sz="2800" dirty="0"/>
              <a:t>А. А. Пластов показал </a:t>
            </a:r>
          </a:p>
          <a:p>
            <a:r>
              <a:rPr lang="ru-RU" altLang="ru-RU" sz="2800" dirty="0"/>
              <a:t>богатство и щедрость</a:t>
            </a:r>
          </a:p>
          <a:p>
            <a:r>
              <a:rPr lang="ru-RU" altLang="ru-RU" sz="2800" dirty="0"/>
              <a:t>родной земли, отдых </a:t>
            </a:r>
          </a:p>
          <a:p>
            <a:r>
              <a:rPr lang="ru-RU" altLang="ru-RU" sz="2800" dirty="0"/>
              <a:t>простых людей, </a:t>
            </a:r>
          </a:p>
          <a:p>
            <a:r>
              <a:rPr lang="ru-RU" altLang="ru-RU" sz="2800" dirty="0"/>
              <a:t>утомленных сбором</a:t>
            </a:r>
          </a:p>
          <a:p>
            <a:r>
              <a:rPr lang="ru-RU" altLang="ru-RU" sz="2800" dirty="0"/>
              <a:t>грибов и ягод.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663575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19113" y="4238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pic>
        <p:nvPicPr>
          <p:cNvPr id="19461" name="i-main-pic" descr="Картинка 78 из 3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90575"/>
            <a:ext cx="3724036" cy="5308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5148064" y="751681"/>
            <a:ext cx="3449638" cy="593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 dirty="0"/>
              <a:t>Что прежде всего </a:t>
            </a:r>
            <a:endParaRPr lang="en-US" altLang="ru-RU" sz="2400" dirty="0"/>
          </a:p>
          <a:p>
            <a:r>
              <a:rPr lang="ru-RU" altLang="ru-RU" sz="2400" dirty="0"/>
              <a:t> привлекло ваше</a:t>
            </a:r>
            <a:endParaRPr lang="en-US" altLang="ru-RU" sz="2400" dirty="0"/>
          </a:p>
          <a:p>
            <a:r>
              <a:rPr lang="ru-RU" altLang="ru-RU" sz="2400" dirty="0"/>
              <a:t> внимание?</a:t>
            </a:r>
            <a:endParaRPr lang="en-US" altLang="ru-RU" sz="2400" dirty="0"/>
          </a:p>
          <a:p>
            <a:endParaRPr lang="ru-RU" altLang="ru-RU" sz="2400" dirty="0"/>
          </a:p>
          <a:p>
            <a:r>
              <a:rPr lang="ru-RU" altLang="ru-RU" sz="2400" dirty="0"/>
              <a:t>Кого изобразил </a:t>
            </a:r>
            <a:endParaRPr lang="en-US" altLang="ru-RU" sz="2400" dirty="0"/>
          </a:p>
          <a:p>
            <a:r>
              <a:rPr lang="ru-RU" altLang="ru-RU" sz="2400" dirty="0"/>
              <a:t>художник?</a:t>
            </a:r>
            <a:endParaRPr lang="en-US" altLang="ru-RU" sz="2400" dirty="0"/>
          </a:p>
          <a:p>
            <a:endParaRPr lang="ru-RU" altLang="ru-RU" sz="2400" dirty="0"/>
          </a:p>
          <a:p>
            <a:r>
              <a:rPr lang="ru-RU" altLang="ru-RU" sz="2400" dirty="0"/>
              <a:t>Опишите каждого </a:t>
            </a:r>
            <a:endParaRPr lang="en-US" altLang="ru-RU" sz="2400" dirty="0"/>
          </a:p>
          <a:p>
            <a:r>
              <a:rPr lang="ru-RU" altLang="ru-RU" sz="2400" dirty="0"/>
              <a:t>героя более подробно.</a:t>
            </a:r>
            <a:endParaRPr lang="en-US" altLang="ru-RU" sz="2400" dirty="0"/>
          </a:p>
          <a:p>
            <a:endParaRPr lang="ru-RU" altLang="ru-RU" sz="2400" dirty="0"/>
          </a:p>
          <a:p>
            <a:r>
              <a:rPr lang="ru-RU" altLang="ru-RU" sz="2400" dirty="0"/>
              <a:t>Как вы думаете,</a:t>
            </a:r>
            <a:endParaRPr lang="en-US" altLang="ru-RU" sz="2400" dirty="0"/>
          </a:p>
          <a:p>
            <a:r>
              <a:rPr lang="ru-RU" altLang="ru-RU" sz="2400" dirty="0"/>
              <a:t>почему художник так</a:t>
            </a:r>
            <a:endParaRPr lang="en-US" altLang="ru-RU" sz="2400" dirty="0"/>
          </a:p>
          <a:p>
            <a:r>
              <a:rPr lang="ru-RU" altLang="ru-RU" sz="2400" dirty="0"/>
              <a:t>отчётливо изобразил</a:t>
            </a:r>
            <a:endParaRPr lang="en-US" altLang="ru-RU" sz="2400" dirty="0"/>
          </a:p>
          <a:p>
            <a:r>
              <a:rPr lang="ru-RU" altLang="ru-RU" sz="2400" dirty="0"/>
              <a:t>руки женщины? </a:t>
            </a:r>
            <a:endParaRPr lang="en-US" altLang="ru-RU" sz="2400" dirty="0"/>
          </a:p>
          <a:p>
            <a:r>
              <a:rPr lang="ru-RU" altLang="ru-RU" sz="2400" dirty="0"/>
              <a:t>Какие они?</a:t>
            </a:r>
          </a:p>
          <a:p>
            <a:endParaRPr lang="ru-RU" altLang="ru-RU" sz="24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663575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663575" y="8572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pic>
        <p:nvPicPr>
          <p:cNvPr id="46085" name="i-main-pic" descr="Картинка 78 из 3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81" t="45570"/>
          <a:stretch>
            <a:fillRect/>
          </a:stretch>
        </p:blipFill>
        <p:spPr bwMode="auto">
          <a:xfrm>
            <a:off x="467544" y="1040606"/>
            <a:ext cx="3754581" cy="466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5220072" y="1040606"/>
            <a:ext cx="2985369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 b="1" u="sng" dirty="0"/>
              <a:t>Опишите девочку</a:t>
            </a:r>
            <a:r>
              <a:rPr lang="ru-RU" altLang="ru-RU" sz="2400" b="1" u="sng" dirty="0" smtClean="0"/>
              <a:t>:</a:t>
            </a:r>
          </a:p>
          <a:p>
            <a:endParaRPr lang="en-US" altLang="ru-RU" sz="2400" b="1" u="sng" dirty="0"/>
          </a:p>
          <a:p>
            <a:r>
              <a:rPr lang="ru-RU" altLang="ru-RU" sz="2400" dirty="0"/>
              <a:t>К</a:t>
            </a:r>
            <a:r>
              <a:rPr lang="ru-RU" altLang="ru-RU" sz="2400" dirty="0" smtClean="0"/>
              <a:t>ак </a:t>
            </a:r>
            <a:r>
              <a:rPr lang="ru-RU" altLang="ru-RU" sz="2400" dirty="0"/>
              <a:t>она сидит, </a:t>
            </a:r>
            <a:endParaRPr lang="en-US" altLang="ru-RU" sz="2400" dirty="0"/>
          </a:p>
          <a:p>
            <a:r>
              <a:rPr lang="ru-RU" altLang="ru-RU" sz="2400" dirty="0"/>
              <a:t>что делает, </a:t>
            </a:r>
          </a:p>
          <a:p>
            <a:r>
              <a:rPr lang="ru-RU" altLang="ru-RU" sz="2400" dirty="0"/>
              <a:t>как одета?</a:t>
            </a:r>
            <a:endParaRPr lang="en-US" altLang="ru-RU" sz="2400" dirty="0"/>
          </a:p>
          <a:p>
            <a:endParaRPr lang="ru-RU" altLang="ru-RU" sz="2400" dirty="0"/>
          </a:p>
          <a:p>
            <a:r>
              <a:rPr lang="ru-RU" altLang="ru-RU" sz="2400" dirty="0"/>
              <a:t>Что в наряде </a:t>
            </a:r>
            <a:endParaRPr lang="en-US" altLang="ru-RU" sz="2400" dirty="0"/>
          </a:p>
          <a:p>
            <a:r>
              <a:rPr lang="ru-RU" altLang="ru-RU" sz="2400" dirty="0"/>
              <a:t>девочки</a:t>
            </a:r>
            <a:r>
              <a:rPr lang="en-US" altLang="ru-RU" sz="2400" dirty="0"/>
              <a:t> </a:t>
            </a:r>
            <a:r>
              <a:rPr lang="ru-RU" altLang="ru-RU" sz="2400" dirty="0"/>
              <a:t>особенно </a:t>
            </a:r>
            <a:endParaRPr lang="en-US" altLang="ru-RU" sz="2400" dirty="0"/>
          </a:p>
          <a:p>
            <a:r>
              <a:rPr lang="ru-RU" altLang="ru-RU" sz="2400" dirty="0"/>
              <a:t>бросается в глаза?</a:t>
            </a:r>
            <a:endParaRPr lang="en-US" altLang="ru-RU" sz="2400" dirty="0"/>
          </a:p>
          <a:p>
            <a:endParaRPr lang="ru-RU" altLang="ru-RU" sz="2400" dirty="0"/>
          </a:p>
          <a:p>
            <a:r>
              <a:rPr lang="ru-RU" altLang="ru-RU" sz="2400" dirty="0"/>
              <a:t>Что можно сказать</a:t>
            </a:r>
            <a:endParaRPr lang="en-US" altLang="ru-RU" sz="2400" dirty="0"/>
          </a:p>
          <a:p>
            <a:r>
              <a:rPr lang="ru-RU" altLang="ru-RU" sz="2400" dirty="0"/>
              <a:t> о лице девочки?</a:t>
            </a:r>
          </a:p>
          <a:p>
            <a:endParaRPr lang="ru-RU" altLang="ru-RU" sz="24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истание 8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листание 7" id="{0CE75DB1-FDE2-4B07-8783-FD2325410490}" vid="{4B0FD19C-AF86-4C35-9F38-0720CAB1391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Полшкова В.В. Шаблон Книга 25</Template>
  <TotalTime>304</TotalTime>
  <Words>627</Words>
  <Application>Microsoft Office PowerPoint</Application>
  <PresentationFormat>Экран (4:3)</PresentationFormat>
  <Paragraphs>139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AGReverance</vt:lpstr>
      <vt:lpstr>AGReverence-Oblique</vt:lpstr>
      <vt:lpstr>Arial</vt:lpstr>
      <vt:lpstr>листание 8</vt:lpstr>
      <vt:lpstr>Презентация PowerPoint</vt:lpstr>
      <vt:lpstr>Цели урока: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9</dc:creator>
  <cp:lastModifiedBy>Анастасия</cp:lastModifiedBy>
  <cp:revision>57</cp:revision>
  <dcterms:created xsi:type="dcterms:W3CDTF">2012-05-16T09:50:26Z</dcterms:created>
  <dcterms:modified xsi:type="dcterms:W3CDTF">2020-01-26T20:20:18Z</dcterms:modified>
</cp:coreProperties>
</file>