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7" r:id="rId2"/>
    <p:sldId id="258" r:id="rId3"/>
    <p:sldId id="265" r:id="rId4"/>
    <p:sldId id="256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20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21E0B8-4837-45F1-9A9F-A4EB537172B7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E64EDD1-553A-4077-A0A3-B69A8C99A99C}">
      <dgm:prSet phldrT="[Текст]" custT="1"/>
      <dgm:spPr/>
      <dgm:t>
        <a:bodyPr/>
        <a:lstStyle/>
        <a:p>
          <a:r>
            <a:rPr lang="ru-RU" sz="4400" b="1" dirty="0" smtClean="0"/>
            <a:t>Поведение детей при пожаре</a:t>
          </a:r>
          <a:endParaRPr lang="ru-RU" sz="4400" b="1" dirty="0"/>
        </a:p>
      </dgm:t>
    </dgm:pt>
    <dgm:pt modelId="{71027BA9-791B-43B8-A938-67A0C9F08AEA}" type="parTrans" cxnId="{65CCA4C0-8DD2-4EEF-899A-39C94DA02533}">
      <dgm:prSet/>
      <dgm:spPr/>
      <dgm:t>
        <a:bodyPr/>
        <a:lstStyle/>
        <a:p>
          <a:endParaRPr lang="ru-RU" sz="1200"/>
        </a:p>
      </dgm:t>
    </dgm:pt>
    <dgm:pt modelId="{DC0EC416-5713-48BB-987D-6178F7ABC648}" type="sibTrans" cxnId="{65CCA4C0-8DD2-4EEF-899A-39C94DA02533}">
      <dgm:prSet/>
      <dgm:spPr/>
      <dgm:t>
        <a:bodyPr/>
        <a:lstStyle/>
        <a:p>
          <a:endParaRPr lang="ru-RU" sz="1200"/>
        </a:p>
      </dgm:t>
    </dgm:pt>
    <dgm:pt modelId="{6575B890-F1CC-4373-A840-2F8A322861AC}">
      <dgm:prSet phldrT="[Текст]" custT="1"/>
      <dgm:spPr/>
      <dgm:t>
        <a:bodyPr/>
        <a:lstStyle/>
        <a:p>
          <a:r>
            <a:rPr lang="ru-RU" sz="4400" dirty="0" smtClean="0"/>
            <a:t>Паника</a:t>
          </a:r>
          <a:endParaRPr lang="ru-RU" sz="4400" dirty="0"/>
        </a:p>
      </dgm:t>
    </dgm:pt>
    <dgm:pt modelId="{2CE0993C-B396-426A-A62F-5ED7C3473DEB}" type="parTrans" cxnId="{A51ED94C-A40A-4512-97DF-137BDF068A22}">
      <dgm:prSet/>
      <dgm:spPr/>
      <dgm:t>
        <a:bodyPr/>
        <a:lstStyle/>
        <a:p>
          <a:endParaRPr lang="ru-RU" sz="1200"/>
        </a:p>
      </dgm:t>
    </dgm:pt>
    <dgm:pt modelId="{75BDB93A-E668-43C6-8E01-CF7E3C40B59F}" type="sibTrans" cxnId="{A51ED94C-A40A-4512-97DF-137BDF068A22}">
      <dgm:prSet/>
      <dgm:spPr/>
      <dgm:t>
        <a:bodyPr/>
        <a:lstStyle/>
        <a:p>
          <a:endParaRPr lang="ru-RU" sz="1200"/>
        </a:p>
      </dgm:t>
    </dgm:pt>
    <dgm:pt modelId="{5CAE23CC-59D2-40E0-826A-0EC68E2507AA}">
      <dgm:prSet phldrT="[Текст]" custT="1"/>
      <dgm:spPr/>
      <dgm:t>
        <a:bodyPr/>
        <a:lstStyle/>
        <a:p>
          <a:r>
            <a:rPr lang="ru-RU" sz="4400" dirty="0" smtClean="0"/>
            <a:t>Ступор</a:t>
          </a:r>
          <a:endParaRPr lang="ru-RU" sz="4400" dirty="0"/>
        </a:p>
      </dgm:t>
    </dgm:pt>
    <dgm:pt modelId="{02AF3A15-6013-4465-94D2-3D73BA6F6D89}" type="parTrans" cxnId="{37E3E16F-7A80-4132-B6A0-20BE46FE5C77}">
      <dgm:prSet/>
      <dgm:spPr/>
      <dgm:t>
        <a:bodyPr/>
        <a:lstStyle/>
        <a:p>
          <a:endParaRPr lang="ru-RU" sz="1200"/>
        </a:p>
      </dgm:t>
    </dgm:pt>
    <dgm:pt modelId="{64C62A4A-AEEC-499C-8D18-46B0280DF08B}" type="sibTrans" cxnId="{37E3E16F-7A80-4132-B6A0-20BE46FE5C77}">
      <dgm:prSet/>
      <dgm:spPr/>
      <dgm:t>
        <a:bodyPr/>
        <a:lstStyle/>
        <a:p>
          <a:endParaRPr lang="ru-RU" sz="1200"/>
        </a:p>
      </dgm:t>
    </dgm:pt>
    <dgm:pt modelId="{837D142C-17F9-41E5-932E-B09CBD7D09E3}" type="pres">
      <dgm:prSet presAssocID="{D921E0B8-4837-45F1-9A9F-A4EB537172B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E997FB9-55DE-46A6-80AD-D6C020BAC405}" type="pres">
      <dgm:prSet presAssocID="{BE64EDD1-553A-4077-A0A3-B69A8C99A99C}" presName="hierRoot1" presStyleCnt="0">
        <dgm:presLayoutVars>
          <dgm:hierBranch val="init"/>
        </dgm:presLayoutVars>
      </dgm:prSet>
      <dgm:spPr/>
    </dgm:pt>
    <dgm:pt modelId="{30511018-2A5E-4FB7-868A-63DA856A0E6D}" type="pres">
      <dgm:prSet presAssocID="{BE64EDD1-553A-4077-A0A3-B69A8C99A99C}" presName="rootComposite1" presStyleCnt="0"/>
      <dgm:spPr/>
    </dgm:pt>
    <dgm:pt modelId="{D9DF4E3F-BCCE-437B-8248-82CCFA4B3398}" type="pres">
      <dgm:prSet presAssocID="{BE64EDD1-553A-4077-A0A3-B69A8C99A99C}" presName="rootText1" presStyleLbl="node0" presStyleIdx="0" presStyleCnt="1" custScaleX="319952" custLinFactNeighborX="1808" custLinFactNeighborY="-25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014D8D-F222-4EF2-98D6-ED86B61C4AA2}" type="pres">
      <dgm:prSet presAssocID="{BE64EDD1-553A-4077-A0A3-B69A8C99A99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CCB52DF-C20B-4546-8734-A6CC3523FBAC}" type="pres">
      <dgm:prSet presAssocID="{BE64EDD1-553A-4077-A0A3-B69A8C99A99C}" presName="hierChild2" presStyleCnt="0"/>
      <dgm:spPr/>
    </dgm:pt>
    <dgm:pt modelId="{91967884-1B5C-4BF4-BA12-5F0CED316042}" type="pres">
      <dgm:prSet presAssocID="{2CE0993C-B396-426A-A62F-5ED7C3473DEB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5491AC4-BEEB-40CC-B785-64D8A07B1F8E}" type="pres">
      <dgm:prSet presAssocID="{6575B890-F1CC-4373-A840-2F8A322861AC}" presName="hierRoot2" presStyleCnt="0">
        <dgm:presLayoutVars>
          <dgm:hierBranch val="init"/>
        </dgm:presLayoutVars>
      </dgm:prSet>
      <dgm:spPr/>
    </dgm:pt>
    <dgm:pt modelId="{1C942D80-527B-4807-AFDB-DB865A993466}" type="pres">
      <dgm:prSet presAssocID="{6575B890-F1CC-4373-A840-2F8A322861AC}" presName="rootComposite" presStyleCnt="0"/>
      <dgm:spPr/>
    </dgm:pt>
    <dgm:pt modelId="{C7BEEC65-1015-4079-8D3D-7876226A9564}" type="pres">
      <dgm:prSet presAssocID="{6575B890-F1CC-4373-A840-2F8A322861A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5886F8-3EC6-4B94-8E22-A09DBB391B08}" type="pres">
      <dgm:prSet presAssocID="{6575B890-F1CC-4373-A840-2F8A322861AC}" presName="rootConnector" presStyleLbl="node2" presStyleIdx="0" presStyleCnt="2"/>
      <dgm:spPr/>
      <dgm:t>
        <a:bodyPr/>
        <a:lstStyle/>
        <a:p>
          <a:endParaRPr lang="ru-RU"/>
        </a:p>
      </dgm:t>
    </dgm:pt>
    <dgm:pt modelId="{937284B2-7CF0-4F2F-B558-B8B880D25D18}" type="pres">
      <dgm:prSet presAssocID="{6575B890-F1CC-4373-A840-2F8A322861AC}" presName="hierChild4" presStyleCnt="0"/>
      <dgm:spPr/>
    </dgm:pt>
    <dgm:pt modelId="{F50D1E7C-70EE-4346-B504-484C1284802A}" type="pres">
      <dgm:prSet presAssocID="{6575B890-F1CC-4373-A840-2F8A322861AC}" presName="hierChild5" presStyleCnt="0"/>
      <dgm:spPr/>
    </dgm:pt>
    <dgm:pt modelId="{A544F54D-E2AC-4D65-ADFC-0D7701A79489}" type="pres">
      <dgm:prSet presAssocID="{02AF3A15-6013-4465-94D2-3D73BA6F6D89}" presName="Name37" presStyleLbl="parChTrans1D2" presStyleIdx="1" presStyleCnt="2"/>
      <dgm:spPr/>
      <dgm:t>
        <a:bodyPr/>
        <a:lstStyle/>
        <a:p>
          <a:endParaRPr lang="ru-RU"/>
        </a:p>
      </dgm:t>
    </dgm:pt>
    <dgm:pt modelId="{84E812E7-C9FA-4E33-ACD9-7FC3A1466F83}" type="pres">
      <dgm:prSet presAssocID="{5CAE23CC-59D2-40E0-826A-0EC68E2507AA}" presName="hierRoot2" presStyleCnt="0">
        <dgm:presLayoutVars>
          <dgm:hierBranch val="init"/>
        </dgm:presLayoutVars>
      </dgm:prSet>
      <dgm:spPr/>
    </dgm:pt>
    <dgm:pt modelId="{3FED5A66-9DF3-40E9-A25B-2D3C4E77C4EF}" type="pres">
      <dgm:prSet presAssocID="{5CAE23CC-59D2-40E0-826A-0EC68E2507AA}" presName="rootComposite" presStyleCnt="0"/>
      <dgm:spPr/>
    </dgm:pt>
    <dgm:pt modelId="{A187D4E6-FBD4-4E8D-8900-6E16A664642A}" type="pres">
      <dgm:prSet presAssocID="{5CAE23CC-59D2-40E0-826A-0EC68E2507A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AED197-BA6F-4722-82D8-813B19DB23B4}" type="pres">
      <dgm:prSet presAssocID="{5CAE23CC-59D2-40E0-826A-0EC68E2507AA}" presName="rootConnector" presStyleLbl="node2" presStyleIdx="1" presStyleCnt="2"/>
      <dgm:spPr/>
      <dgm:t>
        <a:bodyPr/>
        <a:lstStyle/>
        <a:p>
          <a:endParaRPr lang="ru-RU"/>
        </a:p>
      </dgm:t>
    </dgm:pt>
    <dgm:pt modelId="{F363E41C-433C-43F7-BB04-BB7CFAE30586}" type="pres">
      <dgm:prSet presAssocID="{5CAE23CC-59D2-40E0-826A-0EC68E2507AA}" presName="hierChild4" presStyleCnt="0"/>
      <dgm:spPr/>
    </dgm:pt>
    <dgm:pt modelId="{AF5EAAC3-58F9-4573-96EE-72D920165046}" type="pres">
      <dgm:prSet presAssocID="{5CAE23CC-59D2-40E0-826A-0EC68E2507AA}" presName="hierChild5" presStyleCnt="0"/>
      <dgm:spPr/>
    </dgm:pt>
    <dgm:pt modelId="{C8E29AD1-9219-4DB5-A499-DBAFCE558644}" type="pres">
      <dgm:prSet presAssocID="{BE64EDD1-553A-4077-A0A3-B69A8C99A99C}" presName="hierChild3" presStyleCnt="0"/>
      <dgm:spPr/>
    </dgm:pt>
  </dgm:ptLst>
  <dgm:cxnLst>
    <dgm:cxn modelId="{DB30EB5C-EB33-40AB-99E8-D1AFB86ECFAC}" type="presOf" srcId="{BE64EDD1-553A-4077-A0A3-B69A8C99A99C}" destId="{25014D8D-F222-4EF2-98D6-ED86B61C4AA2}" srcOrd="1" destOrd="0" presId="urn:microsoft.com/office/officeart/2005/8/layout/orgChart1"/>
    <dgm:cxn modelId="{86802B80-90DB-46B0-A41A-2ACCE4AC84D7}" type="presOf" srcId="{D921E0B8-4837-45F1-9A9F-A4EB537172B7}" destId="{837D142C-17F9-41E5-932E-B09CBD7D09E3}" srcOrd="0" destOrd="0" presId="urn:microsoft.com/office/officeart/2005/8/layout/orgChart1"/>
    <dgm:cxn modelId="{A51ED94C-A40A-4512-97DF-137BDF068A22}" srcId="{BE64EDD1-553A-4077-A0A3-B69A8C99A99C}" destId="{6575B890-F1CC-4373-A840-2F8A322861AC}" srcOrd="0" destOrd="0" parTransId="{2CE0993C-B396-426A-A62F-5ED7C3473DEB}" sibTransId="{75BDB93A-E668-43C6-8E01-CF7E3C40B59F}"/>
    <dgm:cxn modelId="{FC2BF6AA-AFA1-404B-8C6E-2A3CA0239711}" type="presOf" srcId="{5CAE23CC-59D2-40E0-826A-0EC68E2507AA}" destId="{A187D4E6-FBD4-4E8D-8900-6E16A664642A}" srcOrd="0" destOrd="0" presId="urn:microsoft.com/office/officeart/2005/8/layout/orgChart1"/>
    <dgm:cxn modelId="{75D2AAF9-E4C6-4497-993F-0017630FDDE8}" type="presOf" srcId="{6575B890-F1CC-4373-A840-2F8A322861AC}" destId="{C7BEEC65-1015-4079-8D3D-7876226A9564}" srcOrd="0" destOrd="0" presId="urn:microsoft.com/office/officeart/2005/8/layout/orgChart1"/>
    <dgm:cxn modelId="{36DA72F8-2EE5-4C3A-83A3-E647899BBC2B}" type="presOf" srcId="{5CAE23CC-59D2-40E0-826A-0EC68E2507AA}" destId="{E5AED197-BA6F-4722-82D8-813B19DB23B4}" srcOrd="1" destOrd="0" presId="urn:microsoft.com/office/officeart/2005/8/layout/orgChart1"/>
    <dgm:cxn modelId="{A0301715-AA07-4234-B37B-DDC377528307}" type="presOf" srcId="{6575B890-F1CC-4373-A840-2F8A322861AC}" destId="{185886F8-3EC6-4B94-8E22-A09DBB391B08}" srcOrd="1" destOrd="0" presId="urn:microsoft.com/office/officeart/2005/8/layout/orgChart1"/>
    <dgm:cxn modelId="{DBA3673E-F119-4185-BA90-E446002A5BBD}" type="presOf" srcId="{02AF3A15-6013-4465-94D2-3D73BA6F6D89}" destId="{A544F54D-E2AC-4D65-ADFC-0D7701A79489}" srcOrd="0" destOrd="0" presId="urn:microsoft.com/office/officeart/2005/8/layout/orgChart1"/>
    <dgm:cxn modelId="{65CCA4C0-8DD2-4EEF-899A-39C94DA02533}" srcId="{D921E0B8-4837-45F1-9A9F-A4EB537172B7}" destId="{BE64EDD1-553A-4077-A0A3-B69A8C99A99C}" srcOrd="0" destOrd="0" parTransId="{71027BA9-791B-43B8-A938-67A0C9F08AEA}" sibTransId="{DC0EC416-5713-48BB-987D-6178F7ABC648}"/>
    <dgm:cxn modelId="{37E3E16F-7A80-4132-B6A0-20BE46FE5C77}" srcId="{BE64EDD1-553A-4077-A0A3-B69A8C99A99C}" destId="{5CAE23CC-59D2-40E0-826A-0EC68E2507AA}" srcOrd="1" destOrd="0" parTransId="{02AF3A15-6013-4465-94D2-3D73BA6F6D89}" sibTransId="{64C62A4A-AEEC-499C-8D18-46B0280DF08B}"/>
    <dgm:cxn modelId="{EDEFF545-9567-4892-9764-AB8DA5DD7646}" type="presOf" srcId="{2CE0993C-B396-426A-A62F-5ED7C3473DEB}" destId="{91967884-1B5C-4BF4-BA12-5F0CED316042}" srcOrd="0" destOrd="0" presId="urn:microsoft.com/office/officeart/2005/8/layout/orgChart1"/>
    <dgm:cxn modelId="{0789D959-A2E9-45A4-84C1-B36EC4274263}" type="presOf" srcId="{BE64EDD1-553A-4077-A0A3-B69A8C99A99C}" destId="{D9DF4E3F-BCCE-437B-8248-82CCFA4B3398}" srcOrd="0" destOrd="0" presId="urn:microsoft.com/office/officeart/2005/8/layout/orgChart1"/>
    <dgm:cxn modelId="{CA6BFC31-3111-445A-A17E-B17C688D2AAE}" type="presParOf" srcId="{837D142C-17F9-41E5-932E-B09CBD7D09E3}" destId="{FE997FB9-55DE-46A6-80AD-D6C020BAC405}" srcOrd="0" destOrd="0" presId="urn:microsoft.com/office/officeart/2005/8/layout/orgChart1"/>
    <dgm:cxn modelId="{23862CA6-A3C9-4B90-A18C-B0D9DFF7CCF7}" type="presParOf" srcId="{FE997FB9-55DE-46A6-80AD-D6C020BAC405}" destId="{30511018-2A5E-4FB7-868A-63DA856A0E6D}" srcOrd="0" destOrd="0" presId="urn:microsoft.com/office/officeart/2005/8/layout/orgChart1"/>
    <dgm:cxn modelId="{CFF2F413-8FB9-4F14-AE5E-182DF65DCE5A}" type="presParOf" srcId="{30511018-2A5E-4FB7-868A-63DA856A0E6D}" destId="{D9DF4E3F-BCCE-437B-8248-82CCFA4B3398}" srcOrd="0" destOrd="0" presId="urn:microsoft.com/office/officeart/2005/8/layout/orgChart1"/>
    <dgm:cxn modelId="{90F1E234-7EBD-4F9E-A9C9-E91C0BCC28B4}" type="presParOf" srcId="{30511018-2A5E-4FB7-868A-63DA856A0E6D}" destId="{25014D8D-F222-4EF2-98D6-ED86B61C4AA2}" srcOrd="1" destOrd="0" presId="urn:microsoft.com/office/officeart/2005/8/layout/orgChart1"/>
    <dgm:cxn modelId="{C9046979-1EE9-43E0-A480-04A7D67AEA17}" type="presParOf" srcId="{FE997FB9-55DE-46A6-80AD-D6C020BAC405}" destId="{8CCB52DF-C20B-4546-8734-A6CC3523FBAC}" srcOrd="1" destOrd="0" presId="urn:microsoft.com/office/officeart/2005/8/layout/orgChart1"/>
    <dgm:cxn modelId="{993A4719-E7A4-49ED-AE92-6B6C4D8EACE5}" type="presParOf" srcId="{8CCB52DF-C20B-4546-8734-A6CC3523FBAC}" destId="{91967884-1B5C-4BF4-BA12-5F0CED316042}" srcOrd="0" destOrd="0" presId="urn:microsoft.com/office/officeart/2005/8/layout/orgChart1"/>
    <dgm:cxn modelId="{07F692CF-C73A-4D0E-9547-E1931A25B981}" type="presParOf" srcId="{8CCB52DF-C20B-4546-8734-A6CC3523FBAC}" destId="{35491AC4-BEEB-40CC-B785-64D8A07B1F8E}" srcOrd="1" destOrd="0" presId="urn:microsoft.com/office/officeart/2005/8/layout/orgChart1"/>
    <dgm:cxn modelId="{D889459C-C515-45DB-8635-1420F1DB251F}" type="presParOf" srcId="{35491AC4-BEEB-40CC-B785-64D8A07B1F8E}" destId="{1C942D80-527B-4807-AFDB-DB865A993466}" srcOrd="0" destOrd="0" presId="urn:microsoft.com/office/officeart/2005/8/layout/orgChart1"/>
    <dgm:cxn modelId="{25A5419B-B6BF-410B-8F48-6E7AE4918FF3}" type="presParOf" srcId="{1C942D80-527B-4807-AFDB-DB865A993466}" destId="{C7BEEC65-1015-4079-8D3D-7876226A9564}" srcOrd="0" destOrd="0" presId="urn:microsoft.com/office/officeart/2005/8/layout/orgChart1"/>
    <dgm:cxn modelId="{24173DB4-EBE1-4C76-8705-C6F484261AAF}" type="presParOf" srcId="{1C942D80-527B-4807-AFDB-DB865A993466}" destId="{185886F8-3EC6-4B94-8E22-A09DBB391B08}" srcOrd="1" destOrd="0" presId="urn:microsoft.com/office/officeart/2005/8/layout/orgChart1"/>
    <dgm:cxn modelId="{173A1B8C-F0D2-4351-8F48-9D9945DE62EA}" type="presParOf" srcId="{35491AC4-BEEB-40CC-B785-64D8A07B1F8E}" destId="{937284B2-7CF0-4F2F-B558-B8B880D25D18}" srcOrd="1" destOrd="0" presId="urn:microsoft.com/office/officeart/2005/8/layout/orgChart1"/>
    <dgm:cxn modelId="{B6DE1FF7-E5AD-414A-AA88-081E43EBF3E2}" type="presParOf" srcId="{35491AC4-BEEB-40CC-B785-64D8A07B1F8E}" destId="{F50D1E7C-70EE-4346-B504-484C1284802A}" srcOrd="2" destOrd="0" presId="urn:microsoft.com/office/officeart/2005/8/layout/orgChart1"/>
    <dgm:cxn modelId="{2EA6EB08-CFFE-49AF-9FBE-EE143B49DE8E}" type="presParOf" srcId="{8CCB52DF-C20B-4546-8734-A6CC3523FBAC}" destId="{A544F54D-E2AC-4D65-ADFC-0D7701A79489}" srcOrd="2" destOrd="0" presId="urn:microsoft.com/office/officeart/2005/8/layout/orgChart1"/>
    <dgm:cxn modelId="{E9386F31-77D3-486A-9B3C-BF0870D075DD}" type="presParOf" srcId="{8CCB52DF-C20B-4546-8734-A6CC3523FBAC}" destId="{84E812E7-C9FA-4E33-ACD9-7FC3A1466F83}" srcOrd="3" destOrd="0" presId="urn:microsoft.com/office/officeart/2005/8/layout/orgChart1"/>
    <dgm:cxn modelId="{89B36513-B502-40C1-B62A-AB1553316F58}" type="presParOf" srcId="{84E812E7-C9FA-4E33-ACD9-7FC3A1466F83}" destId="{3FED5A66-9DF3-40E9-A25B-2D3C4E77C4EF}" srcOrd="0" destOrd="0" presId="urn:microsoft.com/office/officeart/2005/8/layout/orgChart1"/>
    <dgm:cxn modelId="{CE846D78-1BBC-4D64-9CB0-44C868A84561}" type="presParOf" srcId="{3FED5A66-9DF3-40E9-A25B-2D3C4E77C4EF}" destId="{A187D4E6-FBD4-4E8D-8900-6E16A664642A}" srcOrd="0" destOrd="0" presId="urn:microsoft.com/office/officeart/2005/8/layout/orgChart1"/>
    <dgm:cxn modelId="{1E9E83FA-480C-43B6-9C6D-58FABB5F0CE4}" type="presParOf" srcId="{3FED5A66-9DF3-40E9-A25B-2D3C4E77C4EF}" destId="{E5AED197-BA6F-4722-82D8-813B19DB23B4}" srcOrd="1" destOrd="0" presId="urn:microsoft.com/office/officeart/2005/8/layout/orgChart1"/>
    <dgm:cxn modelId="{E5FEB9C1-6DA2-42E3-975A-36D561CCAE66}" type="presParOf" srcId="{84E812E7-C9FA-4E33-ACD9-7FC3A1466F83}" destId="{F363E41C-433C-43F7-BB04-BB7CFAE30586}" srcOrd="1" destOrd="0" presId="urn:microsoft.com/office/officeart/2005/8/layout/orgChart1"/>
    <dgm:cxn modelId="{C0114D72-866E-44A8-B117-81E395900047}" type="presParOf" srcId="{84E812E7-C9FA-4E33-ACD9-7FC3A1466F83}" destId="{AF5EAAC3-58F9-4573-96EE-72D920165046}" srcOrd="2" destOrd="0" presId="urn:microsoft.com/office/officeart/2005/8/layout/orgChart1"/>
    <dgm:cxn modelId="{7CE70D16-511E-49C6-AC7E-2F7A964B83BE}" type="presParOf" srcId="{FE997FB9-55DE-46A6-80AD-D6C020BAC405}" destId="{C8E29AD1-9219-4DB5-A499-DBAFCE5586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44F54D-E2AC-4D65-ADFC-0D7701A79489}">
      <dsp:nvSpPr>
        <dsp:cNvPr id="0" name=""/>
        <dsp:cNvSpPr/>
      </dsp:nvSpPr>
      <dsp:spPr>
        <a:xfrm>
          <a:off x="4186372" y="1340066"/>
          <a:ext cx="1582106" cy="582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429"/>
              </a:lnTo>
              <a:lnTo>
                <a:pt x="1582106" y="307429"/>
              </a:lnTo>
              <a:lnTo>
                <a:pt x="1582106" y="58211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967884-1B5C-4BF4-BA12-5F0CED316042}">
      <dsp:nvSpPr>
        <dsp:cNvPr id="0" name=""/>
        <dsp:cNvSpPr/>
      </dsp:nvSpPr>
      <dsp:spPr>
        <a:xfrm>
          <a:off x="2603010" y="1340066"/>
          <a:ext cx="1583362" cy="582119"/>
        </a:xfrm>
        <a:custGeom>
          <a:avLst/>
          <a:gdLst/>
          <a:ahLst/>
          <a:cxnLst/>
          <a:rect l="0" t="0" r="0" b="0"/>
          <a:pathLst>
            <a:path>
              <a:moveTo>
                <a:pt x="1583362" y="0"/>
              </a:moveTo>
              <a:lnTo>
                <a:pt x="1583362" y="307429"/>
              </a:lnTo>
              <a:lnTo>
                <a:pt x="0" y="307429"/>
              </a:lnTo>
              <a:lnTo>
                <a:pt x="0" y="58211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F4E3F-BCCE-437B-8248-82CCFA4B3398}">
      <dsp:nvSpPr>
        <dsp:cNvPr id="0" name=""/>
        <dsp:cNvSpPr/>
      </dsp:nvSpPr>
      <dsp:spPr>
        <a:xfrm>
          <a:off x="1255" y="32020"/>
          <a:ext cx="8370234" cy="13080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/>
            <a:t>Поведение детей при пожаре</a:t>
          </a:r>
          <a:endParaRPr lang="ru-RU" sz="4400" b="1" kern="1200" dirty="0"/>
        </a:p>
      </dsp:txBody>
      <dsp:txXfrm>
        <a:off x="1255" y="32020"/>
        <a:ext cx="8370234" cy="1308045"/>
      </dsp:txXfrm>
    </dsp:sp>
    <dsp:sp modelId="{C7BEEC65-1015-4079-8D3D-7876226A9564}">
      <dsp:nvSpPr>
        <dsp:cNvPr id="0" name=""/>
        <dsp:cNvSpPr/>
      </dsp:nvSpPr>
      <dsp:spPr>
        <a:xfrm>
          <a:off x="1294964" y="1922185"/>
          <a:ext cx="2616090" cy="13080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Паника</a:t>
          </a:r>
          <a:endParaRPr lang="ru-RU" sz="4400" kern="1200" dirty="0"/>
        </a:p>
      </dsp:txBody>
      <dsp:txXfrm>
        <a:off x="1294964" y="1922185"/>
        <a:ext cx="2616090" cy="1308045"/>
      </dsp:txXfrm>
    </dsp:sp>
    <dsp:sp modelId="{A187D4E6-FBD4-4E8D-8900-6E16A664642A}">
      <dsp:nvSpPr>
        <dsp:cNvPr id="0" name=""/>
        <dsp:cNvSpPr/>
      </dsp:nvSpPr>
      <dsp:spPr>
        <a:xfrm>
          <a:off x="4460434" y="1922185"/>
          <a:ext cx="2616090" cy="13080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Ступор</a:t>
          </a:r>
          <a:endParaRPr lang="ru-RU" sz="4400" kern="1200" dirty="0"/>
        </a:p>
      </dsp:txBody>
      <dsp:txXfrm>
        <a:off x="4460434" y="1922185"/>
        <a:ext cx="2616090" cy="1308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56128-87AF-4609-ABDB-456AC571CF1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A3781-154F-4D97-AEC5-641F616BA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0113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571A-9C64-40D3-BDEE-9BD141B4AC2B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ED1D-B540-4BF6-A0D5-C1D77CA613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842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571A-9C64-40D3-BDEE-9BD141B4AC2B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ED1D-B540-4BF6-A0D5-C1D77CA613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332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571A-9C64-40D3-BDEE-9BD141B4AC2B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ED1D-B540-4BF6-A0D5-C1D77CA613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1971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571A-9C64-40D3-BDEE-9BD141B4AC2B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ED1D-B540-4BF6-A0D5-C1D77CA613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012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571A-9C64-40D3-BDEE-9BD141B4AC2B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ED1D-B540-4BF6-A0D5-C1D77CA613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60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571A-9C64-40D3-BDEE-9BD141B4AC2B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ED1D-B540-4BF6-A0D5-C1D77CA613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78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571A-9C64-40D3-BDEE-9BD141B4AC2B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ED1D-B540-4BF6-A0D5-C1D77CA613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282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571A-9C64-40D3-BDEE-9BD141B4AC2B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ED1D-B540-4BF6-A0D5-C1D77CA613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197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571A-9C64-40D3-BDEE-9BD141B4AC2B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ED1D-B540-4BF6-A0D5-C1D77CA613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001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571A-9C64-40D3-BDEE-9BD141B4AC2B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ED1D-B540-4BF6-A0D5-C1D77CA613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883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571A-9C64-40D3-BDEE-9BD141B4AC2B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ED1D-B540-4BF6-A0D5-C1D77CA613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3015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B571A-9C64-40D3-BDEE-9BD141B4AC2B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8ED1D-B540-4BF6-A0D5-C1D77CA613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488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Вячеслав\Desktop\пламя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r="11423"/>
          <a:stretch/>
        </p:blipFill>
        <p:spPr bwMode="auto">
          <a:xfrm>
            <a:off x="0" y="-1"/>
            <a:ext cx="12192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21409"/>
            <a:ext cx="9144000" cy="2014781"/>
          </a:xfrm>
        </p:spPr>
        <p:txBody>
          <a:bodyPr>
            <a:noAutofit/>
          </a:bodyPr>
          <a:lstStyle/>
          <a:p>
            <a:r>
              <a:rPr lang="ru-RU" b="1" dirty="0" smtClean="0"/>
              <a:t>«</a:t>
            </a:r>
            <a:r>
              <a:rPr lang="ru-RU" b="1" dirty="0" smtClean="0"/>
              <a:t>Пожарная безопасность глазами детей»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821" y="3625810"/>
            <a:ext cx="6957848" cy="2403031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60000"/>
              </a:lnSpc>
            </a:pPr>
            <a:r>
              <a:rPr lang="ru-RU" b="1" dirty="0" smtClean="0"/>
              <a:t>Направление:</a:t>
            </a:r>
          </a:p>
          <a:p>
            <a:pPr algn="l">
              <a:lnSpc>
                <a:spcPct val="160000"/>
              </a:lnSpc>
            </a:pPr>
            <a:r>
              <a:rPr lang="ru-RU" b="1" dirty="0" smtClean="0"/>
              <a:t>Выполнила: ученица 2 Г класса МАОУ Лицей № 130</a:t>
            </a:r>
          </a:p>
          <a:p>
            <a:pPr algn="l">
              <a:lnSpc>
                <a:spcPct val="160000"/>
              </a:lnSpc>
            </a:pPr>
            <a:r>
              <a:rPr lang="ru-RU" b="1" dirty="0" err="1" smtClean="0"/>
              <a:t>Пятышина</a:t>
            </a:r>
            <a:r>
              <a:rPr lang="ru-RU" b="1" dirty="0" smtClean="0"/>
              <a:t> Ева</a:t>
            </a:r>
          </a:p>
          <a:p>
            <a:pPr algn="l">
              <a:lnSpc>
                <a:spcPct val="160000"/>
              </a:lnSpc>
            </a:pPr>
            <a:r>
              <a:rPr lang="ru-RU" b="1" dirty="0" smtClean="0"/>
              <a:t>Научный руководитель: учитель начальных классов МАОУ Лицей № 130 </a:t>
            </a:r>
          </a:p>
          <a:p>
            <a:pPr algn="l">
              <a:lnSpc>
                <a:spcPct val="160000"/>
              </a:lnSpc>
            </a:pPr>
            <a:r>
              <a:rPr lang="ru-RU" b="1" dirty="0" smtClean="0"/>
              <a:t>Брюханова Валерия </a:t>
            </a:r>
            <a:r>
              <a:rPr lang="ru-RU" b="1" dirty="0" smtClean="0"/>
              <a:t>Игоревна</a:t>
            </a:r>
            <a:endParaRPr lang="ru-RU" b="1" dirty="0"/>
          </a:p>
        </p:txBody>
      </p:sp>
      <p:pic>
        <p:nvPicPr>
          <p:cNvPr id="5122" name="Picture 2" descr="https://im0-tub-ru.yandex.net/i?id=d7bb4bac73d320effeac3046024fdafd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5224" y="3509963"/>
            <a:ext cx="3881975" cy="311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5307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Вячеслав\Desktop\пламя.jpg"/>
          <p:cNvPicPr/>
          <p:nvPr/>
        </p:nvPicPr>
        <p:blipFill rotWithShape="1">
          <a:blip r:embed="rId2" cstate="print">
            <a:lum bright="70000" contrast="-70000"/>
          </a:blip>
          <a:srcRect r="11423"/>
          <a:stretch/>
        </p:blipFill>
        <p:spPr bwMode="auto">
          <a:xfrm>
            <a:off x="-1" y="1"/>
            <a:ext cx="1219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im0-tub-ru.yandex.net/i?id=b2bc665848c33ed977eae9f07f1f8913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7298" y="1396070"/>
            <a:ext cx="5157404" cy="386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3199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Вячеслав\Desktop\пламя.jpg"/>
          <p:cNvPicPr/>
          <p:nvPr/>
        </p:nvPicPr>
        <p:blipFill rotWithShape="1">
          <a:blip r:embed="rId2" cstate="print">
            <a:lum bright="70000" contrast="-70000"/>
          </a:blip>
          <a:srcRect r="11423"/>
          <a:stretch/>
        </p:blipFill>
        <p:spPr bwMode="auto">
          <a:xfrm>
            <a:off x="-1" y="0"/>
            <a:ext cx="12192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9109" y="461027"/>
            <a:ext cx="1171378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Цель: </a:t>
            </a:r>
            <a:r>
              <a:rPr lang="ru-RU" sz="2800" dirty="0" smtClean="0"/>
              <a:t>Сформировать </a:t>
            </a:r>
            <a:r>
              <a:rPr lang="ru-RU" sz="2800" dirty="0"/>
              <a:t>у детей осознанное и ответственное отношение к выполнению правил пожарной безопасности. </a:t>
            </a:r>
            <a:endParaRPr lang="ru-RU" sz="2800" dirty="0" smtClean="0"/>
          </a:p>
          <a:p>
            <a:r>
              <a:rPr lang="ru-RU" sz="2800" b="1" dirty="0" smtClean="0"/>
              <a:t>Задачи: </a:t>
            </a:r>
          </a:p>
          <a:p>
            <a:r>
              <a:rPr lang="ru-RU" sz="2800" dirty="0" smtClean="0"/>
              <a:t>- изучить понятия пожарной безопасности и пожара;</a:t>
            </a:r>
          </a:p>
          <a:p>
            <a:r>
              <a:rPr lang="ru-RU" sz="2800" dirty="0" smtClean="0"/>
              <a:t>- проанализировать психологию поведения детей при опасности пожара; </a:t>
            </a:r>
          </a:p>
          <a:p>
            <a:r>
              <a:rPr lang="ru-RU" sz="2800" dirty="0" smtClean="0"/>
              <a:t>- исследовать статистические данные о пожарах за последние пять лет;</a:t>
            </a:r>
          </a:p>
          <a:p>
            <a:r>
              <a:rPr lang="ru-RU" sz="2800" dirty="0" smtClean="0"/>
              <a:t>- разработать анкеты, провести социологический опрос и выяснить: какое представление имеют дети о действиях во время пожара;</a:t>
            </a:r>
          </a:p>
          <a:p>
            <a:r>
              <a:rPr lang="ru-RU" sz="2800" dirty="0" smtClean="0"/>
              <a:t>- на основании результатов опроса, создать памятку для детей по пожарной безопасности.</a:t>
            </a:r>
          </a:p>
          <a:p>
            <a:r>
              <a:rPr lang="ru-RU" sz="2800" b="1" dirty="0"/>
              <a:t>Методы:</a:t>
            </a:r>
          </a:p>
          <a:p>
            <a:pPr marL="285750" indent="-285750">
              <a:buFontTx/>
              <a:buChar char="-"/>
            </a:pPr>
            <a:r>
              <a:rPr lang="ru-RU" sz="2800" dirty="0"/>
              <a:t>Изучение литературы</a:t>
            </a:r>
          </a:p>
          <a:p>
            <a:pPr marL="285750" indent="-285750">
              <a:buFontTx/>
              <a:buChar char="-"/>
            </a:pPr>
            <a:r>
              <a:rPr lang="ru-RU" sz="2800" dirty="0"/>
              <a:t>Анкетирование</a:t>
            </a:r>
          </a:p>
          <a:p>
            <a:pPr marL="285750" indent="-285750">
              <a:buFontTx/>
              <a:buChar char="-"/>
            </a:pPr>
            <a:r>
              <a:rPr lang="ru-RU" sz="2800" dirty="0"/>
              <a:t>Анализ и обобщение</a:t>
            </a:r>
          </a:p>
          <a:p>
            <a:pPr marL="285750" indent="-285750">
              <a:buFontTx/>
              <a:buChar char="-"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534591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Вячеслав\Desktop\пламя.jpg"/>
          <p:cNvPicPr/>
          <p:nvPr/>
        </p:nvPicPr>
        <p:blipFill rotWithShape="1">
          <a:blip r:embed="rId2" cstate="print">
            <a:lum bright="70000" contrast="-70000"/>
          </a:blip>
          <a:srcRect r="11423"/>
          <a:stretch/>
        </p:blipFill>
        <p:spPr bwMode="auto">
          <a:xfrm>
            <a:off x="-1" y="0"/>
            <a:ext cx="12192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9109" y="461027"/>
            <a:ext cx="117137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Объект исследования: </a:t>
            </a:r>
            <a:r>
              <a:rPr lang="ru-RU" sz="4400" dirty="0" smtClean="0"/>
              <a:t>пожар</a:t>
            </a:r>
          </a:p>
          <a:p>
            <a:endParaRPr lang="ru-RU" sz="4400" dirty="0" smtClean="0"/>
          </a:p>
          <a:p>
            <a:r>
              <a:rPr lang="ru-RU" sz="4400" b="1" dirty="0" smtClean="0"/>
              <a:t>Предмет исследования: </a:t>
            </a:r>
            <a:r>
              <a:rPr lang="ru-RU" sz="4400" dirty="0" smtClean="0"/>
              <a:t>пожарная безопасность</a:t>
            </a:r>
          </a:p>
          <a:p>
            <a:endParaRPr lang="ru-RU" sz="4400" dirty="0" smtClean="0"/>
          </a:p>
          <a:p>
            <a:r>
              <a:rPr lang="ru-RU" sz="4400" b="1" dirty="0" smtClean="0"/>
              <a:t>Гипотеза</a:t>
            </a:r>
            <a:r>
              <a:rPr lang="ru-RU" sz="4400" b="1" dirty="0"/>
              <a:t>: </a:t>
            </a:r>
            <a:r>
              <a:rPr lang="ru-RU" sz="4400" dirty="0"/>
              <a:t>Мы предполагаем, что дети мало знают об опасности огня и что делать во время пожара</a:t>
            </a:r>
          </a:p>
          <a:p>
            <a:pPr marL="285750" indent="-285750">
              <a:buFontTx/>
              <a:buChar char="-"/>
            </a:pPr>
            <a:endParaRPr lang="ru-RU" sz="4400" dirty="0" smtClean="0"/>
          </a:p>
        </p:txBody>
      </p:sp>
    </p:spTree>
    <p:extLst>
      <p:ext uri="{BB962C8B-B14F-4D97-AF65-F5344CB8AC3E}">
        <p14:creationId xmlns:p14="http://schemas.microsoft.com/office/powerpoint/2010/main" xmlns="" val="455892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Вячеслав\Desktop\пламя.jpg"/>
          <p:cNvPicPr/>
          <p:nvPr/>
        </p:nvPicPr>
        <p:blipFill rotWithShape="1">
          <a:blip r:embed="rId2" cstate="print">
            <a:lum bright="70000" contrast="-70000"/>
          </a:blip>
          <a:srcRect r="11423"/>
          <a:stretch/>
        </p:blipFill>
        <p:spPr bwMode="auto">
          <a:xfrm>
            <a:off x="-1" y="1"/>
            <a:ext cx="1219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444445"/>
            <a:ext cx="9144000" cy="110057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Пожарная безопасность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6386" y="1816044"/>
            <a:ext cx="7790033" cy="4414345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Правила объясняющие, как себя вести в жизни, чтобы не пострадать от огня.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Спички и зажигалки детям не игрушки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Нельзя оставлять электрические приборы без присмотра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Выходя из дома выключайте все приборы, газ и свет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В лесу не разводите огонь и не оставляйте его без присмотра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Не поджигайте сухую траву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При пожаре звонить 01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Не открывать окна</a:t>
            </a:r>
          </a:p>
        </p:txBody>
      </p:sp>
      <p:pic>
        <p:nvPicPr>
          <p:cNvPr id="2050" name="Picture 2" descr="http://ds108.by/sites/default/files/pictures/content/plakat_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6419" y="2836623"/>
            <a:ext cx="3151236" cy="332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369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Users\Вячеслав\Desktop\пламя.jpg"/>
          <p:cNvPicPr/>
          <p:nvPr/>
        </p:nvPicPr>
        <p:blipFill rotWithShape="1">
          <a:blip r:embed="rId3" cstate="print">
            <a:lum bright="70000" contrast="-70000"/>
          </a:blip>
          <a:srcRect r="11423"/>
          <a:stretch/>
        </p:blipFill>
        <p:spPr bwMode="auto">
          <a:xfrm>
            <a:off x="-1" y="1"/>
            <a:ext cx="1219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Пожар и его стадии</a:t>
            </a:r>
            <a:endParaRPr lang="ru-RU" sz="6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9835443"/>
              </p:ext>
            </p:extLst>
          </p:nvPr>
        </p:nvGraphicFramePr>
        <p:xfrm>
          <a:off x="585950" y="2027821"/>
          <a:ext cx="11020098" cy="4378243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2410143">
                  <a:extLst>
                    <a:ext uri="{9D8B030D-6E8A-4147-A177-3AD203B41FA5}">
                      <a16:colId xmlns:a16="http://schemas.microsoft.com/office/drawing/2014/main" xmlns="" val="2920371885"/>
                    </a:ext>
                  </a:extLst>
                </a:gridCol>
                <a:gridCol w="2448143">
                  <a:extLst>
                    <a:ext uri="{9D8B030D-6E8A-4147-A177-3AD203B41FA5}">
                      <a16:colId xmlns:a16="http://schemas.microsoft.com/office/drawing/2014/main" xmlns="" val="3301804761"/>
                    </a:ext>
                  </a:extLst>
                </a:gridCol>
                <a:gridCol w="6161812">
                  <a:extLst>
                    <a:ext uri="{9D8B030D-6E8A-4147-A177-3AD203B41FA5}">
                      <a16:colId xmlns:a16="http://schemas.microsoft.com/office/drawing/2014/main" xmlns="" val="1190225800"/>
                    </a:ext>
                  </a:extLst>
                </a:gridCol>
              </a:tblGrid>
              <a:tr h="461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Наименование стадии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Время горения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Характеристика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71847029"/>
                  </a:ext>
                </a:extLst>
              </a:tr>
              <a:tr h="936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Начальная стадия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 минут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Линейное распространение огня,  обильное выделением дыма.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Температура в помещении повышается до 200 °С.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Приток воздуха медленно снижается.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90707003"/>
                  </a:ext>
                </a:extLst>
              </a:tr>
              <a:tr h="1174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Стадия объемного развития пожара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20-40 минут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Пламя заполняет весь объем помещения.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Температура внутри помещения поднимается до 300–900 °С.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Из-за разрушения остекления приток свежего воздуха резко увеличивает развитие пожара.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12359800"/>
                  </a:ext>
                </a:extLst>
              </a:tr>
              <a:tr h="1565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Затухающая стадия пожара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Разная продолжительность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Догорание в виде медленного тления. Пожар догорает и прекращается.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52032091"/>
                  </a:ext>
                </a:extLst>
              </a:tr>
            </a:tbl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89531850"/>
              </p:ext>
            </p:extLst>
          </p:nvPr>
        </p:nvGraphicFramePr>
        <p:xfrm>
          <a:off x="2205530" y="364816"/>
          <a:ext cx="712788" cy="1114425"/>
        </p:xfrm>
        <a:graphic>
          <a:graphicData uri="http://schemas.openxmlformats.org/presentationml/2006/ole">
            <p:oleObj spid="_x0000_s1044" name="Точечный рисунок" r:id="rId4" imgW="1486080" imgH="2331720" progId="PBrush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47332072"/>
              </p:ext>
            </p:extLst>
          </p:nvPr>
        </p:nvGraphicFramePr>
        <p:xfrm>
          <a:off x="9342054" y="349439"/>
          <a:ext cx="712788" cy="1114425"/>
        </p:xfrm>
        <a:graphic>
          <a:graphicData uri="http://schemas.openxmlformats.org/presentationml/2006/ole">
            <p:oleObj spid="_x0000_s1045" name="Точечный рисунок" r:id="rId5" imgW="1486080" imgH="2331720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146954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Вячеслав\Desktop\пламя.jpg"/>
          <p:cNvPicPr/>
          <p:nvPr/>
        </p:nvPicPr>
        <p:blipFill rotWithShape="1">
          <a:blip r:embed="rId2" cstate="print">
            <a:lum bright="70000" contrast="-70000"/>
          </a:blip>
          <a:srcRect r="11423"/>
          <a:stretch/>
        </p:blipFill>
        <p:spPr bwMode="auto">
          <a:xfrm>
            <a:off x="-1" y="1"/>
            <a:ext cx="1219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Статистика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803" y="2055812"/>
            <a:ext cx="6260718" cy="415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32521" y="2688340"/>
            <a:ext cx="502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Причины: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Проблемы с электрическими приборами и проводкой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Утечка газа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Неправильное использование легковоспламеняющихся веществ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Курение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078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Вячеслав\Desktop\пламя.jpg"/>
          <p:cNvPicPr/>
          <p:nvPr/>
        </p:nvPicPr>
        <p:blipFill rotWithShape="1">
          <a:blip r:embed="rId2" cstate="print">
            <a:lum bright="70000" contrast="-70000"/>
          </a:blip>
          <a:srcRect r="11423"/>
          <a:stretch/>
        </p:blipFill>
        <p:spPr bwMode="auto">
          <a:xfrm>
            <a:off x="-1" y="1"/>
            <a:ext cx="1219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91874654"/>
              </p:ext>
            </p:extLst>
          </p:nvPr>
        </p:nvGraphicFramePr>
        <p:xfrm>
          <a:off x="1910254" y="961698"/>
          <a:ext cx="8371490" cy="3294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66648" y="4635062"/>
            <a:ext cx="4067504" cy="1261241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Хаотичный бег</a:t>
            </a:r>
          </a:p>
          <a:p>
            <a:pPr algn="ctr"/>
            <a:r>
              <a:rPr lang="ru-RU" dirty="0" smtClean="0"/>
              <a:t>Дрожание</a:t>
            </a:r>
          </a:p>
          <a:p>
            <a:pPr algn="ctr"/>
            <a:r>
              <a:rPr lang="ru-RU" dirty="0" smtClean="0"/>
              <a:t>Стремление убежать и спрятаться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31420" y="4619296"/>
            <a:ext cx="4067504" cy="1292772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способность двигаться</a:t>
            </a:r>
          </a:p>
          <a:p>
            <a:pPr algn="ctr"/>
            <a:r>
              <a:rPr lang="ru-RU" dirty="0" smtClean="0"/>
              <a:t>Онемение, потеря голоса</a:t>
            </a:r>
          </a:p>
          <a:p>
            <a:pPr algn="ctr"/>
            <a:r>
              <a:rPr lang="ru-RU" dirty="0" smtClean="0"/>
              <a:t>Обморок</a:t>
            </a:r>
          </a:p>
        </p:txBody>
      </p:sp>
    </p:spTree>
    <p:extLst>
      <p:ext uri="{BB962C8B-B14F-4D97-AF65-F5344CB8AC3E}">
        <p14:creationId xmlns:p14="http://schemas.microsoft.com/office/powerpoint/2010/main" xmlns="" val="5837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Вячеслав\Desktop\пламя.jpg"/>
          <p:cNvPicPr/>
          <p:nvPr/>
        </p:nvPicPr>
        <p:blipFill rotWithShape="1">
          <a:blip r:embed="rId2" cstate="print">
            <a:lum bright="70000" contrast="-70000"/>
          </a:blip>
          <a:srcRect r="11423"/>
          <a:stretch/>
        </p:blipFill>
        <p:spPr bwMode="auto">
          <a:xfrm>
            <a:off x="-1" y="1"/>
            <a:ext cx="1219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Вячеслав\Downloads\Скриншот 2019-02-10 20.02.05.pn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32559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Users\Вячеслав\Desktop\пламя.jpg"/>
          <p:cNvPicPr/>
          <p:nvPr/>
        </p:nvPicPr>
        <p:blipFill rotWithShape="1">
          <a:blip r:embed="rId2" cstate="print">
            <a:lum bright="70000" contrast="-70000"/>
          </a:blip>
          <a:srcRect r="11423"/>
          <a:stretch/>
        </p:blipFill>
        <p:spPr bwMode="auto">
          <a:xfrm>
            <a:off x="-1" y="1"/>
            <a:ext cx="1219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/>
          <p:nvPr/>
        </p:nvGrpSpPr>
        <p:grpSpPr>
          <a:xfrm>
            <a:off x="362606" y="283778"/>
            <a:ext cx="11461532" cy="6416568"/>
            <a:chOff x="362606" y="283778"/>
            <a:chExt cx="11114693" cy="6416568"/>
          </a:xfrm>
        </p:grpSpPr>
        <p:sp>
          <p:nvSpPr>
            <p:cNvPr id="4" name="Горизонтальный свиток 3"/>
            <p:cNvSpPr/>
            <p:nvPr/>
          </p:nvSpPr>
          <p:spPr>
            <a:xfrm rot="16200000">
              <a:off x="2711669" y="-2065284"/>
              <a:ext cx="6416567" cy="11114693"/>
            </a:xfrm>
            <a:prstGeom prst="horizontalScroll">
              <a:avLst/>
            </a:prstGeom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50375" y="283778"/>
              <a:ext cx="7662042" cy="6217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/>
                <a:t>Памятка </a:t>
              </a:r>
              <a:endParaRPr lang="ru-RU" sz="2000" dirty="0"/>
            </a:p>
            <a:p>
              <a:pPr algn="ctr"/>
              <a:r>
                <a:rPr lang="ru-RU" sz="2000" b="1" dirty="0"/>
                <a:t>«ДЕТЯМ О ПОЖАРЕ»</a:t>
              </a:r>
              <a:endParaRPr lang="ru-RU" sz="2000" dirty="0"/>
            </a:p>
            <a:p>
              <a:pPr algn="ctr"/>
              <a:r>
                <a:rPr lang="ru-RU" sz="2000" dirty="0"/>
                <a:t> </a:t>
              </a:r>
            </a:p>
            <a:p>
              <a:r>
                <a:rPr lang="ru-RU" sz="2000" b="1" dirty="0"/>
                <a:t>Что делать при пожаре:</a:t>
              </a:r>
              <a:endParaRPr lang="ru-RU" sz="2000" dirty="0"/>
            </a:p>
            <a:p>
              <a:r>
                <a:rPr lang="ru-RU" sz="2000" dirty="0"/>
                <a:t>- вызвать пожарную охрану по телефону: 101, 112;</a:t>
              </a:r>
            </a:p>
            <a:p>
              <a:r>
                <a:rPr lang="ru-RU" sz="2000" dirty="0"/>
                <a:t>- уходить как можно скорее;</a:t>
              </a:r>
            </a:p>
            <a:p>
              <a:r>
                <a:rPr lang="ru-RU" sz="2000" dirty="0"/>
                <a:t>- пробираться к выходу пригнувшись (у пола меньше дыма);</a:t>
              </a:r>
            </a:p>
            <a:p>
              <a:r>
                <a:rPr lang="ru-RU" sz="2000" dirty="0"/>
                <a:t>- по возможности закрыть лицо влажной тканью и дышать через нее;</a:t>
              </a:r>
            </a:p>
            <a:p>
              <a:r>
                <a:rPr lang="ru-RU" sz="2000" dirty="0"/>
                <a:t>- по пути плотно закрыть за собой дверь;</a:t>
              </a:r>
            </a:p>
            <a:p>
              <a:r>
                <a:rPr lang="ru-RU" sz="2000" dirty="0"/>
                <a:t>- оповестить соседей.</a:t>
              </a:r>
            </a:p>
            <a:p>
              <a:r>
                <a:rPr lang="ru-RU" sz="2000" dirty="0"/>
                <a:t> </a:t>
              </a:r>
            </a:p>
            <a:p>
              <a:r>
                <a:rPr lang="ru-RU" sz="2000" b="1" dirty="0"/>
                <a:t>Что не следует делать при пожаре:</a:t>
              </a:r>
              <a:endParaRPr lang="ru-RU" sz="2000" dirty="0"/>
            </a:p>
            <a:p>
              <a:r>
                <a:rPr lang="ru-RU" sz="2000" dirty="0"/>
                <a:t>- поддаваться панике и прятаться;</a:t>
              </a:r>
            </a:p>
            <a:p>
              <a:r>
                <a:rPr lang="ru-RU" sz="2000" dirty="0"/>
                <a:t>- тушить водой электроприборы;</a:t>
              </a:r>
            </a:p>
            <a:p>
              <a:r>
                <a:rPr lang="ru-RU" sz="2000" dirty="0"/>
                <a:t>- рисковать жизнью, спасая имущество;</a:t>
              </a:r>
            </a:p>
            <a:p>
              <a:r>
                <a:rPr lang="ru-RU" sz="2000" dirty="0"/>
                <a:t>- пользоваться лифтом;</a:t>
              </a:r>
            </a:p>
            <a:p>
              <a:r>
                <a:rPr lang="ru-RU" sz="2000" dirty="0"/>
                <a:t>- выпрыгивать из окон верхних этажей.</a:t>
              </a:r>
            </a:p>
            <a:p>
              <a:r>
                <a:rPr lang="ru-RU" sz="2000" b="1" dirty="0"/>
                <a:t> </a:t>
              </a:r>
              <a:endParaRPr lang="ru-RU" sz="2000" dirty="0"/>
            </a:p>
            <a:p>
              <a:endParaRPr lang="ru-RU" sz="2000" dirty="0"/>
            </a:p>
          </p:txBody>
        </p:sp>
        <p:pic>
          <p:nvPicPr>
            <p:cNvPr id="2050" name="Picture 2" descr="https://im0-tub-ru.yandex.net/i?id=50dd718fa92d8c22b8defd1ac51793e5-l&amp;n=13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1904"/>
            <a:stretch/>
          </p:blipFill>
          <p:spPr bwMode="auto">
            <a:xfrm>
              <a:off x="1376906" y="3847650"/>
              <a:ext cx="806197" cy="982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s://im0-tub-ru.yandex.net/i?id=50dd718fa92d8c22b8defd1ac51793e5-l&amp;n=13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048"/>
            <a:stretch/>
          </p:blipFill>
          <p:spPr bwMode="auto">
            <a:xfrm>
              <a:off x="1338003" y="1023995"/>
              <a:ext cx="845100" cy="953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2736184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334</Words>
  <Application>Microsoft Office PowerPoint</Application>
  <PresentationFormat>Произвольный</PresentationFormat>
  <Paragraphs>82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Точечный рисунок</vt:lpstr>
      <vt:lpstr>«Пожарная безопасность глазами детей»</vt:lpstr>
      <vt:lpstr>Слайд 2</vt:lpstr>
      <vt:lpstr>Слайд 3</vt:lpstr>
      <vt:lpstr>Пожарная безопасность</vt:lpstr>
      <vt:lpstr>Пожар и его стадии</vt:lpstr>
      <vt:lpstr>Статистика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Иванова Мария «Пожарная безопасность глазами детей»</dc:title>
  <dc:creator>Света</dc:creator>
  <cp:lastModifiedBy>Вячеслав</cp:lastModifiedBy>
  <cp:revision>11</cp:revision>
  <cp:lastPrinted>2019-02-14T10:49:04Z</cp:lastPrinted>
  <dcterms:created xsi:type="dcterms:W3CDTF">2019-02-14T10:12:24Z</dcterms:created>
  <dcterms:modified xsi:type="dcterms:W3CDTF">2019-02-15T07:19:24Z</dcterms:modified>
</cp:coreProperties>
</file>