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84" r:id="rId2"/>
    <p:sldId id="286" r:id="rId3"/>
    <p:sldId id="288" r:id="rId4"/>
    <p:sldId id="258" r:id="rId5"/>
    <p:sldId id="287" r:id="rId6"/>
    <p:sldId id="295" r:id="rId7"/>
    <p:sldId id="276" r:id="rId8"/>
    <p:sldId id="278" r:id="rId9"/>
    <p:sldId id="292" r:id="rId10"/>
    <p:sldId id="285" r:id="rId11"/>
    <p:sldId id="291" r:id="rId12"/>
    <p:sldId id="296" r:id="rId13"/>
    <p:sldId id="294" r:id="rId14"/>
    <p:sldId id="305" r:id="rId15"/>
    <p:sldId id="273" r:id="rId16"/>
    <p:sldId id="290" r:id="rId17"/>
    <p:sldId id="275" r:id="rId18"/>
    <p:sldId id="306" r:id="rId19"/>
    <p:sldId id="277" r:id="rId20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D0527287-10E8-49F9-82D8-0E7C805684D4}">
          <p14:sldIdLst>
            <p14:sldId id="284"/>
            <p14:sldId id="286"/>
            <p14:sldId id="288"/>
            <p14:sldId id="283"/>
            <p14:sldId id="287"/>
            <p14:sldId id="258"/>
            <p14:sldId id="273"/>
            <p14:sldId id="289"/>
            <p14:sldId id="285"/>
            <p14:sldId id="291"/>
            <p14:sldId id="293"/>
            <p14:sldId id="292"/>
            <p14:sldId id="294"/>
            <p14:sldId id="295"/>
            <p14:sldId id="296"/>
            <p14:sldId id="297"/>
            <p14:sldId id="278"/>
            <p14:sldId id="274"/>
            <p14:sldId id="276"/>
            <p14:sldId id="300"/>
            <p14:sldId id="302"/>
            <p14:sldId id="303"/>
            <p14:sldId id="301"/>
            <p14:sldId id="275"/>
            <p14:sldId id="290"/>
            <p14:sldId id="298"/>
            <p14:sldId id="27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4821"/>
    <a:srgbClr val="B129A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1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05CA-6382-4A9C-ACAC-36D01870E2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E466-D78D-4FB8-97E6-27B0FBAA3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0368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05CA-6382-4A9C-ACAC-36D01870E2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E466-D78D-4FB8-97E6-27B0FBAA3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1043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05CA-6382-4A9C-ACAC-36D01870E2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E466-D78D-4FB8-97E6-27B0FBAA3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354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05CA-6382-4A9C-ACAC-36D01870E2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E466-D78D-4FB8-97E6-27B0FBAA3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1016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05CA-6382-4A9C-ACAC-36D01870E2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E466-D78D-4FB8-97E6-27B0FBAA3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1881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05CA-6382-4A9C-ACAC-36D01870E2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E466-D78D-4FB8-97E6-27B0FBAA3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9035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05CA-6382-4A9C-ACAC-36D01870E2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E466-D78D-4FB8-97E6-27B0FBAA3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938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05CA-6382-4A9C-ACAC-36D01870E2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E466-D78D-4FB8-97E6-27B0FBAA3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 descr="depositphotos_19549213-stock-photo-colorful-party-bead-border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3267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05CA-6382-4A9C-ACAC-36D01870E2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E466-D78D-4FB8-97E6-27B0FBAA3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98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05CA-6382-4A9C-ACAC-36D01870E2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E466-D78D-4FB8-97E6-27B0FBAA3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31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05CA-6382-4A9C-ACAC-36D01870E2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E466-D78D-4FB8-97E6-27B0FBAA3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2126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805CA-6382-4A9C-ACAC-36D01870E22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7E466-D78D-4FB8-97E6-27B0FBAA3B3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 descr="depositphotos_19549213-stock-photo-colorful-party-bead-border.jpg"/>
          <p:cNvPicPr>
            <a:picLocks noChangeAspect="1"/>
          </p:cNvPicPr>
          <p:nvPr userDrawn="1"/>
        </p:nvPicPr>
        <p:blipFill>
          <a:blip r:embed="rId13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4058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9356" y="274645"/>
            <a:ext cx="9473045" cy="6219681"/>
          </a:xfrm>
        </p:spPr>
        <p:txBody>
          <a:bodyPr>
            <a:normAutofit/>
          </a:bodyPr>
          <a:lstStyle/>
          <a:p>
            <a:pPr lvl="0" defTabSz="457200">
              <a:spcBef>
                <a:spcPts val="1000"/>
              </a:spcBef>
              <a:buClr>
                <a:srgbClr val="F496CB">
                  <a:lumMod val="75000"/>
                </a:srgbClr>
              </a:buClr>
              <a:buSzPct val="80000"/>
            </a:pPr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Бусоград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или волшебные </a:t>
            </a:r>
            <a:b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игры Феи Бусинки»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пособия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М.В.Родина)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Выполнила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Н. П.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Сердюкова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музыкальный руководитель высшей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квалификационной категории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МКДОУ «Детский сад п. Боровое»</a:t>
            </a: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C0CD2B4-3EA9-4DAB-A8BD-F64ADFBDDC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2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691194">
            <a:off x="-487810" y="1555471"/>
            <a:ext cx="4934102" cy="32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0047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068D05-034A-41C6-A18F-4A2A504834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4154" y="0"/>
            <a:ext cx="9494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3275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096FF3-2707-4F28-B778-33B917B1E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A9E4C8D-7FE2-45F6-AF7F-9155720223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7285" y="0"/>
            <a:ext cx="797206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68012" y="2358189"/>
            <a:ext cx="1966179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вот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лодочка..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324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0F08F3B-4571-45B0-BF30-073F37F9BE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361" y="387698"/>
            <a:ext cx="6540063" cy="5961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9896" y="1997241"/>
            <a:ext cx="33086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Ёлочка, ёлка –лесной аромат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тебе нужен волшебный наряд!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8353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83666D3-B8C7-4F08-8266-3B63C2C19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4265" y="735455"/>
            <a:ext cx="8410595" cy="559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1330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80306_19364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667871" y="691970"/>
            <a:ext cx="2754744" cy="2952328"/>
          </a:xfrm>
          <a:prstGeom prst="teardrop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IMG_20180307_180605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632173" y="2636912"/>
            <a:ext cx="2743747" cy="2952328"/>
          </a:xfrm>
          <a:prstGeom prst="teardrop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IMG_20180307_180504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679512" y="2708920"/>
            <a:ext cx="2784309" cy="2708920"/>
          </a:xfrm>
          <a:prstGeom prst="teardrop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depositphotos_130027312-stock-photo-jewellery-bracelet-armlet-isolated-on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559833" y="4293101"/>
            <a:ext cx="3188095" cy="1657871"/>
          </a:xfrm>
          <a:prstGeom prst="rect">
            <a:avLst/>
          </a:prstGeom>
        </p:spPr>
      </p:pic>
      <p:pic>
        <p:nvPicPr>
          <p:cNvPr id="7" name="Рисунок 6" descr="depositphotos_130027312-stock-photo-jewellery-bracelet-armlet-isolated-on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391480" y="1268760"/>
            <a:ext cx="2634205" cy="1369838"/>
          </a:xfrm>
          <a:prstGeom prst="rect">
            <a:avLst/>
          </a:prstGeom>
        </p:spPr>
      </p:pic>
      <p:pic>
        <p:nvPicPr>
          <p:cNvPr id="8" name="Рисунок 7" descr="depositphotos_130027312-stock-photo-jewellery-bracelet-armlet-isolated-on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208235" y="1268760"/>
            <a:ext cx="2495733" cy="12978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08685" y="0"/>
            <a:ext cx="530356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Сердечко для мамочки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DA46041-8BD6-4CDC-9237-D55AEF278197}"/>
              </a:ext>
            </a:extLst>
          </p:cNvPr>
          <p:cNvSpPr/>
          <p:nvPr/>
        </p:nvSpPr>
        <p:spPr>
          <a:xfrm>
            <a:off x="2241158" y="0"/>
            <a:ext cx="7312187" cy="18774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ru-RU" sz="2800" b="1" i="1" dirty="0" smtClean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2800" b="1" i="1" dirty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картину нарисуем,</a:t>
            </a:r>
            <a:br>
              <a:rPr lang="ru-RU" sz="2800" b="1" i="1" dirty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b="1" i="1" dirty="0" smtClean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       Ничего </a:t>
            </a:r>
            <a:r>
              <a:rPr lang="ru-RU" sz="2800" b="1" i="1" dirty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в ней не забудем-</a:t>
            </a:r>
            <a:br>
              <a:rPr lang="ru-RU" sz="2800" b="1" i="1" dirty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800" b="1" i="1" dirty="0" smtClean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      Может </a:t>
            </a:r>
            <a:r>
              <a:rPr lang="ru-RU" sz="2800" b="1" i="1" dirty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быть, пейзаж, портрет,</a:t>
            </a:r>
            <a:br>
              <a:rPr lang="ru-RU" sz="2800" b="1" i="1" dirty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2800" b="1" i="1" dirty="0" smtClean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800" b="1" i="1" dirty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Никаких секретов нет! </a:t>
            </a:r>
            <a:endParaRPr lang="ru-RU" sz="3200" b="1" i="1" dirty="0">
              <a:solidFill>
                <a:srgbClr val="0048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6774074-BB93-40AA-A506-91654F8AC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68644"/>
            <a:ext cx="6314234" cy="47645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9D18316-9FD1-40CF-84E5-1DFD671D8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1291" y="3092983"/>
            <a:ext cx="4383152" cy="335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908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https://static.tildacdn.com/tild6133-3238-4230-b137-323362613464/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95" t="24090" r="16923" b="9933"/>
          <a:stretch/>
        </p:blipFill>
        <p:spPr bwMode="auto">
          <a:xfrm rot="5400000">
            <a:off x="-400883" y="1685749"/>
            <a:ext cx="5486397" cy="295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одержимое 32" descr="IMG_1410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886198" y="904988"/>
            <a:ext cx="4433481" cy="44334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2" descr="C:\Users\Semiy\Desktop\IMG_20170130_141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8229091" y="2281487"/>
            <a:ext cx="3722784" cy="3457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E0EF102-A882-4EF6-A22F-6A7E29F51D7C}"/>
              </a:ext>
            </a:extLst>
          </p:cNvPr>
          <p:cNvSpPr/>
          <p:nvPr/>
        </p:nvSpPr>
        <p:spPr>
          <a:xfrm>
            <a:off x="1721230" y="859069"/>
            <a:ext cx="915561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Необходимо помнить, что развивая руку ребенка, применяя различные методы и приемы,  мы не только тренируем мышцы, но и развиваем способность к наблюдению, сравнению, творческому воображению.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Воспитываем усидчивость, терпение, аккуратность, точность, настойчивость. Что так немаловажно для детей, особенно с </a:t>
            </a:r>
            <a:r>
              <a:rPr lang="ru-RU" sz="24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нарушением речи.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также внедряем в практику работы  здоровьесберегающие и здоровьеобогощающие технологий, что позволяет сделать учебный процесс для ребенка более комфортным, повышает эффективность обучения, а главное - сохраняет здоровье наших детей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4225542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576137" y="1732548"/>
            <a:ext cx="92402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Подвести итог нашего мастер-класса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хочется словами Максимилиана Волошина: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«Творите сами. Как нет детей без воображения, так нет и педагога без творческих порывов».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Творческих Вам успехов!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04938" y="4391526"/>
            <a:ext cx="43733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Творите, фантазируйте, мечтайте!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42AC9E1-2026-4ACD-8368-D47311B85177}"/>
              </a:ext>
            </a:extLst>
          </p:cNvPr>
          <p:cNvSpPr/>
          <p:nvPr/>
        </p:nvSpPr>
        <p:spPr>
          <a:xfrm>
            <a:off x="3767527" y="2522098"/>
            <a:ext cx="78318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886940B-1599-49DC-BF68-0F58D16E6F7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390" y="398455"/>
            <a:ext cx="4511842" cy="601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4435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42409" y="1381181"/>
            <a:ext cx="472187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Данную методику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Бусоград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разработала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Майя  Ивановна Родина,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известный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педагог, музыкант, почетный работник общего образования РФ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Одна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сильных сторон данного пособия - это то, что в нем предлагается целая воспитательная система, направленная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формирование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музыкально- творческих, речевых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коммуникативных и других полезных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навыков : внимания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друг к другу, терпения, сочувствия, понимания, заботы и доброжелательности.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0653D69-0A56-43D3-9E7A-8B91FF094F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39088">
            <a:off x="8253207" y="1412885"/>
            <a:ext cx="3620487" cy="4360793"/>
          </a:xfrm>
          <a:prstGeom prst="rect">
            <a:avLst/>
          </a:prstGeom>
        </p:spPr>
      </p:pic>
      <p:pic>
        <p:nvPicPr>
          <p:cNvPr id="1026" name="Picture 2" descr="C:\Users\Usedr\Documents\Scanned Documents\Рисунок (2).jpg"/>
          <p:cNvPicPr>
            <a:picLocks noChangeAspect="1" noChangeArrowheads="1"/>
          </p:cNvPicPr>
          <p:nvPr/>
        </p:nvPicPr>
        <p:blipFill>
          <a:blip r:embed="rId3" cstate="print"/>
          <a:srcRect t="21700" r="41540" b="33162"/>
          <a:stretch>
            <a:fillRect/>
          </a:stretch>
        </p:blipFill>
        <p:spPr bwMode="auto">
          <a:xfrm>
            <a:off x="269317" y="1410790"/>
            <a:ext cx="3087834" cy="3278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44532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1624267" y="1301090"/>
            <a:ext cx="5416884" cy="4837113"/>
          </a:xfrm>
        </p:spPr>
        <p:txBody>
          <a:bodyPr>
            <a:normAutofit lnSpcReduction="10000"/>
          </a:bodyPr>
          <a:lstStyle/>
          <a:p>
            <a:pPr marL="0" lvl="0" indent="0"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Проблема творческого развития дошкольников - одна из самых актуальных.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того, чтобы ребенок проявил творчество, необходимо обогатить его жизненный опыт яркими художественными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впечатлениями, дать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необходимые знания и умения. 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Font typeface="Wingdings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Чем раньше начать развивать детское творчество, тем больших результатов можно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достигнуть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>
                <a:solidFill>
                  <a:srgbClr val="002060"/>
                </a:solidFill>
                <a:latin typeface="Trebuchet MS"/>
              </a:rPr>
              <a:t/>
            </a:r>
            <a:br>
              <a:rPr lang="ru-RU" sz="1400" dirty="0">
                <a:solidFill>
                  <a:srgbClr val="002060"/>
                </a:solidFill>
                <a:latin typeface="Trebuchet MS"/>
              </a:rPr>
            </a:br>
            <a:endParaRPr lang="ru-RU" sz="1400" dirty="0">
              <a:solidFill>
                <a:srgbClr val="002060"/>
              </a:solidFill>
              <a:latin typeface="Trebuchet MS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A21FB7E8-C0DB-4DE8-95E0-B75F85DB4A3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lum bright="23000" contrast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24" t="1463" r="4725" b="19097"/>
          <a:stretch/>
        </p:blipFill>
        <p:spPr>
          <a:xfrm rot="701683">
            <a:off x="7280024" y="1683920"/>
            <a:ext cx="3973512" cy="34051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767264" y="842211"/>
            <a:ext cx="279132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795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64133D7-DCC5-44CC-BBFD-AC8B86E3F688}"/>
              </a:ext>
            </a:extLst>
          </p:cNvPr>
          <p:cNvSpPr/>
          <p:nvPr/>
        </p:nvSpPr>
        <p:spPr>
          <a:xfrm>
            <a:off x="1652611" y="842686"/>
            <a:ext cx="8150087" cy="54476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8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-Развивать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музыкально- творческие способности,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мелкую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моторику;</a:t>
            </a:r>
            <a:b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-Совершенствовать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пространственные представления;</a:t>
            </a:r>
            <a:b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-Развивать психические процессы (мышление, внимание, память);</a:t>
            </a:r>
            <a:b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-Развивать индивидуальные качества ребенка (умение работать в коллективе, быть самостоятельным в выборе решений, быть сдержанными, доброжелательными и т.д.)</a:t>
            </a:r>
            <a:b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6325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65202" y="1070299"/>
            <a:ext cx="9019309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работы по данной технологии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</a:p>
          <a:p>
            <a:r>
              <a:rPr lang="ru-RU" sz="2400" b="1" dirty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Создавать условия, </a:t>
            </a:r>
            <a:r>
              <a:rPr lang="ru-RU" sz="2400" b="1" dirty="0" smtClean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сопутствующие музыкально-творческому </a:t>
            </a:r>
            <a:r>
              <a:rPr lang="ru-RU" sz="2400" b="1" dirty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развитию детей.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Данная технология способствует: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Формированию и совершенствованию пространственных представлений;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Развитию речевых и коммуникативных навыков;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 Развитию мелкой моторики: точность и координацию движений, гибкость рук;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Развитию зрительного и слухового восприятия, памяти, фантазии и воображения;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 Формированию личностных качеств: внимание, терпение</a:t>
            </a:r>
            <a:r>
              <a:rPr lang="ru-RU" b="1" dirty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896023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AFC1E15-7D6C-4786-B3FA-57623CBE0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397" y="348916"/>
            <a:ext cx="6293545" cy="62203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87388" y="2117558"/>
            <a:ext cx="3356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Учимся создавать</a:t>
            </a:r>
          </a:p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картины…..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77527" y="529389"/>
            <a:ext cx="5431744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Данная методика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оставила меня равнодушной!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269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AAEBD8D-2423-4824-8C88-D4C06C025AFD}"/>
              </a:ext>
            </a:extLst>
          </p:cNvPr>
          <p:cNvSpPr/>
          <p:nvPr/>
        </p:nvSpPr>
        <p:spPr>
          <a:xfrm>
            <a:off x="1503949" y="1955090"/>
            <a:ext cx="39893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Вместо красок разноцветных в руки бусы мы возьмём.</a:t>
            </a:r>
          </a:p>
          <a:p>
            <a:r>
              <a:rPr lang="ru-RU" sz="2800" b="1" i="1" dirty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Необычно и красиво </a:t>
            </a:r>
            <a:r>
              <a:rPr lang="ru-RU" sz="2800" b="1" i="1" dirty="0" smtClean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рисовать сейчас </a:t>
            </a:r>
            <a:r>
              <a:rPr lang="ru-RU" sz="2800" b="1" i="1" dirty="0">
                <a:solidFill>
                  <a:srgbClr val="004821"/>
                </a:solidFill>
                <a:latin typeface="Times New Roman" pitchFamily="18" charset="0"/>
                <a:cs typeface="Times New Roman" pitchFamily="18" charset="0"/>
              </a:rPr>
              <a:t>начнём.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25EC7C8-C349-4EE7-8A82-3E7917B188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34" t="5740" r="30261" b="22624"/>
          <a:stretch>
            <a:fillRect/>
          </a:stretch>
        </p:blipFill>
        <p:spPr>
          <a:xfrm>
            <a:off x="5381956" y="550717"/>
            <a:ext cx="6049109" cy="548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2637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6FB9E0C-9146-4C79-A45A-552A80FDA3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52" t="2051" r="3249" b="13840"/>
          <a:stretch>
            <a:fillRect/>
          </a:stretch>
        </p:blipFill>
        <p:spPr>
          <a:xfrm>
            <a:off x="348917" y="540465"/>
            <a:ext cx="8141959" cy="5944556"/>
          </a:xfrm>
          <a:prstGeom prst="rect">
            <a:avLst/>
          </a:prstGeom>
        </p:spPr>
      </p:pic>
      <p:pic>
        <p:nvPicPr>
          <p:cNvPr id="3" name="Picture 4" descr="https://static.elitsy.ru/media/src/86/2f/862fbc1c28234d7fa5365402da9822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62" t="4101" r="18987" b="12816"/>
          <a:stretch/>
        </p:blipFill>
        <p:spPr bwMode="auto">
          <a:xfrm>
            <a:off x="8532639" y="893371"/>
            <a:ext cx="3288887" cy="500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59768" y="0"/>
            <a:ext cx="719216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Жители города «</a:t>
            </a:r>
            <a:r>
              <a:rPr lang="ru-RU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Бусограда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и фея « Бусинка»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0DC6DC-BF73-409D-8341-847A7F817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192DE59-6AD3-477D-8E23-6FF88FBE6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652" y="155517"/>
            <a:ext cx="7736306" cy="6528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1337" y="2514599"/>
            <a:ext cx="293570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Парусник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4935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884</TotalTime>
  <Words>372</Words>
  <Application>Microsoft Office PowerPoint</Application>
  <PresentationFormat>Произвольный</PresentationFormat>
  <Paragraphs>44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«Бусоград или волшебные  игры Феи Бусинки» (автор пособия М.В.Родина)  Выполнила : Н. П. Сердюкова музыкальный руководитель высшей  квалификационной категории МКДОУ «Детский сад п. Боровое»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Бусоград</dc:title>
  <dc:creator>X</dc:creator>
  <cp:lastModifiedBy>Usedr</cp:lastModifiedBy>
  <cp:revision>88</cp:revision>
  <cp:lastPrinted>2019-11-25T17:16:50Z</cp:lastPrinted>
  <dcterms:created xsi:type="dcterms:W3CDTF">2017-04-22T09:58:19Z</dcterms:created>
  <dcterms:modified xsi:type="dcterms:W3CDTF">2019-11-08T18:01:05Z</dcterms:modified>
</cp:coreProperties>
</file>