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57" r:id="rId23"/>
    <p:sldId id="280" r:id="rId24"/>
    <p:sldId id="279" r:id="rId25"/>
    <p:sldId id="28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48" d="100"/>
          <a:sy n="48" d="100"/>
        </p:scale>
        <p:origin x="54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032E1-4C26-4624-8269-9BE6B240DB14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4ADEB-8216-45FA-93CF-6C341CAB4A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53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z="1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3A8675-C554-47CC-AE3B-37CB58A080BE}" type="slidenum">
              <a:rPr lang="ru-RU" smtClean="0"/>
              <a:pPr/>
              <a:t>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633669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2F540D-6DD4-4BFD-84C7-2C7A97434FA0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88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36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32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49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46238"/>
            <a:ext cx="10972800" cy="4525962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17A8-B2CE-4E0B-AADA-69D12C2B8341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0345B-2A1E-4138-86E4-56418859FE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39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25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896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663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51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64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54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7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02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3C90D-A4F2-475C-A589-3EC358A4C14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59D71-ACBD-4D05-B117-5B6F51D1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48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oleObject" Target="../embeddings/oleObject8.bin"/><Relationship Id="rId7" Type="http://schemas.openxmlformats.org/officeDocument/2006/relationships/image" Target="../media/image4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1.wmf"/><Relationship Id="rId11" Type="http://schemas.openxmlformats.org/officeDocument/2006/relationships/image" Target="../media/image46.png"/><Relationship Id="rId5" Type="http://schemas.openxmlformats.org/officeDocument/2006/relationships/oleObject" Target="../embeddings/oleObject9.bin"/><Relationship Id="rId10" Type="http://schemas.openxmlformats.org/officeDocument/2006/relationships/image" Target="../media/image45.png"/><Relationship Id="rId4" Type="http://schemas.openxmlformats.org/officeDocument/2006/relationships/image" Target="../media/image40.wmf"/><Relationship Id="rId9" Type="http://schemas.openxmlformats.org/officeDocument/2006/relationships/image" Target="../media/image4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4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oleObject" Target="../embeddings/oleObject3.bin"/><Relationship Id="rId3" Type="http://schemas.openxmlformats.org/officeDocument/2006/relationships/image" Target="../media/image17.png"/><Relationship Id="rId21" Type="http://schemas.openxmlformats.org/officeDocument/2006/relationships/image" Target="../media/image15.wmf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.bin"/><Relationship Id="rId20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10" Type="http://schemas.openxmlformats.org/officeDocument/2006/relationships/image" Target="../media/image24.png"/><Relationship Id="rId19" Type="http://schemas.openxmlformats.org/officeDocument/2006/relationships/image" Target="../media/image14.wmf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oleObject" Target="../embeddings/oleObject1.bin"/><Relationship Id="rId22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7"/>
          <p:cNvGrpSpPr>
            <a:grpSpLocks/>
          </p:cNvGrpSpPr>
          <p:nvPr/>
        </p:nvGrpSpPr>
        <p:grpSpPr bwMode="auto">
          <a:xfrm>
            <a:off x="1705233" y="406615"/>
            <a:ext cx="9144000" cy="423862"/>
            <a:chOff x="0" y="357188"/>
            <a:chExt cx="9144000" cy="423862"/>
          </a:xfrm>
        </p:grpSpPr>
        <p:pic>
          <p:nvPicPr>
            <p:cNvPr id="5" name="Picture 4" descr="vin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57188"/>
              <a:ext cx="4629150" cy="423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4" descr="vin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19613" y="357188"/>
              <a:ext cx="4624387" cy="423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" name="Picture 4" descr="vin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19808" y="6237073"/>
            <a:ext cx="46291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22422" y="1640949"/>
            <a:ext cx="115164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6000" b="1" dirty="0">
                <a:solidFill>
                  <a:srgbClr val="0070C0"/>
                </a:solidFill>
                <a:latin typeface="Monotype Corsiva" pitchFamily="66" charset="0"/>
              </a:rPr>
              <a:t>Лучше в совершенстве выполнить небольшую часть дела, чем сделать плохо в десять раз более.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6000" b="1" dirty="0">
                <a:solidFill>
                  <a:srgbClr val="0070C0"/>
                </a:solidFill>
                <a:latin typeface="Monotype Corsiva" pitchFamily="66" charset="0"/>
              </a:rPr>
              <a:t>                                        Аристотель </a:t>
            </a:r>
            <a:r>
              <a:rPr lang="ru-RU" sz="3200" b="1" dirty="0">
                <a:solidFill>
                  <a:srgbClr val="0070C0"/>
                </a:solidFill>
                <a:latin typeface="Monotype Corsiva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353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95472" y="357166"/>
            <a:ext cx="8229600" cy="135732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Из указанных функций назовите логарифмическую.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lum bright="-24000" contrast="48000"/>
            <a:grayscl/>
          </a:blip>
          <a:srcRect/>
          <a:stretch>
            <a:fillRect/>
          </a:stretch>
        </p:blipFill>
        <p:spPr bwMode="auto">
          <a:xfrm>
            <a:off x="930166" y="1785916"/>
            <a:ext cx="9853448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lum bright="-30000" contrast="54000"/>
            <a:grayscl/>
          </a:blip>
          <a:srcRect/>
          <a:stretch>
            <a:fillRect/>
          </a:stretch>
        </p:blipFill>
        <p:spPr bwMode="auto">
          <a:xfrm>
            <a:off x="916975" y="5094233"/>
            <a:ext cx="9866639" cy="122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524125" y="2428876"/>
            <a:ext cx="7772400" cy="2170113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3975" indent="-53975" algn="r">
              <a:defRPr/>
            </a:pPr>
            <a:endParaRPr lang="ru-RU" sz="38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66217" y="3474125"/>
            <a:ext cx="11288110" cy="1357322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3975" indent="-53975" algn="ctr">
              <a:defRPr/>
            </a:pPr>
            <a:r>
              <a:rPr lang="ru-RU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pitchFamily="34" charset="0"/>
              </a:rPr>
              <a:t>Найти область определения функции </a:t>
            </a:r>
            <a:r>
              <a:rPr lang="en-US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pitchFamily="34" charset="0"/>
              </a:rPr>
              <a:t>y = log</a:t>
            </a:r>
            <a:r>
              <a:rPr lang="en-US" sz="3800" b="1" baseline="-25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pitchFamily="34" charset="0"/>
              </a:rPr>
              <a:t>2</a:t>
            </a:r>
            <a:r>
              <a:rPr lang="en-US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pitchFamily="34" charset="0"/>
              </a:rPr>
              <a:t>(5 – </a:t>
            </a:r>
            <a:r>
              <a:rPr lang="ru-RU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pitchFamily="34" charset="0"/>
              </a:rPr>
              <a:t>3</a:t>
            </a:r>
            <a:r>
              <a:rPr lang="en-US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pitchFamily="34" charset="0"/>
              </a:rPr>
              <a:t>x) </a:t>
            </a:r>
            <a:endParaRPr lang="ru-RU" sz="38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4980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lum bright="-24000" contrast="42000"/>
          </a:blip>
          <a:srcRect/>
          <a:stretch>
            <a:fillRect/>
          </a:stretch>
        </p:blipFill>
        <p:spPr bwMode="auto">
          <a:xfrm>
            <a:off x="1629979" y="3035356"/>
            <a:ext cx="87376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62607" y="642918"/>
            <a:ext cx="10736317" cy="1500198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3975" indent="-53975" algn="r">
              <a:defRPr/>
            </a:pPr>
            <a:r>
              <a:rPr lang="ru-RU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Какой график является графиком функции </a:t>
            </a:r>
            <a:r>
              <a:rPr lang="en-US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y = log</a:t>
            </a:r>
            <a:r>
              <a:rPr lang="en-US" sz="3800" b="1" baseline="-25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0,4</a:t>
            </a:r>
            <a:r>
              <a:rPr lang="en-US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x</a:t>
            </a:r>
            <a:r>
              <a:rPr lang="ru-RU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8662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2536F8-69F7-4AA1-8E14-1423BA291848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20484" name="Прямоугольник 4"/>
          <p:cNvSpPr>
            <a:spLocks noChangeArrowheads="1"/>
          </p:cNvSpPr>
          <p:nvPr/>
        </p:nvSpPr>
        <p:spPr bwMode="auto">
          <a:xfrm>
            <a:off x="3391722" y="1884473"/>
            <a:ext cx="6675437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1) y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log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x;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2) y =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x;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3) y = log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x;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4) y = log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(2x+5);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5) y = log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(x+2)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0"/>
            <a:ext cx="11353800" cy="1608083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3975" indent="-53975" algn="r">
              <a:defRPr/>
            </a:pPr>
            <a:r>
              <a:rPr lang="ru-RU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Определите, какие из перечисленных ниже функций являются возрастающими, а какие убывающими:</a:t>
            </a:r>
          </a:p>
        </p:txBody>
      </p:sp>
    </p:spTree>
    <p:extLst>
      <p:ext uri="{BB962C8B-B14F-4D97-AF65-F5344CB8AC3E}">
        <p14:creationId xmlns:p14="http://schemas.microsoft.com/office/powerpoint/2010/main" val="329239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A0EB93-1A23-42CC-A061-58FDA6511D05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3309938" y="1571626"/>
            <a:ext cx="57848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  <a:r>
              <a:rPr 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lg x = 1 – x</a:t>
            </a:r>
            <a:r>
              <a:rPr lang="ru-RU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lang="en-US" sz="40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endParaRPr lang="ru-RU" sz="40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</a:t>
            </a:r>
            <a:r>
              <a:rPr 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log</a:t>
            </a:r>
            <a:r>
              <a:rPr lang="en-US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1/5</a:t>
            </a:r>
            <a:r>
              <a:rPr 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 = x – 6;</a:t>
            </a:r>
          </a:p>
          <a:p>
            <a:pPr algn="just" eaLnBrk="0" hangingPunct="0">
              <a:tabLst>
                <a:tab pos="342900" algn="l"/>
                <a:tab pos="457200" algn="l"/>
              </a:tabLst>
            </a:pPr>
            <a:endParaRPr lang="ru-RU" sz="40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</a:t>
            </a:r>
            <a:r>
              <a:rPr 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log</a:t>
            </a:r>
            <a:r>
              <a:rPr lang="en-US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1/3</a:t>
            </a:r>
            <a:r>
              <a:rPr 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 = x – 4;</a:t>
            </a:r>
          </a:p>
          <a:p>
            <a:pPr algn="just" eaLnBrk="0" hangingPunct="0">
              <a:tabLst>
                <a:tab pos="342900" algn="l"/>
                <a:tab pos="457200" algn="l"/>
              </a:tabLst>
            </a:pPr>
            <a:endParaRPr lang="ru-RU" sz="40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</a:t>
            </a:r>
            <a:r>
              <a:rPr 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log</a:t>
            </a:r>
            <a:r>
              <a:rPr lang="en-US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 = 3 – x.</a:t>
            </a:r>
            <a:endParaRPr lang="ru-RU" sz="40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endParaRPr lang="ru-RU" sz="40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>
            <a:off x="7524761" y="1785926"/>
            <a:ext cx="936625" cy="431800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7524761" y="3009889"/>
            <a:ext cx="936625" cy="431800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право 7">
            <a:hlinkClick r:id="rId4" action="ppaction://hlinksldjump"/>
          </p:cNvPr>
          <p:cNvSpPr/>
          <p:nvPr/>
        </p:nvSpPr>
        <p:spPr>
          <a:xfrm>
            <a:off x="7524761" y="4233851"/>
            <a:ext cx="936625" cy="431800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право 8">
            <a:hlinkClick r:id="rId5" action="ppaction://hlinksldjump"/>
          </p:cNvPr>
          <p:cNvSpPr/>
          <p:nvPr/>
        </p:nvSpPr>
        <p:spPr>
          <a:xfrm>
            <a:off x="7524761" y="5457814"/>
            <a:ext cx="936625" cy="4318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095472" y="642918"/>
            <a:ext cx="8229600" cy="785818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3975" indent="-53975" algn="r">
              <a:defRPr/>
            </a:pPr>
            <a:r>
              <a:rPr lang="ru-RU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Решить графически уравнения:</a:t>
            </a:r>
          </a:p>
        </p:txBody>
      </p:sp>
      <p:sp>
        <p:nvSpPr>
          <p:cNvPr id="3" name="Стрелка вправо 2">
            <a:hlinkClick r:id="rId6" action="ppaction://hlinksldjump"/>
          </p:cNvPr>
          <p:cNvSpPr/>
          <p:nvPr/>
        </p:nvSpPr>
        <p:spPr>
          <a:xfrm>
            <a:off x="10325072" y="597829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28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6CDFD-5FA7-4189-94A8-192FC41AFC8E}" type="slidenum">
              <a:rPr lang="ru-RU"/>
              <a:pPr>
                <a:defRPr/>
              </a:pPr>
              <a:t>14</a:t>
            </a:fld>
            <a:endParaRPr lang="ru-RU"/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4440239" y="192089"/>
            <a:ext cx="3887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  <a:r>
              <a:rPr 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lg x = 1 – x</a:t>
            </a:r>
            <a:endParaRPr lang="ru-RU" sz="40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1919289" y="5876926"/>
            <a:ext cx="3889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i="1">
                <a:latin typeface="Times New Roman" pitchFamily="18" charset="0"/>
                <a:cs typeface="Times New Roman" pitchFamily="18" charset="0"/>
              </a:rPr>
              <a:t>Ответ: х = 1</a:t>
            </a:r>
          </a:p>
        </p:txBody>
      </p:sp>
      <p:pic>
        <p:nvPicPr>
          <p:cNvPr id="24581" name="Рисунок 9" descr="C:\Users\1\Desktop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5550" y="1125539"/>
            <a:ext cx="7200900" cy="475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Box 9"/>
          <p:cNvSpPr txBox="1">
            <a:spLocks noChangeArrowheads="1"/>
          </p:cNvSpPr>
          <p:nvPr/>
        </p:nvSpPr>
        <p:spPr bwMode="auto">
          <a:xfrm>
            <a:off x="4367214" y="1773238"/>
            <a:ext cx="172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y</a:t>
            </a:r>
            <a:r>
              <a:rPr lang="ru-RU" sz="2400" b="1">
                <a:solidFill>
                  <a:srgbClr val="FF0000"/>
                </a:solidFill>
              </a:rPr>
              <a:t> = </a:t>
            </a:r>
            <a:r>
              <a:rPr lang="en-US" sz="2400" b="1">
                <a:solidFill>
                  <a:srgbClr val="FF0000"/>
                </a:solidFill>
              </a:rPr>
              <a:t>lg x</a:t>
            </a:r>
            <a:endParaRPr lang="ru-RU" sz="2400" b="1">
              <a:solidFill>
                <a:srgbClr val="FF0000"/>
              </a:solidFill>
            </a:endParaRPr>
          </a:p>
        </p:txBody>
      </p:sp>
      <p:sp>
        <p:nvSpPr>
          <p:cNvPr id="24583" name="TextBox 10"/>
          <p:cNvSpPr txBox="1">
            <a:spLocks noChangeArrowheads="1"/>
          </p:cNvSpPr>
          <p:nvPr/>
        </p:nvSpPr>
        <p:spPr bwMode="auto">
          <a:xfrm>
            <a:off x="4656139" y="4508501"/>
            <a:ext cx="17287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y</a:t>
            </a:r>
            <a:r>
              <a:rPr lang="ru-RU" sz="2400" b="1">
                <a:solidFill>
                  <a:srgbClr val="FF0000"/>
                </a:solidFill>
              </a:rPr>
              <a:t> = </a:t>
            </a:r>
            <a:r>
              <a:rPr lang="en-US" sz="2400" b="1">
                <a:solidFill>
                  <a:srgbClr val="FF0000"/>
                </a:solidFill>
              </a:rPr>
              <a:t>1 - x</a:t>
            </a:r>
            <a:endParaRPr lang="ru-RU" sz="2400" b="1">
              <a:solidFill>
                <a:srgbClr val="FF0000"/>
              </a:solidFill>
            </a:endParaRPr>
          </a:p>
        </p:txBody>
      </p:sp>
      <p:sp>
        <p:nvSpPr>
          <p:cNvPr id="11" name="Стрелка вправо 10">
            <a:hlinkClick r:id="rId3" action="ppaction://hlinksldjump"/>
          </p:cNvPr>
          <p:cNvSpPr/>
          <p:nvPr/>
        </p:nvSpPr>
        <p:spPr>
          <a:xfrm>
            <a:off x="8904289" y="6092825"/>
            <a:ext cx="936625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04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F1686C-752F-4351-A05C-C68AA4EB7953}" type="slidenum">
              <a:rPr lang="ru-RU"/>
              <a:pPr>
                <a:defRPr/>
              </a:pPr>
              <a:t>15</a:t>
            </a:fld>
            <a:endParaRPr lang="ru-RU"/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3863975" y="188914"/>
            <a:ext cx="57848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log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1/5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x = x – 6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1919289" y="5876926"/>
            <a:ext cx="3889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i="1">
                <a:latin typeface="Times New Roman" pitchFamily="18" charset="0"/>
                <a:cs typeface="Times New Roman" pitchFamily="18" charset="0"/>
              </a:rPr>
              <a:t>Ответ: х = </a:t>
            </a:r>
            <a:r>
              <a:rPr lang="en-US" sz="4000" i="1">
                <a:latin typeface="Times New Roman" pitchFamily="18" charset="0"/>
                <a:cs typeface="Times New Roman" pitchFamily="18" charset="0"/>
              </a:rPr>
              <a:t>5</a:t>
            </a:r>
            <a:endParaRPr lang="ru-RU" sz="4000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5" name="Рисунок 8" descr="C:\Users\1\Desktop\Рисунок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5551" y="1125538"/>
            <a:ext cx="7345363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TextBox 10"/>
          <p:cNvSpPr txBox="1">
            <a:spLocks noChangeArrowheads="1"/>
          </p:cNvSpPr>
          <p:nvPr/>
        </p:nvSpPr>
        <p:spPr bwMode="auto">
          <a:xfrm>
            <a:off x="7248525" y="3500438"/>
            <a:ext cx="17287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y</a:t>
            </a:r>
            <a:r>
              <a:rPr lang="ru-RU" sz="2400" b="1">
                <a:solidFill>
                  <a:srgbClr val="FF0000"/>
                </a:solidFill>
              </a:rPr>
              <a:t> = </a:t>
            </a:r>
            <a:r>
              <a:rPr lang="en-US" sz="2400" b="1">
                <a:solidFill>
                  <a:srgbClr val="FF0000"/>
                </a:solidFill>
              </a:rPr>
              <a:t>log</a:t>
            </a:r>
            <a:r>
              <a:rPr lang="en-US" sz="1200" b="1">
                <a:solidFill>
                  <a:srgbClr val="FF0000"/>
                </a:solidFill>
              </a:rPr>
              <a:t>1/5</a:t>
            </a:r>
            <a:r>
              <a:rPr lang="en-US" sz="2400" b="1">
                <a:solidFill>
                  <a:srgbClr val="FF0000"/>
                </a:solidFill>
              </a:rPr>
              <a:t> x</a:t>
            </a:r>
            <a:endParaRPr lang="ru-RU" sz="2400" b="1">
              <a:solidFill>
                <a:srgbClr val="FF0000"/>
              </a:solidFill>
            </a:endParaRPr>
          </a:p>
        </p:txBody>
      </p:sp>
      <p:sp>
        <p:nvSpPr>
          <p:cNvPr id="25607" name="TextBox 11"/>
          <p:cNvSpPr txBox="1">
            <a:spLocks noChangeArrowheads="1"/>
          </p:cNvSpPr>
          <p:nvPr/>
        </p:nvSpPr>
        <p:spPr bwMode="auto">
          <a:xfrm>
            <a:off x="3863975" y="4652963"/>
            <a:ext cx="172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y</a:t>
            </a:r>
            <a:r>
              <a:rPr lang="ru-RU" sz="2400" b="1">
                <a:solidFill>
                  <a:srgbClr val="FF0000"/>
                </a:solidFill>
              </a:rPr>
              <a:t> = </a:t>
            </a:r>
            <a:r>
              <a:rPr lang="en-US" sz="2400" b="1">
                <a:solidFill>
                  <a:srgbClr val="FF0000"/>
                </a:solidFill>
              </a:rPr>
              <a:t>x - 6</a:t>
            </a:r>
            <a:endParaRPr lang="ru-RU" sz="2400" b="1">
              <a:solidFill>
                <a:srgbClr val="FF0000"/>
              </a:solidFill>
            </a:endParaRPr>
          </a:p>
        </p:txBody>
      </p:sp>
      <p:sp>
        <p:nvSpPr>
          <p:cNvPr id="10" name="Стрелка вправо 9">
            <a:hlinkClick r:id="rId3" action="ppaction://hlinksldjump"/>
          </p:cNvPr>
          <p:cNvSpPr/>
          <p:nvPr/>
        </p:nvSpPr>
        <p:spPr>
          <a:xfrm>
            <a:off x="8904289" y="6165850"/>
            <a:ext cx="936625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E23537-F400-4CDF-96FD-D56F75CB1758}" type="slidenum">
              <a:rPr lang="ru-RU"/>
              <a:pPr>
                <a:defRPr/>
              </a:pPr>
              <a:t>16</a:t>
            </a:fld>
            <a:endParaRPr lang="ru-RU"/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4008438" y="188914"/>
            <a:ext cx="4032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log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x = x – 4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1919289" y="5876926"/>
            <a:ext cx="3889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i="1">
                <a:latin typeface="Times New Roman" pitchFamily="18" charset="0"/>
                <a:cs typeface="Times New Roman" pitchFamily="18" charset="0"/>
              </a:rPr>
              <a:t>Ответ: х = </a:t>
            </a:r>
            <a:r>
              <a:rPr lang="en-US" sz="4000" i="1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9" name="Рисунок 8" descr="C:\Users\1\Desktop\Рисунок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1450" y="908051"/>
            <a:ext cx="67691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Box 13"/>
          <p:cNvSpPr txBox="1">
            <a:spLocks noChangeArrowheads="1"/>
          </p:cNvSpPr>
          <p:nvPr/>
        </p:nvSpPr>
        <p:spPr bwMode="auto">
          <a:xfrm>
            <a:off x="7391400" y="4005263"/>
            <a:ext cx="172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y</a:t>
            </a:r>
            <a:r>
              <a:rPr lang="ru-RU" sz="2400" b="1">
                <a:solidFill>
                  <a:srgbClr val="FF0000"/>
                </a:solidFill>
              </a:rPr>
              <a:t> = </a:t>
            </a:r>
            <a:r>
              <a:rPr lang="en-US" sz="2400" b="1">
                <a:solidFill>
                  <a:srgbClr val="FF0000"/>
                </a:solidFill>
              </a:rPr>
              <a:t>log</a:t>
            </a:r>
            <a:r>
              <a:rPr lang="en-US" sz="1200" b="1">
                <a:solidFill>
                  <a:srgbClr val="FF0000"/>
                </a:solidFill>
              </a:rPr>
              <a:t>1/3</a:t>
            </a:r>
            <a:r>
              <a:rPr lang="en-US" sz="2400" b="1">
                <a:solidFill>
                  <a:srgbClr val="FF0000"/>
                </a:solidFill>
              </a:rPr>
              <a:t> x</a:t>
            </a:r>
            <a:endParaRPr lang="ru-RU" sz="2400" b="1">
              <a:solidFill>
                <a:srgbClr val="FF0000"/>
              </a:solidFill>
            </a:endParaRPr>
          </a:p>
        </p:txBody>
      </p:sp>
      <p:sp>
        <p:nvSpPr>
          <p:cNvPr id="26631" name="TextBox 12"/>
          <p:cNvSpPr txBox="1">
            <a:spLocks noChangeArrowheads="1"/>
          </p:cNvSpPr>
          <p:nvPr/>
        </p:nvSpPr>
        <p:spPr bwMode="auto">
          <a:xfrm>
            <a:off x="5519738" y="1989138"/>
            <a:ext cx="172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y</a:t>
            </a:r>
            <a:r>
              <a:rPr lang="ru-RU" sz="2400" b="1">
                <a:solidFill>
                  <a:srgbClr val="FF0000"/>
                </a:solidFill>
              </a:rPr>
              <a:t> = </a:t>
            </a:r>
            <a:r>
              <a:rPr lang="en-US" sz="2400" b="1">
                <a:solidFill>
                  <a:srgbClr val="FF0000"/>
                </a:solidFill>
              </a:rPr>
              <a:t>x - 4</a:t>
            </a:r>
            <a:endParaRPr lang="ru-RU" sz="2400" b="1">
              <a:solidFill>
                <a:srgbClr val="FF0000"/>
              </a:solidFill>
            </a:endParaRPr>
          </a:p>
        </p:txBody>
      </p:sp>
      <p:sp>
        <p:nvSpPr>
          <p:cNvPr id="10" name="Стрелка вправо 9">
            <a:hlinkClick r:id="rId3" action="ppaction://hlinksldjump"/>
          </p:cNvPr>
          <p:cNvSpPr/>
          <p:nvPr/>
        </p:nvSpPr>
        <p:spPr>
          <a:xfrm>
            <a:off x="8832850" y="6092825"/>
            <a:ext cx="935038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71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832C65-C009-499F-944F-44125A960AE1}" type="slidenum">
              <a:rPr lang="ru-RU"/>
              <a:pPr>
                <a:defRPr/>
              </a:pPr>
              <a:t>17</a:t>
            </a:fld>
            <a:endParaRPr lang="ru-RU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4079875" y="333375"/>
            <a:ext cx="381635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log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x = 3 – x</a:t>
            </a:r>
            <a:endParaRPr lang="ru-RU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1919289" y="5876926"/>
            <a:ext cx="3889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i="1">
                <a:latin typeface="Times New Roman" pitchFamily="18" charset="0"/>
                <a:cs typeface="Times New Roman" pitchFamily="18" charset="0"/>
              </a:rPr>
              <a:t>Ответ: х = </a:t>
            </a:r>
            <a:r>
              <a:rPr lang="en-US" sz="4000" i="1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3" name="Рисунок 8" descr="C:\Users\1\Desktop\Рисунок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1450" y="1052513"/>
            <a:ext cx="65532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TextBox 10"/>
          <p:cNvSpPr txBox="1">
            <a:spLocks noChangeArrowheads="1"/>
          </p:cNvSpPr>
          <p:nvPr/>
        </p:nvSpPr>
        <p:spPr bwMode="auto">
          <a:xfrm>
            <a:off x="6456364" y="3573463"/>
            <a:ext cx="172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y</a:t>
            </a:r>
            <a:r>
              <a:rPr lang="ru-RU" sz="2400" b="1">
                <a:solidFill>
                  <a:srgbClr val="FF0000"/>
                </a:solidFill>
              </a:rPr>
              <a:t> = </a:t>
            </a:r>
            <a:r>
              <a:rPr lang="en-US" sz="2400" b="1">
                <a:solidFill>
                  <a:srgbClr val="FF0000"/>
                </a:solidFill>
              </a:rPr>
              <a:t>3 – x</a:t>
            </a:r>
            <a:endParaRPr lang="ru-RU" sz="2400" b="1">
              <a:solidFill>
                <a:srgbClr val="FF0000"/>
              </a:solidFill>
            </a:endParaRPr>
          </a:p>
        </p:txBody>
      </p:sp>
      <p:sp>
        <p:nvSpPr>
          <p:cNvPr id="27655" name="TextBox 11"/>
          <p:cNvSpPr txBox="1">
            <a:spLocks noChangeArrowheads="1"/>
          </p:cNvSpPr>
          <p:nvPr/>
        </p:nvSpPr>
        <p:spPr bwMode="auto">
          <a:xfrm>
            <a:off x="4872039" y="1484313"/>
            <a:ext cx="172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y</a:t>
            </a:r>
            <a:r>
              <a:rPr lang="ru-RU" sz="2400" b="1">
                <a:solidFill>
                  <a:srgbClr val="FF0000"/>
                </a:solidFill>
              </a:rPr>
              <a:t> = </a:t>
            </a:r>
            <a:r>
              <a:rPr lang="en-US" sz="2400" b="1">
                <a:solidFill>
                  <a:srgbClr val="FF0000"/>
                </a:solidFill>
              </a:rPr>
              <a:t>log</a:t>
            </a:r>
            <a:r>
              <a:rPr lang="en-US" sz="1200" b="1">
                <a:solidFill>
                  <a:srgbClr val="FF0000"/>
                </a:solidFill>
              </a:rPr>
              <a:t>2</a:t>
            </a:r>
            <a:r>
              <a:rPr lang="en-US" sz="2400" b="1">
                <a:solidFill>
                  <a:srgbClr val="FF0000"/>
                </a:solidFill>
              </a:rPr>
              <a:t> x</a:t>
            </a:r>
            <a:endParaRPr lang="ru-RU" sz="2400" b="1">
              <a:solidFill>
                <a:srgbClr val="FF0000"/>
              </a:solidFill>
            </a:endParaRPr>
          </a:p>
        </p:txBody>
      </p:sp>
      <p:sp>
        <p:nvSpPr>
          <p:cNvPr id="10" name="Стрелка вправо 9">
            <a:hlinkClick r:id="rId3" action="ppaction://hlinksldjump"/>
          </p:cNvPr>
          <p:cNvSpPr/>
          <p:nvPr/>
        </p:nvSpPr>
        <p:spPr>
          <a:xfrm>
            <a:off x="8832850" y="6165850"/>
            <a:ext cx="935038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65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78262-898A-409C-AD45-3718176B8143}" type="slidenum">
              <a:rPr lang="ru-RU"/>
              <a:pPr>
                <a:defRPr/>
              </a:pPr>
              <a:t>18</a:t>
            </a:fld>
            <a:endParaRPr lang="ru-RU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3287713" y="1857375"/>
            <a:ext cx="578485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4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lang="en-US" sz="4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log</a:t>
            </a:r>
            <a:r>
              <a:rPr lang="en-US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lang="en-US" sz="4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endParaRPr lang="ru-RU" sz="4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log</a:t>
            </a:r>
            <a:r>
              <a:rPr lang="en-US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1/3 </a:t>
            </a: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log</a:t>
            </a:r>
            <a:r>
              <a:rPr lang="en-US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1/5;</a:t>
            </a:r>
          </a:p>
          <a:p>
            <a:pPr algn="just" eaLnBrk="0" hangingPunct="0">
              <a:tabLst>
                <a:tab pos="342900" algn="l"/>
                <a:tab pos="457200" algn="l"/>
              </a:tabLst>
            </a:pPr>
            <a:endParaRPr lang="ru-RU" sz="4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log</a:t>
            </a:r>
            <a:r>
              <a:rPr lang="en-US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1/2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</a:t>
            </a: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log</a:t>
            </a:r>
            <a:r>
              <a:rPr lang="en-US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1/2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5;</a:t>
            </a:r>
          </a:p>
          <a:p>
            <a:pPr algn="just" eaLnBrk="0" hangingPunct="0">
              <a:tabLst>
                <a:tab pos="342900" algn="l"/>
                <a:tab pos="457200" algn="l"/>
              </a:tabLst>
            </a:pPr>
            <a:endParaRPr lang="ru-RU" sz="4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log</a:t>
            </a:r>
            <a:r>
              <a:rPr lang="en-US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1/2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1/3 </a:t>
            </a: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log</a:t>
            </a:r>
            <a:r>
              <a:rPr lang="en-US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1/2</a:t>
            </a:r>
            <a:r>
              <a:rPr lang="en-US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1/5.</a:t>
            </a:r>
            <a:endParaRPr lang="ru-RU" sz="4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342900" algn="l"/>
                <a:tab pos="457200" algn="l"/>
              </a:tabLst>
            </a:pPr>
            <a:endParaRPr lang="ru-RU" sz="4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166910" y="500042"/>
            <a:ext cx="8229600" cy="1500198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3975" indent="-53975" algn="r">
              <a:defRPr/>
            </a:pPr>
            <a:r>
              <a:rPr lang="ru-RU" sz="3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Используя свойства логарифмической функции, сравнить:</a:t>
            </a:r>
          </a:p>
        </p:txBody>
      </p:sp>
    </p:spTree>
    <p:extLst>
      <p:ext uri="{BB962C8B-B14F-4D97-AF65-F5344CB8AC3E}">
        <p14:creationId xmlns:p14="http://schemas.microsoft.com/office/powerpoint/2010/main" val="203942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99482-6630-4A8C-80ED-37F7E39A526E}" type="slidenum">
              <a:rPr lang="ru-RU"/>
              <a:pPr>
                <a:defRPr/>
              </a:pPr>
              <a:t>19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511675" y="260350"/>
            <a:ext cx="3798903" cy="707886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Блиц - опрос</a:t>
            </a:r>
          </a:p>
        </p:txBody>
      </p:sp>
      <p:sp>
        <p:nvSpPr>
          <p:cNvPr id="27652" name="TextBox 3"/>
          <p:cNvSpPr txBox="1">
            <a:spLocks noChangeArrowheads="1"/>
          </p:cNvSpPr>
          <p:nvPr/>
        </p:nvSpPr>
        <p:spPr bwMode="auto">
          <a:xfrm>
            <a:off x="2881313" y="1052513"/>
            <a:ext cx="7535862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Ось </a:t>
            </a:r>
            <a:r>
              <a:rPr lang="ru-RU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Оу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является вертикальной асимптотой графика 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логарифмической функции.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Графики показательной и логарифмической функций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симметричны относительно прямой у = х. 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Область определения логарифмической функции – вся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числовая прямая, а область значений этой функции – 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промежуток 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(0, + ∞)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Монотонность логарифмической функции зависит от основания логарифма. 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Не каждый график логарифмической функции проходит через точку с координатами (1; 0). 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6. Логарифмическая функция является ни чётной, ни нечётной.</a:t>
            </a:r>
          </a:p>
          <a:p>
            <a:pPr algn="just"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7. Логарифмическая функция непрерывна.</a:t>
            </a:r>
          </a:p>
        </p:txBody>
      </p:sp>
    </p:spTree>
    <p:extLst>
      <p:ext uri="{BB962C8B-B14F-4D97-AF65-F5344CB8AC3E}">
        <p14:creationId xmlns:p14="http://schemas.microsoft.com/office/powerpoint/2010/main" val="236432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7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6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6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6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6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3"/>
          <p:cNvSpPr>
            <a:spLocks noChangeArrowheads="1"/>
          </p:cNvSpPr>
          <p:nvPr/>
        </p:nvSpPr>
        <p:spPr bwMode="auto">
          <a:xfrm>
            <a:off x="2214563" y="3648593"/>
            <a:ext cx="17955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Логарифм</a:t>
            </a:r>
          </a:p>
        </p:txBody>
      </p:sp>
      <p:sp>
        <p:nvSpPr>
          <p:cNvPr id="10243" name="Прямоугольник 4"/>
          <p:cNvSpPr>
            <a:spLocks noChangeArrowheads="1"/>
          </p:cNvSpPr>
          <p:nvPr/>
        </p:nvSpPr>
        <p:spPr bwMode="auto">
          <a:xfrm>
            <a:off x="5157653" y="4993355"/>
            <a:ext cx="1928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FF3399"/>
                </a:solidFill>
              </a:rPr>
              <a:t>Пифагор</a:t>
            </a:r>
          </a:p>
        </p:txBody>
      </p:sp>
      <p:sp>
        <p:nvSpPr>
          <p:cNvPr id="10244" name="Прямоугольник 5"/>
          <p:cNvSpPr>
            <a:spLocks noChangeArrowheads="1"/>
          </p:cNvSpPr>
          <p:nvPr/>
        </p:nvSpPr>
        <p:spPr bwMode="auto">
          <a:xfrm>
            <a:off x="8274792" y="3583087"/>
            <a:ext cx="14288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Музыка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95500" y="214313"/>
            <a:ext cx="8358188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Математика - это искусство называть разные вещи одним и тем же именем.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81938" y="1500189"/>
            <a:ext cx="2214562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АНРИ ПУАНКАРЕ</a:t>
            </a:r>
            <a:endParaRPr lang="ru-RU" dirty="0"/>
          </a:p>
        </p:txBody>
      </p:sp>
      <p:pic>
        <p:nvPicPr>
          <p:cNvPr id="10247" name="Picture 1029" descr="пифаго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3810" y="3213338"/>
            <a:ext cx="149860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Прямоугольник 8"/>
          <p:cNvSpPr>
            <a:spLocks noChangeArrowheads="1"/>
          </p:cNvSpPr>
          <p:nvPr/>
        </p:nvSpPr>
        <p:spPr bwMode="auto">
          <a:xfrm rot="-1430870">
            <a:off x="2342265" y="4436776"/>
            <a:ext cx="684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1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9" name="Прямоугольник 9"/>
          <p:cNvSpPr>
            <a:spLocks noChangeArrowheads="1"/>
          </p:cNvSpPr>
          <p:nvPr/>
        </p:nvSpPr>
        <p:spPr bwMode="auto">
          <a:xfrm>
            <a:off x="3000572" y="4899494"/>
            <a:ext cx="479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lga</a:t>
            </a:r>
            <a:endParaRPr lang="ru-RU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0" name="Прямоугольник 10"/>
          <p:cNvSpPr>
            <a:spLocks noChangeArrowheads="1"/>
          </p:cNvSpPr>
          <p:nvPr/>
        </p:nvSpPr>
        <p:spPr bwMode="auto">
          <a:xfrm rot="2537699">
            <a:off x="3353161" y="4424305"/>
            <a:ext cx="4921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lna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1" name="Picture 8" descr="EN0024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267237">
            <a:off x="7745516" y="4300306"/>
            <a:ext cx="32734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Rectangle 5"/>
          <p:cNvSpPr>
            <a:spLocks noChangeArrowheads="1"/>
          </p:cNvSpPr>
          <p:nvPr/>
        </p:nvSpPr>
        <p:spPr bwMode="auto">
          <a:xfrm>
            <a:off x="2666206" y="5628507"/>
            <a:ext cx="650081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400" b="1" dirty="0">
                <a:solidFill>
                  <a:srgbClr val="7030A0"/>
                </a:solidFill>
                <a:cs typeface="Times New Roman" pitchFamily="18" charset="0"/>
              </a:rPr>
              <a:t>Алгебра – сестра гармонии, </a:t>
            </a:r>
            <a:endParaRPr lang="en-US" sz="2400" b="1" dirty="0">
              <a:solidFill>
                <a:srgbClr val="7030A0"/>
              </a:solidFill>
              <a:cs typeface="Times New Roman" pitchFamily="18" charset="0"/>
            </a:endParaRPr>
          </a:p>
          <a:p>
            <a:pPr algn="ctr" eaLnBrk="0" hangingPunct="0"/>
            <a:r>
              <a:rPr lang="ru-RU" sz="2400" b="1" dirty="0">
                <a:solidFill>
                  <a:srgbClr val="7030A0"/>
                </a:solidFill>
                <a:cs typeface="Times New Roman" pitchFamily="18" charset="0"/>
              </a:rPr>
              <a:t>а композиторы – первые программисты</a:t>
            </a:r>
            <a:r>
              <a:rPr lang="ru-RU" sz="1400" b="1" dirty="0">
                <a:cs typeface="Times New Roman" pitchFamily="18" charset="0"/>
              </a:rPr>
              <a:t>                                                   </a:t>
            </a:r>
            <a:r>
              <a:rPr lang="ru-RU" sz="900" dirty="0"/>
              <a:t> </a:t>
            </a:r>
            <a:endParaRPr lang="ru-RU" dirty="0"/>
          </a:p>
        </p:txBody>
      </p:sp>
      <p:sp>
        <p:nvSpPr>
          <p:cNvPr id="10253" name="Rectangle 8"/>
          <p:cNvSpPr>
            <a:spLocks noChangeArrowheads="1"/>
          </p:cNvSpPr>
          <p:nvPr/>
        </p:nvSpPr>
        <p:spPr bwMode="auto">
          <a:xfrm>
            <a:off x="4010119" y="1790859"/>
            <a:ext cx="422388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ru-RU" sz="2000" b="1" dirty="0">
                <a:solidFill>
                  <a:srgbClr val="7030A0"/>
                </a:solidFill>
                <a:ea typeface="Times New Roman" pitchFamily="18" charset="0"/>
                <a:cs typeface="Arial" charset="0"/>
              </a:rPr>
              <a:t>Архитектура, - это застывшая музыка, а </a:t>
            </a:r>
          </a:p>
          <a:p>
            <a:pPr algn="ctr" eaLnBrk="0" hangingPunct="0"/>
            <a:r>
              <a:rPr lang="ru-RU" sz="2000" b="1" dirty="0">
                <a:solidFill>
                  <a:srgbClr val="7030A0"/>
                </a:solidFill>
                <a:ea typeface="Times New Roman" pitchFamily="18" charset="0"/>
                <a:cs typeface="Arial" charset="0"/>
              </a:rPr>
              <a:t>музыка - это ожившая математика</a:t>
            </a:r>
          </a:p>
        </p:txBody>
      </p:sp>
      <p:sp>
        <p:nvSpPr>
          <p:cNvPr id="10254" name="Rectangle 9"/>
          <p:cNvSpPr>
            <a:spLocks noChangeArrowheads="1"/>
          </p:cNvSpPr>
          <p:nvPr/>
        </p:nvSpPr>
        <p:spPr bwMode="auto">
          <a:xfrm>
            <a:off x="1524000" y="457200"/>
            <a:ext cx="2286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>
              <a:tabLst>
                <a:tab pos="5486400" algn="l"/>
                <a:tab pos="5600700" algn="l"/>
              </a:tabLst>
            </a:pPr>
            <a:r>
              <a:rPr lang="ru-RU" sz="1100">
                <a:ea typeface="Times New Roman" pitchFamily="18" charset="0"/>
                <a:cs typeface="Calibri" pitchFamily="34" charset="0"/>
              </a:rPr>
              <a:t/>
            </a:r>
            <a:br>
              <a:rPr lang="ru-RU" sz="1100">
                <a:ea typeface="Times New Roman" pitchFamily="18" charset="0"/>
                <a:cs typeface="Calibri" pitchFamily="34" charset="0"/>
              </a:rPr>
            </a:br>
            <a:r>
              <a:rPr lang="ru-RU" sz="1200">
                <a:ea typeface="Times New Roman" pitchFamily="18" charset="0"/>
                <a:cs typeface="Arial" charset="0"/>
              </a:rPr>
              <a:t>.</a:t>
            </a:r>
            <a:endParaRPr lang="ru-RU"/>
          </a:p>
        </p:txBody>
      </p:sp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7494" y="1871486"/>
            <a:ext cx="19526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Прямоугольник 15"/>
          <p:cNvSpPr/>
          <p:nvPr/>
        </p:nvSpPr>
        <p:spPr>
          <a:xfrm>
            <a:off x="2018179" y="3675872"/>
            <a:ext cx="2071702" cy="18573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914410" y="3254682"/>
            <a:ext cx="1981709" cy="18204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774139" y="3719336"/>
            <a:ext cx="2958076" cy="20454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026093" y="5126687"/>
            <a:ext cx="1758341" cy="5588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057494" y="169907"/>
            <a:ext cx="8212435" cy="166126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7035" y="568399"/>
            <a:ext cx="10953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481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B3356-8E10-4E84-8791-EAFCD73B152E}" type="slidenum">
              <a:rPr lang="ru-RU"/>
              <a:pPr>
                <a:defRPr/>
              </a:pPr>
              <a:t>20</a:t>
            </a:fld>
            <a:endParaRPr lang="ru-RU"/>
          </a:p>
        </p:txBody>
      </p:sp>
      <p:graphicFrame>
        <p:nvGraphicFramePr>
          <p:cNvPr id="29727" name="Group 31"/>
          <p:cNvGraphicFramePr>
            <a:graphicFrameLocks noGrp="1"/>
          </p:cNvGraphicFramePr>
          <p:nvPr/>
        </p:nvGraphicFramePr>
        <p:xfrm>
          <a:off x="2279650" y="1773238"/>
          <a:ext cx="7632700" cy="4236720"/>
        </p:xfrm>
        <a:graphic>
          <a:graphicData uri="http://schemas.openxmlformats.org/drawingml/2006/table">
            <a:tbl>
              <a:tblPr/>
              <a:tblGrid>
                <a:gridCol w="1085850"/>
                <a:gridCol w="1087438"/>
                <a:gridCol w="1095375"/>
                <a:gridCol w="1085850"/>
                <a:gridCol w="1095375"/>
                <a:gridCol w="1087437"/>
                <a:gridCol w="10953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endPara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2</a:t>
                      </a:r>
                      <a:endPara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3</a:t>
                      </a:r>
                      <a:endPara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4</a:t>
                      </a:r>
                      <a:endPara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5</a:t>
                      </a:r>
                      <a:endPara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6</a:t>
                      </a:r>
                      <a:endPara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7</a:t>
                      </a:r>
                      <a:endPara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charset="-5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да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charset="-5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да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charset="-5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нет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charset="-5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да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charset="-5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нет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charset="-5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да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charset="-5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373063" algn="l"/>
                        </a:tabLst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charset="-52"/>
                          <a:cs typeface="Times New Roman" pitchFamily="18" charset="0"/>
                        </a:rPr>
                        <a:t>да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-52"/>
                        <a:ea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1992314" y="490538"/>
            <a:ext cx="7991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tabLst>
                <a:tab pos="373063" algn="l"/>
              </a:tabLst>
              <a:defRPr/>
            </a:pPr>
            <a:r>
              <a:rPr lang="ru-RU" sz="4400" b="1" i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Arial" pitchFamily="34" charset="0"/>
              </a:rPr>
              <a:t>П</a:t>
            </a:r>
            <a:r>
              <a:rPr lang="ru-RU" sz="4400" b="1" i="1" dirty="0" smtClean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Arial" pitchFamily="34" charset="0"/>
              </a:rPr>
              <a:t>роверка</a:t>
            </a:r>
            <a:r>
              <a:rPr lang="ru-RU" sz="4400" i="1" dirty="0">
                <a:latin typeface="Times New Roman" pitchFamily="18" charset="0"/>
                <a:cs typeface="Arial" pitchFamily="34" charset="0"/>
              </a:rPr>
              <a:t>: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03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altLang="ru-RU" sz="2800" b="1" dirty="0"/>
              <a:t>ВЫЧИСЛИТЕ ЗНАЧЕНИЕ ВЫРАЖЕНИЯ:</a:t>
            </a:r>
            <a:br>
              <a:rPr lang="ru-RU" altLang="ru-RU" sz="2800" b="1" dirty="0"/>
            </a:br>
            <a:r>
              <a:rPr lang="ru-RU" altLang="ru-RU" sz="2800" b="1" dirty="0"/>
              <a:t>(</a:t>
            </a:r>
            <a:r>
              <a:rPr lang="ru-RU" altLang="ru-RU" sz="2800" b="1" dirty="0" smtClean="0"/>
              <a:t>ПРИМЕРЫ </a:t>
            </a:r>
            <a:r>
              <a:rPr lang="ru-RU" altLang="ru-RU" sz="2800" b="1" dirty="0"/>
              <a:t>ИЗ ДЕМОНСТРАЦИОННОГО ВАРИАНТА </a:t>
            </a:r>
            <a:r>
              <a:rPr lang="ru-RU" altLang="ru-RU" sz="2800" b="1" dirty="0" smtClean="0"/>
              <a:t>ЕГЭ)</a:t>
            </a:r>
          </a:p>
        </p:txBody>
      </p:sp>
      <p:sp>
        <p:nvSpPr>
          <p:cNvPr id="15363" name="Содержимое 6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2147285"/>
          </a:xfrm>
        </p:spPr>
        <p:txBody>
          <a:bodyPr/>
          <a:lstStyle/>
          <a:p>
            <a:pPr eaLnBrk="1" hangingPunct="1">
              <a:defRPr/>
            </a:pPr>
            <a:endParaRPr lang="ru-RU" altLang="ru-RU" dirty="0" smtClean="0"/>
          </a:p>
          <a:p>
            <a:pPr eaLnBrk="1" hangingPunct="1">
              <a:defRPr/>
            </a:pPr>
            <a:endParaRPr lang="ru-RU" altLang="ru-RU" dirty="0" smtClean="0"/>
          </a:p>
          <a:p>
            <a:pPr eaLnBrk="1" hangingPunct="1">
              <a:defRPr/>
            </a:pPr>
            <a:endParaRPr lang="ru-RU" altLang="ru-RU" dirty="0" smtClean="0"/>
          </a:p>
          <a:p>
            <a:pPr eaLnBrk="1" hangingPunct="1">
              <a:defRPr/>
            </a:pPr>
            <a:endParaRPr lang="ru-RU" altLang="ru-RU" dirty="0" smtClean="0"/>
          </a:p>
          <a:p>
            <a:pPr marL="0" indent="0" eaLnBrk="1" hangingPunct="1">
              <a:buNone/>
              <a:defRPr/>
            </a:pPr>
            <a:endParaRPr lang="ru-RU" altLang="ru-RU" dirty="0" smtClean="0"/>
          </a:p>
        </p:txBody>
      </p:sp>
      <p:graphicFrame>
        <p:nvGraphicFramePr>
          <p:cNvPr id="133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834891"/>
              </p:ext>
            </p:extLst>
          </p:nvPr>
        </p:nvGraphicFramePr>
        <p:xfrm>
          <a:off x="838200" y="1558571"/>
          <a:ext cx="5635625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Уравнение" r:id="rId3" imgW="901440" imgH="228600" progId="Equation.3">
                  <p:embed/>
                </p:oleObj>
              </mc:Choice>
              <mc:Fallback>
                <p:oleObj name="Уравнение" r:id="rId3" imgW="9014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558571"/>
                        <a:ext cx="5635625" cy="142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697553"/>
              </p:ext>
            </p:extLst>
          </p:nvPr>
        </p:nvGraphicFramePr>
        <p:xfrm>
          <a:off x="4754563" y="3894138"/>
          <a:ext cx="714375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Уравнение" r:id="rId5" imgW="114120" imgH="215640" progId="Equation.3">
                  <p:embed/>
                </p:oleObj>
              </mc:Choice>
              <mc:Fallback>
                <p:oleObj name="Уравнение" r:id="rId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3894138"/>
                        <a:ext cx="714375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38200" y="3348091"/>
                <a:ext cx="3718262" cy="12496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720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func>
                            <m:func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ru-RU" sz="7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ru-RU" sz="7200" i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ru-RU" sz="7200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ru-RU" sz="7200" i="0">
                                  <a:latin typeface="Cambria Math" panose="02040503050406030204" pitchFamily="18" charset="0"/>
                                </a:rPr>
                                <m:t>7+2</m:t>
                              </m:r>
                            </m:e>
                          </m:func>
                        </m:sup>
                      </m:sSup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348091"/>
                <a:ext cx="3718262" cy="124963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22532" y="4958498"/>
                <a:ext cx="3227743" cy="12496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720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func>
                            <m:func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ru-RU" sz="7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7200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ru-RU" sz="7200" i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ru-RU" sz="7200" i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ru-RU" sz="72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func>
                        </m:sup>
                      </m:sSup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532" y="4958498"/>
                <a:ext cx="3227743" cy="124963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890993" y="1849466"/>
                <a:ext cx="3462807" cy="9603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5400"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  <m:sup>
                          <m:func>
                            <m:func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ru-RU" sz="5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sup>
                      </m:sSup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0993" y="1849466"/>
                <a:ext cx="3462807" cy="96032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999842" y="2964931"/>
                <a:ext cx="2832827" cy="9603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540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func>
                            <m:func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ru-RU" sz="5400" i="0">
                                  <a:latin typeface="Cambria Math" panose="02040503050406030204" pitchFamily="18" charset="0"/>
                                </a:rPr>
                                <m:t>3−1</m:t>
                              </m:r>
                            </m:e>
                          </m:func>
                        </m:sup>
                      </m:sSup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9842" y="2964931"/>
                <a:ext cx="2832827" cy="96032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641460" y="4451500"/>
                <a:ext cx="4258345" cy="1013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5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ru-RU" sz="54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5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func>
                            <m:func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endChr m:val=""/>
                                      <m:ctrlPr>
                                        <a:rPr lang="ru-RU" sz="5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ru-RU" sz="5400" i="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d>
                                <m:dPr>
                                  <m:begChr m:val=""/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81</m:t>
                                  </m:r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1460" y="4451500"/>
                <a:ext cx="4258345" cy="101399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78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0372" y="378400"/>
            <a:ext cx="91860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 smtClean="0"/>
              <a:t>ВЫЧИСЛИТЕ ЗНАЧЕНИЕ ВЫРАЖЕНИЯ:</a:t>
            </a:r>
            <a:br>
              <a:rPr lang="ru-RU" altLang="ru-RU" sz="2400" b="1" dirty="0" smtClean="0"/>
            </a:br>
            <a:r>
              <a:rPr lang="ru-RU" altLang="ru-RU" sz="2400" b="1" dirty="0" smtClean="0"/>
              <a:t>(ПРИМЕРЫ ИЗ ДЕМОНСТРАЦИОННОГО ВАРИАНТА ЕГЭ)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83638" y="1558313"/>
                <a:ext cx="3090783" cy="1012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5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ru-RU" sz="54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ad>
                                <m:radPr>
                                  <m:degHide m:val="on"/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e>
                              </m:rad>
                            </m:sub>
                          </m:sSub>
                        </m:fName>
                        <m:e>
                          <m:r>
                            <a:rPr lang="ru-RU" sz="5400" i="0">
                              <a:latin typeface="Cambria Math" panose="02040503050406030204" pitchFamily="18" charset="0"/>
                            </a:rPr>
                            <m:t>13</m:t>
                          </m:r>
                        </m:e>
                      </m:func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638" y="1558313"/>
                <a:ext cx="3090783" cy="101277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83638" y="3134864"/>
                <a:ext cx="2415918" cy="1012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5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ru-RU" sz="54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ad>
                                <m:radPr>
                                  <m:degHide m:val="on"/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rad>
                            </m:sub>
                          </m:sSub>
                        </m:fName>
                        <m:e>
                          <m:r>
                            <a:rPr lang="ru-RU" sz="5400" i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func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638" y="3134864"/>
                <a:ext cx="2415918" cy="101277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83638" y="4614348"/>
                <a:ext cx="2736390" cy="10293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5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ru-RU" sz="54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ad>
                                <m:radPr>
                                  <m:degHide m:val="on"/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</m:rad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5400" i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sup>
                              <m:r>
                                <a:rPr lang="ru-RU" sz="54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638" y="4614348"/>
                <a:ext cx="2736390" cy="102938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593354" y="1558313"/>
                <a:ext cx="2736390" cy="1025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5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ru-RU" sz="54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ad>
                                <m:radPr>
                                  <m:degHide m:val="on"/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54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ru-RU" sz="5400" i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354" y="1558313"/>
                <a:ext cx="2736390" cy="102592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593354" y="3002200"/>
                <a:ext cx="3350533" cy="11454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5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ru-RU" sz="54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ad>
                                <m:radPr>
                                  <m:degHide m:val="on"/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5400" i="1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  <m:sup>
                              <m:r>
                                <a:rPr lang="ru-RU" sz="5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354" y="3002200"/>
                <a:ext cx="3350533" cy="114544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733393" y="4565607"/>
                <a:ext cx="2736390" cy="10412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5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ru-RU" sz="54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ad>
                                <m:radPr>
                                  <m:degHide m:val="on"/>
                                  <m:ctrlPr>
                                    <a:rPr lang="ru-RU" sz="5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5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5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5400" i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3393" y="4565607"/>
                <a:ext cx="2736390" cy="104124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33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0BB62-4FF9-4026-A872-C46D9FFC83D1}" type="slidenum">
              <a:rPr lang="ru-RU"/>
              <a:pPr>
                <a:defRPr/>
              </a:pPr>
              <a:t>23</a:t>
            </a:fld>
            <a:endParaRPr lang="ru-RU"/>
          </a:p>
        </p:txBody>
      </p:sp>
      <p:sp>
        <p:nvSpPr>
          <p:cNvPr id="33795" name="Rectangle 1"/>
          <p:cNvSpPr>
            <a:spLocks noChangeArrowheads="1"/>
          </p:cNvSpPr>
          <p:nvPr/>
        </p:nvSpPr>
        <p:spPr bwMode="auto">
          <a:xfrm>
            <a:off x="2063750" y="1773239"/>
            <a:ext cx="8389938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514350" indent="-514350" algn="just" eaLnBrk="0" hangingPunct="0">
              <a:buFontTx/>
              <a:buAutoNum type="arabicPeriod"/>
            </a:pP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Выучить </a:t>
            </a:r>
            <a:r>
              <a:rPr lang="ru-RU" sz="4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§38.</a:t>
            </a:r>
            <a:endParaRPr lang="ru-RU" sz="4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514350" indent="-514350" algn="just" eaLnBrk="0" hangingPunct="0"/>
            <a:endParaRPr lang="ru-RU" sz="4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514350" indent="-514350" algn="just" eaLnBrk="0" hangingPunct="0"/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Выполнить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000" b="1" dirty="0">
                <a:latin typeface="Times New Roman" pitchFamily="18" charset="0"/>
              </a:rPr>
              <a:t>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0" hangingPunct="0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b="1" dirty="0">
                <a:latin typeface="Times New Roman" pitchFamily="18" charset="0"/>
              </a:rPr>
              <a:t>№ </a:t>
            </a:r>
            <a:r>
              <a:rPr lang="ru-RU" sz="4000" b="1" dirty="0" smtClean="0">
                <a:latin typeface="Times New Roman" pitchFamily="18" charset="0"/>
              </a:rPr>
              <a:t>499</a:t>
            </a:r>
            <a:endParaRPr lang="ru-RU" sz="4000" b="1" dirty="0">
              <a:latin typeface="Times New Roman" pitchFamily="18" charset="0"/>
            </a:endParaRPr>
          </a:p>
          <a:p>
            <a:pPr marL="514350" indent="-514350" algn="just" eaLnBrk="0" hangingPunct="0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		№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500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0" hangingPunct="0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		 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№505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19289" y="479425"/>
            <a:ext cx="8353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tabLst>
                <a:tab pos="373063" algn="l"/>
              </a:tabLst>
              <a:defRPr/>
            </a:pPr>
            <a:r>
              <a:rPr lang="ru-RU" sz="4400" b="1" i="1" dirty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</a:rPr>
              <a:t>Домашнее задание:</a:t>
            </a:r>
            <a:endParaRPr lang="ru-RU" sz="4400" dirty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45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063751" y="333376"/>
            <a:ext cx="8291513" cy="511175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tabLst>
                <a:tab pos="373063" algn="l"/>
              </a:tabLst>
              <a:defRPr/>
            </a:pPr>
            <a:r>
              <a:rPr lang="ru-RU" sz="4200" b="1" i="1">
                <a:effectLst>
                  <a:outerShdw blurRad="38100" dist="38100" dir="2700000" algn="tl">
                    <a:srgbClr val="676A55"/>
                  </a:outerShdw>
                </a:effectLst>
                <a:latin typeface="Arial" charset="0"/>
              </a:rPr>
              <a:t>Рефлексия</a:t>
            </a:r>
          </a:p>
        </p:txBody>
      </p:sp>
      <p:pic>
        <p:nvPicPr>
          <p:cNvPr id="34819" name="Picture 5" descr="0044-069-Obraznaja-refleksija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832851" y="1412875"/>
            <a:ext cx="1114425" cy="1511300"/>
          </a:xfrm>
          <a:noFill/>
        </p:spPr>
      </p:pic>
      <p:pic>
        <p:nvPicPr>
          <p:cNvPr id="34820" name="Picture 6" descr="0044-072-Obraznaja-refleksij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32851" y="3141664"/>
            <a:ext cx="1211263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7" descr="0044-071-Obraznaja-refleksij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32850" y="4941889"/>
            <a:ext cx="11430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41" name="Group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347796"/>
              </p:ext>
            </p:extLst>
          </p:nvPr>
        </p:nvGraphicFramePr>
        <p:xfrm>
          <a:off x="2063750" y="1125539"/>
          <a:ext cx="8064500" cy="5265103"/>
        </p:xfrm>
        <a:graphic>
          <a:graphicData uri="http://schemas.openxmlformats.org/drawingml/2006/table">
            <a:tbl>
              <a:tblPr/>
              <a:tblGrid>
                <a:gridCol w="4033838"/>
                <a:gridCol w="4030662"/>
              </a:tblGrid>
              <a:tr h="1747838">
                <a:tc>
                  <a:txBody>
                    <a:bodyPr/>
                    <a:lstStyle/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Вы считаете, что урок прошел плодотворно, с пользой. 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Вы научились и можете помочь другим.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Я доволен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собой!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Вы считаете, что научились, но вам еще нужна помощь.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Я вполне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доволен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собой!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5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Вы считаете, что было трудно на уроке.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Мне нужна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помощь!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96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1255B6-EC32-4F37-943A-6276FE244D6B}" type="slidenum">
              <a:rPr lang="ru-RU"/>
              <a:pPr>
                <a:defRPr/>
              </a:pPr>
              <a:t>25</a:t>
            </a:fld>
            <a:endParaRPr lang="ru-RU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19289" y="1773238"/>
            <a:ext cx="83534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tabLst>
                <a:tab pos="373063" algn="l"/>
              </a:tabLst>
              <a:defRPr/>
            </a:pPr>
            <a:r>
              <a:rPr lang="ru-RU" sz="4400" b="1" i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Arial" pitchFamily="34" charset="0"/>
              </a:rPr>
              <a:t>Спасибо за внимание!</a:t>
            </a:r>
            <a:endParaRPr lang="ru-RU" sz="4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33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2005-09-09_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096132" y="214290"/>
            <a:ext cx="3322974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531" name="TextBox 4"/>
          <p:cNvSpPr txBox="1">
            <a:spLocks noChangeArrowheads="1"/>
          </p:cNvSpPr>
          <p:nvPr/>
        </p:nvSpPr>
        <p:spPr bwMode="auto">
          <a:xfrm>
            <a:off x="5920112" y="5357826"/>
            <a:ext cx="283750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000" b="1" dirty="0">
                <a:ln w="50800"/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000" b="1" dirty="0" smtClean="0">
                <a:ln w="50800"/>
                <a:latin typeface="Times New Roman" pitchFamily="18" charset="0"/>
                <a:cs typeface="Times New Roman" pitchFamily="18" charset="0"/>
              </a:rPr>
              <a:t>«О(С)ОШ </a:t>
            </a:r>
            <a:r>
              <a:rPr lang="ru-RU" sz="2000" b="1" dirty="0">
                <a:ln w="50800"/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b="1" dirty="0" smtClean="0">
                <a:ln w="50800"/>
                <a:latin typeface="Times New Roman" pitchFamily="18" charset="0"/>
                <a:cs typeface="Times New Roman" pitchFamily="18" charset="0"/>
              </a:rPr>
              <a:t>6»</a:t>
            </a:r>
            <a:endParaRPr lang="ru-RU" sz="2000" b="1" dirty="0">
              <a:ln w="50800"/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ln w="50800"/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2000" b="1" dirty="0">
                <a:ln w="50800"/>
                <a:latin typeface="Times New Roman" pitchFamily="18" charset="0"/>
                <a:cs typeface="Times New Roman" pitchFamily="18" charset="0"/>
              </a:rPr>
              <a:t>класс</a:t>
            </a:r>
          </a:p>
          <a:p>
            <a:pPr algn="ctr">
              <a:defRPr/>
            </a:pPr>
            <a:r>
              <a:rPr lang="ru-RU" sz="2000" b="1" dirty="0">
                <a:ln w="50800"/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2000" b="1" dirty="0" smtClean="0">
                <a:ln w="50800"/>
                <a:latin typeface="Times New Roman" pitchFamily="18" charset="0"/>
                <a:cs typeface="Times New Roman" pitchFamily="18" charset="0"/>
              </a:rPr>
              <a:t>математики</a:t>
            </a:r>
            <a:endParaRPr lang="ru-RU" sz="2000" b="1" dirty="0">
              <a:ln w="50800"/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 err="1" smtClean="0">
                <a:ln w="50800"/>
                <a:latin typeface="Times New Roman" pitchFamily="18" charset="0"/>
                <a:cs typeface="Times New Roman" pitchFamily="18" charset="0"/>
              </a:rPr>
              <a:t>Храмкова</a:t>
            </a:r>
            <a:r>
              <a:rPr lang="ru-RU" sz="2000" b="1" dirty="0" smtClean="0">
                <a:ln w="50800"/>
                <a:latin typeface="Times New Roman" pitchFamily="18" charset="0"/>
                <a:cs typeface="Times New Roman" pitchFamily="18" charset="0"/>
              </a:rPr>
              <a:t> М.Р.</a:t>
            </a:r>
            <a:endParaRPr lang="ru-RU" sz="2000" b="1" dirty="0">
              <a:ln w="50800"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new_pa19"/>
          <p:cNvPicPr>
            <a:picLocks noChangeAspect="1" noChangeArrowheads="1"/>
          </p:cNvPicPr>
          <p:nvPr/>
        </p:nvPicPr>
        <p:blipFill>
          <a:blip r:embed="rId4" cstate="email">
            <a:lum bright="6000" contrast="12000"/>
          </a:blip>
          <a:srcRect/>
          <a:stretch>
            <a:fillRect/>
          </a:stretch>
        </p:blipFill>
        <p:spPr>
          <a:xfrm>
            <a:off x="2095472" y="4000504"/>
            <a:ext cx="2985760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4" descr="galaktik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95472" y="285729"/>
            <a:ext cx="2955922" cy="2346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3" descr="new_pa16"/>
          <p:cNvPicPr>
            <a:picLocks noChangeAspect="1" noChangeArrowheads="1"/>
          </p:cNvPicPr>
          <p:nvPr/>
        </p:nvPicPr>
        <p:blipFill>
          <a:blip r:embed="rId6" cstate="email">
            <a:lum bright="-24000" contrast="48000"/>
          </a:blip>
          <a:srcRect/>
          <a:stretch>
            <a:fillRect/>
          </a:stretch>
        </p:blipFill>
        <p:spPr>
          <a:xfrm>
            <a:off x="8096264" y="3143248"/>
            <a:ext cx="2214578" cy="2214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2166911" y="2428869"/>
            <a:ext cx="7921625" cy="1754187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  <a:scene3d>
            <a:camera prst="perspectiveContrastingRightFacing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Times New Roman" pitchFamily="18" charset="0"/>
              </a:rPr>
              <a:t>Логарифмическая функция</a:t>
            </a:r>
          </a:p>
        </p:txBody>
      </p:sp>
      <p:sp>
        <p:nvSpPr>
          <p:cNvPr id="11" name="Дата 10"/>
          <p:cNvSpPr>
            <a:spLocks noGrp="1"/>
          </p:cNvSpPr>
          <p:nvPr>
            <p:ph type="dt" sz="quarter" idx="11"/>
          </p:nvPr>
        </p:nvSpPr>
        <p:spPr>
          <a:xfrm>
            <a:off x="1524001" y="0"/>
            <a:ext cx="3001963" cy="274638"/>
          </a:xfrm>
        </p:spPr>
        <p:txBody>
          <a:bodyPr/>
          <a:lstStyle/>
          <a:p>
            <a:pPr>
              <a:defRPr/>
            </a:pPr>
            <a:fld id="{527ED964-FA61-484C-BF64-867859708A06}" type="datetime1">
              <a:rPr lang="ru-RU" smtClean="0"/>
              <a:pPr>
                <a:defRPr/>
              </a:pPr>
              <a:t>17.02.2016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08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Прямоугольник 104"/>
          <p:cNvSpPr/>
          <p:nvPr/>
        </p:nvSpPr>
        <p:spPr>
          <a:xfrm>
            <a:off x="7297413" y="5891212"/>
            <a:ext cx="792163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4" name="Прямоугольник 103"/>
          <p:cNvSpPr/>
          <p:nvPr/>
        </p:nvSpPr>
        <p:spPr>
          <a:xfrm>
            <a:off x="6220155" y="5913437"/>
            <a:ext cx="792162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" name="Прямоугольник 102"/>
          <p:cNvSpPr/>
          <p:nvPr/>
        </p:nvSpPr>
        <p:spPr>
          <a:xfrm>
            <a:off x="5252123" y="5913437"/>
            <a:ext cx="792163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" name="Прямоугольник 101"/>
          <p:cNvSpPr/>
          <p:nvPr/>
        </p:nvSpPr>
        <p:spPr>
          <a:xfrm>
            <a:off x="4098489" y="5891212"/>
            <a:ext cx="792162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1" name="Прямоугольник 100"/>
          <p:cNvSpPr/>
          <p:nvPr/>
        </p:nvSpPr>
        <p:spPr>
          <a:xfrm>
            <a:off x="2988823" y="5876925"/>
            <a:ext cx="792163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6" name="TextBox 1"/>
          <p:cNvSpPr txBox="1">
            <a:spLocks noChangeArrowheads="1"/>
          </p:cNvSpPr>
          <p:nvPr/>
        </p:nvSpPr>
        <p:spPr bwMode="auto">
          <a:xfrm>
            <a:off x="4440238" y="333375"/>
            <a:ext cx="32004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latin typeface="Times New Roman" pitchFamily="18" charset="0"/>
                <a:cs typeface="Times New Roman" pitchFamily="18" charset="0"/>
              </a:rPr>
              <a:t>Морской бой</a:t>
            </a:r>
          </a:p>
        </p:txBody>
      </p:sp>
      <p:sp>
        <p:nvSpPr>
          <p:cNvPr id="1037" name="TextBox 26"/>
          <p:cNvSpPr txBox="1">
            <a:spLocks noChangeArrowheads="1"/>
          </p:cNvSpPr>
          <p:nvPr/>
        </p:nvSpPr>
        <p:spPr bwMode="auto">
          <a:xfrm>
            <a:off x="8453439" y="1143001"/>
            <a:ext cx="9286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Verdana" pitchFamily="34" charset="0"/>
            </a:endParaRPr>
          </a:p>
          <a:p>
            <a:endParaRPr lang="ru-RU">
              <a:latin typeface="Verdana" pitchFamily="34" charset="0"/>
            </a:endParaRPr>
          </a:p>
          <a:p>
            <a:endParaRPr lang="ru-RU">
              <a:latin typeface="Verdana" pitchFamily="34" charset="0"/>
            </a:endParaRPr>
          </a:p>
        </p:txBody>
      </p:sp>
      <p:sp>
        <p:nvSpPr>
          <p:cNvPr id="103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82794"/>
              </p:ext>
            </p:extLst>
          </p:nvPr>
        </p:nvGraphicFramePr>
        <p:xfrm>
          <a:off x="2380592" y="1039812"/>
          <a:ext cx="7472856" cy="45942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79352"/>
                <a:gridCol w="1660634"/>
                <a:gridCol w="1601394"/>
                <a:gridCol w="1826635"/>
                <a:gridCol w="1704841"/>
              </a:tblGrid>
              <a:tr h="808418"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№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645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645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645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c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645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77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07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9151" y="2205039"/>
            <a:ext cx="13049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9" name="Rectangle 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08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43475" y="3141663"/>
            <a:ext cx="10033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1" name="Rectangle 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082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27800" y="3860801"/>
            <a:ext cx="1157288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3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84905" y="2990852"/>
            <a:ext cx="9921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4" name="Rectangle 1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1085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086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84905" y="4685998"/>
            <a:ext cx="1103527" cy="915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7" name="Rectangle 1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088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48651" y="2009695"/>
            <a:ext cx="1133475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9" name="Rectangle 1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090" name="Picture 1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9150" y="3860801"/>
            <a:ext cx="12969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1" name="Rectangle 21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1092" name="Rectangle 2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093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16501" y="3860800"/>
            <a:ext cx="13176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4" name="Rectangle 2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1095" name="Rectangle 2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1096" name="Rectangle 2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097" name="Picture 28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43701" y="4652963"/>
            <a:ext cx="11906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8" name="Rectangle 31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099" name="Picture 30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31217" y="3948169"/>
            <a:ext cx="12954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0" name="Rectangle 3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101" name="Picture 32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31217" y="4790502"/>
            <a:ext cx="13303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4238858" y="2961193"/>
            <a:ext cx="503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5951539" y="3068639"/>
            <a:ext cx="4587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4233233" y="4927600"/>
            <a:ext cx="503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</a:t>
            </a: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7608889" y="3933825"/>
            <a:ext cx="434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9311481" y="2164557"/>
            <a:ext cx="4587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58" name="Номер слайда 5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13D76-F30C-45BC-A32C-95B514BF41E5}" type="slidenum">
              <a:rPr lang="ru-RU"/>
              <a:pPr>
                <a:defRPr/>
              </a:pPr>
              <a:t>4</a:t>
            </a:fld>
            <a:endParaRPr lang="ru-RU"/>
          </a:p>
        </p:txBody>
      </p:sp>
      <p:graphicFrame>
        <p:nvGraphicFramePr>
          <p:cNvPr id="102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924914"/>
              </p:ext>
            </p:extLst>
          </p:nvPr>
        </p:nvGraphicFramePr>
        <p:xfrm>
          <a:off x="5007580" y="2062410"/>
          <a:ext cx="10572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Формула" r:id="rId14" imgW="380880" imgH="215640" progId="Equation.3">
                  <p:embed/>
                </p:oleObj>
              </mc:Choice>
              <mc:Fallback>
                <p:oleObj name="Формула" r:id="rId14" imgW="380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7580" y="2062410"/>
                        <a:ext cx="10572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872039" y="4724400"/>
          <a:ext cx="15271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Формула" r:id="rId16" imgW="698400" imgH="228600" progId="Equation.3">
                  <p:embed/>
                </p:oleObj>
              </mc:Choice>
              <mc:Fallback>
                <p:oleObj name="Формула" r:id="rId16" imgW="698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9" y="4724400"/>
                        <a:ext cx="15271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924869"/>
              </p:ext>
            </p:extLst>
          </p:nvPr>
        </p:nvGraphicFramePr>
        <p:xfrm>
          <a:off x="6698350" y="2039338"/>
          <a:ext cx="10556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Формула" r:id="rId18" imgW="406080" imgH="215640" progId="Equation.3">
                  <p:embed/>
                </p:oleObj>
              </mc:Choice>
              <mc:Fallback>
                <p:oleObj name="Формула" r:id="rId18" imgW="4060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8350" y="2039338"/>
                        <a:ext cx="105568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743700" y="3068639"/>
          <a:ext cx="108108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Формула" r:id="rId20" imgW="393480" imgH="203040" progId="Equation.3">
                  <p:embed/>
                </p:oleObj>
              </mc:Choice>
              <mc:Fallback>
                <p:oleObj name="Формула" r:id="rId20" imgW="393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068639"/>
                        <a:ext cx="1081088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8131175" y="3068638"/>
          <a:ext cx="9985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Формула" r:id="rId22" imgW="393480" imgH="228600" progId="Equation.3">
                  <p:embed/>
                </p:oleObj>
              </mc:Choice>
              <mc:Fallback>
                <p:oleObj name="Формула" r:id="rId22" imgW="393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1175" y="3068638"/>
                        <a:ext cx="99853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Прямоугольник 63"/>
          <p:cNvSpPr/>
          <p:nvPr/>
        </p:nvSpPr>
        <p:spPr>
          <a:xfrm>
            <a:off x="3270744" y="1922462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3293269" y="2885136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3343247" y="3842077"/>
            <a:ext cx="1428750" cy="78581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3330144" y="4724726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4802189" y="1905100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881674" y="2867868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4921251" y="3809263"/>
            <a:ext cx="1428750" cy="78581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4937126" y="4726040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6532027" y="1922462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6624638" y="2832838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6553612" y="3827464"/>
            <a:ext cx="1428750" cy="78581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6492028" y="4732337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8203407" y="1922462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8182715" y="2867868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8203407" y="3795399"/>
            <a:ext cx="1428750" cy="78581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8203407" y="4664685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97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59 -0.00857 L -0.09167 0.426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2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7 -0.00486 L -0.12891 0.4145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7" y="20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2037 L 0.0957 0.1453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79" y="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31 0.00394 L -0.23906 0.558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19" y="27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63 -0.00416 L -0.01576 0.288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</p:childTnLst>
        </p:cTn>
      </p:par>
    </p:tnLst>
    <p:bldLst>
      <p:bldP spid="83" grpId="0"/>
      <p:bldP spid="84" grpId="0"/>
      <p:bldP spid="85" grpId="0"/>
      <p:bldP spid="86" grpId="0"/>
      <p:bldP spid="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-490536" y="351878"/>
            <a:ext cx="10515600" cy="13255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ДЖОН НЕПЕР</a:t>
            </a:r>
            <a:r>
              <a:rPr lang="en-US" altLang="ru-RU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/>
            </a:r>
            <a:br>
              <a:rPr lang="en-US" altLang="ru-RU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ru-RU" altLang="ru-RU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(1550-1617) 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idx="4294967295"/>
          </p:nvPr>
        </p:nvSpPr>
        <p:spPr>
          <a:xfrm>
            <a:off x="189186" y="1825625"/>
            <a:ext cx="11164614" cy="492201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ru-RU" sz="1900" b="1" dirty="0"/>
              <a:t> </a:t>
            </a:r>
            <a:r>
              <a:rPr lang="ru-RU" altLang="ru-RU" sz="3200" b="1" dirty="0"/>
              <a:t>Шотландский математик – </a:t>
            </a:r>
            <a:endParaRPr lang="en-US" altLang="ru-RU" sz="32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3200" b="1" dirty="0"/>
              <a:t>изобретатель логарифмов.  </a:t>
            </a:r>
            <a:endParaRPr lang="en-US" altLang="ru-RU" sz="32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3200" b="1" dirty="0"/>
              <a:t>В 1590-х годах пришел к идее </a:t>
            </a:r>
            <a:endParaRPr lang="en-US" altLang="ru-RU" sz="32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3200" b="1" dirty="0"/>
              <a:t>логарифмических вычислений    </a:t>
            </a:r>
            <a:endParaRPr lang="en-US" altLang="ru-RU" sz="32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3200" b="1" dirty="0"/>
              <a:t>и составил первые таблицы </a:t>
            </a:r>
            <a:endParaRPr lang="en-US" altLang="ru-RU" sz="32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3200" b="1" dirty="0"/>
              <a:t>логарифмов, однако свой </a:t>
            </a:r>
            <a:r>
              <a:rPr lang="ru-RU" altLang="ru-RU" sz="3200" b="1" dirty="0" smtClean="0"/>
              <a:t>знаменитый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3200" b="1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ru-RU" sz="32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3200" b="1" dirty="0"/>
              <a:t>“Описание удивительных таблиц логарифмов” опубликовал лишь в 1614 году</a:t>
            </a:r>
            <a:r>
              <a:rPr lang="ru-RU" altLang="ru-RU" sz="3200" b="1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3200" dirty="0"/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3200" b="1" dirty="0"/>
              <a:t>Ему принадлежит определение логарифмов, объяснение их свойств, таблицы логарифмов синусов, косинусов, тангенсов и приложения логарифмов в сферической тригонометрии.</a:t>
            </a:r>
            <a:endParaRPr lang="ru-RU" altLang="ru-RU" sz="3200" dirty="0"/>
          </a:p>
          <a:p>
            <a:pPr>
              <a:lnSpc>
                <a:spcPct val="60000"/>
              </a:lnSpc>
              <a:spcBef>
                <a:spcPts val="400"/>
              </a:spcBef>
              <a:buClr>
                <a:srgbClr val="B2B2B2"/>
              </a:buClr>
              <a:buSzPct val="90000"/>
              <a:buNone/>
              <a:defRPr/>
            </a:pPr>
            <a:r>
              <a:rPr lang="en-US" altLang="ru-RU" sz="1900" b="1" dirty="0"/>
              <a:t>     </a:t>
            </a:r>
          </a:p>
          <a:p>
            <a:pPr eaLnBrk="1" hangingPunct="1">
              <a:lnSpc>
                <a:spcPct val="60000"/>
              </a:lnSpc>
              <a:buClr>
                <a:srgbClr val="FEB80A"/>
              </a:buClr>
              <a:buFont typeface="Wingdings 2" pitchFamily="18" charset="2"/>
              <a:buChar char=""/>
              <a:defRPr/>
            </a:pPr>
            <a:endParaRPr lang="ru-RU" altLang="ru-RU" sz="1900" dirty="0"/>
          </a:p>
        </p:txBody>
      </p:sp>
      <p:pic>
        <p:nvPicPr>
          <p:cNvPr id="6" name="Picture 3" descr="C:\Documents and Settings\Admin\Рабочий стол\240px-John_Napi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96436" y="351878"/>
            <a:ext cx="3262312" cy="40322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54095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ЛОГАРИФМИЧЕСКАЯ ЛИНЕЙКА </a:t>
            </a:r>
          </a:p>
        </p:txBody>
      </p:sp>
      <p:sp>
        <p:nvSpPr>
          <p:cNvPr id="20483" name="Содержимое 2"/>
          <p:cNvSpPr>
            <a:spLocks noGrp="1"/>
          </p:cNvSpPr>
          <p:nvPr>
            <p:ph type="body" idx="4294967295"/>
          </p:nvPr>
        </p:nvSpPr>
        <p:spPr>
          <a:xfrm>
            <a:off x="1056482" y="1409700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400" b="1" dirty="0"/>
              <a:t>В 1614 году шотландский математик Джон Непер изобрел таблицы логарифмов. Принцип их заключался в том, что каждому числу соответствует свое специальное число - логарифм. </a:t>
            </a:r>
            <a:endParaRPr lang="en-US" altLang="ru-RU" sz="24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400" b="1" dirty="0"/>
              <a:t>Логарифмы очень упрощают  деление и умножение. </a:t>
            </a:r>
            <a:endParaRPr lang="en-US" altLang="ru-RU" sz="24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400" b="1" dirty="0"/>
              <a:t>Например, для умножения двух чисел складывают их логарифмы</a:t>
            </a:r>
            <a:r>
              <a:rPr lang="en-US" altLang="ru-RU" sz="2400" b="1" dirty="0"/>
              <a:t>,</a:t>
            </a:r>
            <a:r>
              <a:rPr lang="ru-RU" altLang="ru-RU" sz="2400" b="1" dirty="0"/>
              <a:t> результат находят в таблице логарифмов.</a:t>
            </a:r>
            <a:endParaRPr lang="en-US" altLang="ru-RU" sz="24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400" b="1" dirty="0"/>
              <a:t>В дальнейшем им была изобретена логарифмическая </a:t>
            </a:r>
            <a:endParaRPr lang="en-US" altLang="ru-RU" sz="24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400" b="1" dirty="0"/>
              <a:t>линейка, </a:t>
            </a:r>
            <a:r>
              <a:rPr lang="en-US" altLang="ru-RU" sz="2400" b="1" dirty="0"/>
              <a:t> </a:t>
            </a:r>
            <a:r>
              <a:rPr lang="ru-RU" altLang="ru-RU" sz="2400" b="1" dirty="0"/>
              <a:t>которой пользовались до 70-х годов нашего века. </a:t>
            </a:r>
          </a:p>
          <a:p>
            <a:pPr eaLnBrk="1" hangingPunct="1">
              <a:defRPr/>
            </a:pPr>
            <a:endParaRPr lang="ru-RU" altLang="ru-RU" dirty="0" smtClean="0"/>
          </a:p>
        </p:txBody>
      </p:sp>
      <p:pic>
        <p:nvPicPr>
          <p:cNvPr id="1843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5300663"/>
            <a:ext cx="6357937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6438" y="714376"/>
            <a:ext cx="857250" cy="592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802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45E78-03DA-4837-A476-3B3917FDC162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024064" y="3071814"/>
            <a:ext cx="8358187" cy="23082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Функцию, заданную формулой  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="1" i="1" baseline="-2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(где </a:t>
            </a:r>
            <a:r>
              <a:rPr lang="ru-RU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&gt; 0 и </a:t>
            </a:r>
            <a:r>
              <a:rPr lang="ru-RU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≠ 1), называют </a:t>
            </a:r>
            <a:r>
              <a:rPr lang="ru-RU" sz="36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логарифмической функцией</a:t>
            </a:r>
            <a:r>
              <a:rPr lang="ru-RU" sz="36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основанием </a:t>
            </a:r>
            <a:r>
              <a:rPr lang="ru-RU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797269" y="857250"/>
            <a:ext cx="837149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Определение логарифмической функции</a:t>
            </a:r>
          </a:p>
        </p:txBody>
      </p:sp>
    </p:spTree>
    <p:extLst>
      <p:ext uri="{BB962C8B-B14F-4D97-AF65-F5344CB8AC3E}">
        <p14:creationId xmlns:p14="http://schemas.microsoft.com/office/powerpoint/2010/main" val="235063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4" name="TextBox 1"/>
          <p:cNvSpPr txBox="1">
            <a:spLocks noChangeArrowheads="1"/>
          </p:cNvSpPr>
          <p:nvPr/>
        </p:nvSpPr>
        <p:spPr bwMode="auto">
          <a:xfrm>
            <a:off x="2024064" y="571500"/>
            <a:ext cx="81359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Свойства функции у = </a:t>
            </a:r>
            <a:r>
              <a:rPr lang="en-US" sz="3200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log</a:t>
            </a:r>
            <a:r>
              <a:rPr lang="en-US" sz="2000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a</a:t>
            </a:r>
            <a:r>
              <a:rPr lang="en-US" sz="32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x, a &gt; 1</a:t>
            </a:r>
            <a:r>
              <a:rPr lang="ru-RU" sz="32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.</a:t>
            </a:r>
          </a:p>
        </p:txBody>
      </p:sp>
      <p:sp>
        <p:nvSpPr>
          <p:cNvPr id="64" name="Номер слайда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0F0D66-42A2-404A-9527-AC91A8E8FA91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4101" name="Rectangle 57"/>
          <p:cNvSpPr>
            <a:spLocks noChangeArrowheads="1"/>
          </p:cNvSpPr>
          <p:nvPr/>
        </p:nvSpPr>
        <p:spPr bwMode="auto">
          <a:xfrm>
            <a:off x="5915026" y="1187371"/>
            <a:ext cx="4752975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– множество всех положительных чисел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+.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E(f)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- множество всех действительных чисел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3. Функция является ни четной, ни нечетной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4. При всех значениях а график функции пересекает ось абсцисс в точке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= 1.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5. Промежутки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знакопостоянства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у &gt; 0 при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€ (1; +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</a:rPr>
              <a:t>∞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у &lt; 0 при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€ (0; 1).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6. Функция возрастает при </a:t>
            </a:r>
            <a:endParaRPr lang="en-US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€ (0; +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</a:rPr>
              <a:t>∞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7. Функция непрерывна.</a:t>
            </a:r>
          </a:p>
        </p:txBody>
      </p:sp>
      <p:grpSp>
        <p:nvGrpSpPr>
          <p:cNvPr id="4102" name="Group 46"/>
          <p:cNvGrpSpPr>
            <a:grpSpLocks/>
          </p:cNvGrpSpPr>
          <p:nvPr/>
        </p:nvGrpSpPr>
        <p:grpSpPr bwMode="auto">
          <a:xfrm>
            <a:off x="1774825" y="1196976"/>
            <a:ext cx="3853082" cy="3960813"/>
            <a:chOff x="1383" y="391"/>
            <a:chExt cx="2290" cy="1906"/>
          </a:xfrm>
        </p:grpSpPr>
        <p:grpSp>
          <p:nvGrpSpPr>
            <p:cNvPr id="4104" name="Группа 91"/>
            <p:cNvGrpSpPr>
              <a:grpSpLocks/>
            </p:cNvGrpSpPr>
            <p:nvPr/>
          </p:nvGrpSpPr>
          <p:grpSpPr bwMode="auto">
            <a:xfrm>
              <a:off x="2481" y="557"/>
              <a:ext cx="953" cy="235"/>
              <a:chOff x="2002478" y="1234551"/>
              <a:chExt cx="1785824" cy="630060"/>
            </a:xfrm>
          </p:grpSpPr>
          <p:sp>
            <p:nvSpPr>
              <p:cNvPr id="91" name="Прямоугольник 90"/>
              <p:cNvSpPr/>
              <p:nvPr/>
            </p:nvSpPr>
            <p:spPr>
              <a:xfrm>
                <a:off x="2002478" y="1234551"/>
                <a:ext cx="1785824" cy="57087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graphicFrame>
            <p:nvGraphicFramePr>
              <p:cNvPr id="4098" name="Object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94192994"/>
                  </p:ext>
                </p:extLst>
              </p:nvPr>
            </p:nvGraphicFramePr>
            <p:xfrm>
              <a:off x="2018424" y="1256598"/>
              <a:ext cx="1676282" cy="6080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9" name="Формула" r:id="rId3" imgW="647640" imgH="228600" progId="Equation.3">
                      <p:embed/>
                    </p:oleObj>
                  </mc:Choice>
                  <mc:Fallback>
                    <p:oleObj name="Формула" r:id="rId3" imgW="647640" imgH="228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18424" y="1256598"/>
                            <a:ext cx="1676282" cy="6080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105" name="Rectangle 58"/>
            <p:cNvSpPr>
              <a:spLocks noChangeArrowheads="1"/>
            </p:cNvSpPr>
            <p:nvPr/>
          </p:nvSpPr>
          <p:spPr bwMode="auto">
            <a:xfrm>
              <a:off x="2200" y="1371"/>
              <a:ext cx="363" cy="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just" eaLnBrk="0" hangingPunct="0"/>
              <a:r>
                <a:rPr lang="ru-RU" b="1">
                  <a:cs typeface="Times New Roman" pitchFamily="18" charset="0"/>
                </a:rPr>
                <a:t> 1</a:t>
              </a:r>
              <a:endParaRPr lang="ru-RU" b="1"/>
            </a:p>
          </p:txBody>
        </p:sp>
        <p:grpSp>
          <p:nvGrpSpPr>
            <p:cNvPr id="4106" name="Группа 65"/>
            <p:cNvGrpSpPr>
              <a:grpSpLocks/>
            </p:cNvGrpSpPr>
            <p:nvPr/>
          </p:nvGrpSpPr>
          <p:grpSpPr bwMode="auto">
            <a:xfrm>
              <a:off x="1383" y="391"/>
              <a:ext cx="2290" cy="1906"/>
              <a:chOff x="1000125" y="2786063"/>
              <a:chExt cx="2724378" cy="2108200"/>
            </a:xfrm>
          </p:grpSpPr>
          <p:grpSp>
            <p:nvGrpSpPr>
              <p:cNvPr id="4107" name="Группа 36"/>
              <p:cNvGrpSpPr>
                <a:grpSpLocks/>
              </p:cNvGrpSpPr>
              <p:nvPr/>
            </p:nvGrpSpPr>
            <p:grpSpPr bwMode="auto">
              <a:xfrm>
                <a:off x="1000125" y="2786063"/>
                <a:ext cx="2724378" cy="2108200"/>
                <a:chOff x="571472" y="500042"/>
                <a:chExt cx="3755249" cy="2904689"/>
              </a:xfrm>
            </p:grpSpPr>
            <p:grpSp>
              <p:nvGrpSpPr>
                <p:cNvPr id="4110" name="Group 7"/>
                <p:cNvGrpSpPr>
                  <a:grpSpLocks/>
                </p:cNvGrpSpPr>
                <p:nvPr/>
              </p:nvGrpSpPr>
              <p:grpSpPr bwMode="auto">
                <a:xfrm>
                  <a:off x="571472" y="500042"/>
                  <a:ext cx="3755249" cy="2904689"/>
                  <a:chOff x="2409" y="164"/>
                  <a:chExt cx="3322" cy="3107"/>
                </a:xfrm>
              </p:grpSpPr>
              <p:grpSp>
                <p:nvGrpSpPr>
                  <p:cNvPr id="4113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2409" y="164"/>
                    <a:ext cx="3148" cy="3107"/>
                    <a:chOff x="2409" y="164"/>
                    <a:chExt cx="3148" cy="3107"/>
                  </a:xfrm>
                </p:grpSpPr>
                <p:sp>
                  <p:nvSpPr>
                    <p:cNvPr id="4116" name="Freeform 9"/>
                    <p:cNvSpPr>
                      <a:spLocks/>
                    </p:cNvSpPr>
                    <p:nvPr/>
                  </p:nvSpPr>
                  <p:spPr bwMode="auto">
                    <a:xfrm>
                      <a:off x="2426" y="211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1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409" y="2945"/>
                      <a:ext cx="3124" cy="8"/>
                    </a:xfrm>
                    <a:custGeom>
                      <a:avLst/>
                      <a:gdLst>
                        <a:gd name="T0" fmla="*/ 0 w 3124"/>
                        <a:gd name="T1" fmla="*/ 0 h 8"/>
                        <a:gd name="T2" fmla="*/ 3124 w 3124"/>
                        <a:gd name="T3" fmla="*/ 8 h 8"/>
                        <a:gd name="T4" fmla="*/ 0 60000 65536"/>
                        <a:gd name="T5" fmla="*/ 0 60000 65536"/>
                        <a:gd name="T6" fmla="*/ 0 w 3124"/>
                        <a:gd name="T7" fmla="*/ 0 h 8"/>
                        <a:gd name="T8" fmla="*/ 3124 w 3124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4" h="8">
                          <a:moveTo>
                            <a:pt x="0" y="0"/>
                          </a:moveTo>
                          <a:lnTo>
                            <a:pt x="3124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1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2677" y="211"/>
                      <a:ext cx="8" cy="2994"/>
                    </a:xfrm>
                    <a:custGeom>
                      <a:avLst/>
                      <a:gdLst>
                        <a:gd name="T0" fmla="*/ 0 w 8"/>
                        <a:gd name="T1" fmla="*/ 0 h 2994"/>
                        <a:gd name="T2" fmla="*/ 8 w 8"/>
                        <a:gd name="T3" fmla="*/ 2994 h 2994"/>
                        <a:gd name="T4" fmla="*/ 0 60000 65536"/>
                        <a:gd name="T5" fmla="*/ 0 60000 65536"/>
                        <a:gd name="T6" fmla="*/ 0 w 8"/>
                        <a:gd name="T7" fmla="*/ 0 h 2994"/>
                        <a:gd name="T8" fmla="*/ 8 w 8"/>
                        <a:gd name="T9" fmla="*/ 2994 h 2994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8" h="2994">
                          <a:moveTo>
                            <a:pt x="0" y="0"/>
                          </a:moveTo>
                          <a:lnTo>
                            <a:pt x="8" y="2994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19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26" y="2704"/>
                      <a:ext cx="313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0" name="Freeform 13"/>
                    <p:cNvSpPr>
                      <a:spLocks/>
                    </p:cNvSpPr>
                    <p:nvPr/>
                  </p:nvSpPr>
                  <p:spPr bwMode="auto">
                    <a:xfrm>
                      <a:off x="2426" y="3203"/>
                      <a:ext cx="3124" cy="8"/>
                    </a:xfrm>
                    <a:custGeom>
                      <a:avLst/>
                      <a:gdLst>
                        <a:gd name="T0" fmla="*/ 0 w 3124"/>
                        <a:gd name="T1" fmla="*/ 0 h 8"/>
                        <a:gd name="T2" fmla="*/ 3124 w 3124"/>
                        <a:gd name="T3" fmla="*/ 8 h 8"/>
                        <a:gd name="T4" fmla="*/ 0 60000 65536"/>
                        <a:gd name="T5" fmla="*/ 0 60000 65536"/>
                        <a:gd name="T6" fmla="*/ 0 w 3124"/>
                        <a:gd name="T7" fmla="*/ 0 h 8"/>
                        <a:gd name="T8" fmla="*/ 3124 w 3124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4" h="8">
                          <a:moveTo>
                            <a:pt x="0" y="0"/>
                          </a:moveTo>
                          <a:lnTo>
                            <a:pt x="3124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1" name="Freeform 14"/>
                    <p:cNvSpPr>
                      <a:spLocks/>
                    </p:cNvSpPr>
                    <p:nvPr/>
                  </p:nvSpPr>
                  <p:spPr bwMode="auto">
                    <a:xfrm>
                      <a:off x="2418" y="2450"/>
                      <a:ext cx="3131" cy="8"/>
                    </a:xfrm>
                    <a:custGeom>
                      <a:avLst/>
                      <a:gdLst>
                        <a:gd name="T0" fmla="*/ 0 w 3131"/>
                        <a:gd name="T1" fmla="*/ 8 h 8"/>
                        <a:gd name="T2" fmla="*/ 3131 w 3131"/>
                        <a:gd name="T3" fmla="*/ 0 h 8"/>
                        <a:gd name="T4" fmla="*/ 0 60000 65536"/>
                        <a:gd name="T5" fmla="*/ 0 60000 65536"/>
                        <a:gd name="T6" fmla="*/ 0 w 3131"/>
                        <a:gd name="T7" fmla="*/ 0 h 8"/>
                        <a:gd name="T8" fmla="*/ 3131 w 3131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1" h="8">
                          <a:moveTo>
                            <a:pt x="0" y="8"/>
                          </a:moveTo>
                          <a:lnTo>
                            <a:pt x="3131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2" name="Freeform 15"/>
                    <p:cNvSpPr>
                      <a:spLocks/>
                    </p:cNvSpPr>
                    <p:nvPr/>
                  </p:nvSpPr>
                  <p:spPr bwMode="auto">
                    <a:xfrm>
                      <a:off x="2426" y="2205"/>
                      <a:ext cx="3131" cy="8"/>
                    </a:xfrm>
                    <a:custGeom>
                      <a:avLst/>
                      <a:gdLst>
                        <a:gd name="T0" fmla="*/ 0 w 3131"/>
                        <a:gd name="T1" fmla="*/ 8 h 8"/>
                        <a:gd name="T2" fmla="*/ 3131 w 3131"/>
                        <a:gd name="T3" fmla="*/ 0 h 8"/>
                        <a:gd name="T4" fmla="*/ 0 60000 65536"/>
                        <a:gd name="T5" fmla="*/ 0 60000 65536"/>
                        <a:gd name="T6" fmla="*/ 0 w 3131"/>
                        <a:gd name="T7" fmla="*/ 0 h 8"/>
                        <a:gd name="T8" fmla="*/ 3131 w 3131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1" h="8">
                          <a:moveTo>
                            <a:pt x="0" y="8"/>
                          </a:moveTo>
                          <a:lnTo>
                            <a:pt x="3131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3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2409" y="1955"/>
                      <a:ext cx="3132" cy="8"/>
                    </a:xfrm>
                    <a:custGeom>
                      <a:avLst/>
                      <a:gdLst>
                        <a:gd name="T0" fmla="*/ 0 w 3132"/>
                        <a:gd name="T1" fmla="*/ 0 h 8"/>
                        <a:gd name="T2" fmla="*/ 3132 w 3132"/>
                        <a:gd name="T3" fmla="*/ 8 h 8"/>
                        <a:gd name="T4" fmla="*/ 0 60000 65536"/>
                        <a:gd name="T5" fmla="*/ 0 60000 65536"/>
                        <a:gd name="T6" fmla="*/ 0 w 3132"/>
                        <a:gd name="T7" fmla="*/ 0 h 8"/>
                        <a:gd name="T8" fmla="*/ 3132 w 3132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2" h="8">
                          <a:moveTo>
                            <a:pt x="0" y="0"/>
                          </a:moveTo>
                          <a:lnTo>
                            <a:pt x="3132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4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2434" y="1444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5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2426" y="1207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6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2426" y="949"/>
                      <a:ext cx="3123" cy="8"/>
                    </a:xfrm>
                    <a:custGeom>
                      <a:avLst/>
                      <a:gdLst>
                        <a:gd name="T0" fmla="*/ 0 w 3123"/>
                        <a:gd name="T1" fmla="*/ 0 h 8"/>
                        <a:gd name="T2" fmla="*/ 3123 w 3123"/>
                        <a:gd name="T3" fmla="*/ 8 h 8"/>
                        <a:gd name="T4" fmla="*/ 0 60000 65536"/>
                        <a:gd name="T5" fmla="*/ 0 60000 65536"/>
                        <a:gd name="T6" fmla="*/ 0 w 3123"/>
                        <a:gd name="T7" fmla="*/ 0 h 8"/>
                        <a:gd name="T8" fmla="*/ 3123 w 3123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3" h="8">
                          <a:moveTo>
                            <a:pt x="0" y="0"/>
                          </a:moveTo>
                          <a:lnTo>
                            <a:pt x="3123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7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2426" y="708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8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2434" y="446"/>
                      <a:ext cx="3115" cy="8"/>
                    </a:xfrm>
                    <a:custGeom>
                      <a:avLst/>
                      <a:gdLst>
                        <a:gd name="T0" fmla="*/ 0 w 3115"/>
                        <a:gd name="T1" fmla="*/ 0 h 8"/>
                        <a:gd name="T2" fmla="*/ 3115 w 3115"/>
                        <a:gd name="T3" fmla="*/ 8 h 8"/>
                        <a:gd name="T4" fmla="*/ 0 60000 65536"/>
                        <a:gd name="T5" fmla="*/ 0 60000 65536"/>
                        <a:gd name="T6" fmla="*/ 0 w 3115"/>
                        <a:gd name="T7" fmla="*/ 0 h 8"/>
                        <a:gd name="T8" fmla="*/ 3115 w 3115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15" h="8">
                          <a:moveTo>
                            <a:pt x="0" y="0"/>
                          </a:moveTo>
                          <a:lnTo>
                            <a:pt x="3115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29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2426" y="210"/>
                      <a:ext cx="3115" cy="8"/>
                    </a:xfrm>
                    <a:custGeom>
                      <a:avLst/>
                      <a:gdLst>
                        <a:gd name="T0" fmla="*/ 0 w 3115"/>
                        <a:gd name="T1" fmla="*/ 0 h 8"/>
                        <a:gd name="T2" fmla="*/ 3115 w 3115"/>
                        <a:gd name="T3" fmla="*/ 8 h 8"/>
                        <a:gd name="T4" fmla="*/ 0 60000 65536"/>
                        <a:gd name="T5" fmla="*/ 0 60000 65536"/>
                        <a:gd name="T6" fmla="*/ 0 w 3115"/>
                        <a:gd name="T7" fmla="*/ 0 h 8"/>
                        <a:gd name="T8" fmla="*/ 3115 w 3115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15" h="8">
                          <a:moveTo>
                            <a:pt x="0" y="0"/>
                          </a:moveTo>
                          <a:lnTo>
                            <a:pt x="3115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0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2937" y="203"/>
                      <a:ext cx="8" cy="3026"/>
                    </a:xfrm>
                    <a:custGeom>
                      <a:avLst/>
                      <a:gdLst>
                        <a:gd name="T0" fmla="*/ 8 w 8"/>
                        <a:gd name="T1" fmla="*/ 0 h 3026"/>
                        <a:gd name="T2" fmla="*/ 0 w 8"/>
                        <a:gd name="T3" fmla="*/ 3026 h 3026"/>
                        <a:gd name="T4" fmla="*/ 0 60000 65536"/>
                        <a:gd name="T5" fmla="*/ 0 60000 65536"/>
                        <a:gd name="T6" fmla="*/ 0 w 8"/>
                        <a:gd name="T7" fmla="*/ 0 h 3026"/>
                        <a:gd name="T8" fmla="*/ 8 w 8"/>
                        <a:gd name="T9" fmla="*/ 3026 h 3026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8" h="3026">
                          <a:moveTo>
                            <a:pt x="8" y="0"/>
                          </a:moveTo>
                          <a:lnTo>
                            <a:pt x="0" y="302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1" name="Freeform 24"/>
                    <p:cNvSpPr>
                      <a:spLocks/>
                    </p:cNvSpPr>
                    <p:nvPr/>
                  </p:nvSpPr>
                  <p:spPr bwMode="auto">
                    <a:xfrm>
                      <a:off x="3198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2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3470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3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3707" y="219"/>
                      <a:ext cx="9" cy="3010"/>
                    </a:xfrm>
                    <a:custGeom>
                      <a:avLst/>
                      <a:gdLst>
                        <a:gd name="T0" fmla="*/ 9 w 9"/>
                        <a:gd name="T1" fmla="*/ 0 h 3010"/>
                        <a:gd name="T2" fmla="*/ 0 w 9"/>
                        <a:gd name="T3" fmla="*/ 3010 h 3010"/>
                        <a:gd name="T4" fmla="*/ 0 60000 65536"/>
                        <a:gd name="T5" fmla="*/ 0 60000 65536"/>
                        <a:gd name="T6" fmla="*/ 0 w 9"/>
                        <a:gd name="T7" fmla="*/ 0 h 3010"/>
                        <a:gd name="T8" fmla="*/ 9 w 9"/>
                        <a:gd name="T9" fmla="*/ 3010 h 3010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9" h="3010">
                          <a:moveTo>
                            <a:pt x="9" y="0"/>
                          </a:moveTo>
                          <a:lnTo>
                            <a:pt x="0" y="301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4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5545" y="269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5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4494" y="203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6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4762" y="219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7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5012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8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5284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39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09" y="3221"/>
                      <a:ext cx="313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40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4238" y="164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114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14" y="1660"/>
                    <a:ext cx="317" cy="36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>
                        <a:latin typeface="Verdana" pitchFamily="34" charset="0"/>
                      </a:rPr>
                      <a:t>х</a:t>
                    </a:r>
                  </a:p>
                </p:txBody>
              </p:sp>
              <p:sp>
                <p:nvSpPr>
                  <p:cNvPr id="4115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4" y="164"/>
                    <a:ext cx="317" cy="36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>
                        <a:latin typeface="Verdana" pitchFamily="34" charset="0"/>
                      </a:rPr>
                      <a:t>у</a:t>
                    </a:r>
                  </a:p>
                </p:txBody>
              </p:sp>
            </p:grpSp>
            <p:cxnSp>
              <p:nvCxnSpPr>
                <p:cNvPr id="71" name="Прямая со стрелкой 70"/>
                <p:cNvCxnSpPr/>
                <p:nvPr/>
              </p:nvCxnSpPr>
              <p:spPr>
                <a:xfrm>
                  <a:off x="571472" y="1928521"/>
                  <a:ext cx="3569982" cy="2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 стрелкой 71"/>
                <p:cNvCxnSpPr/>
                <p:nvPr/>
              </p:nvCxnSpPr>
              <p:spPr>
                <a:xfrm rot="5400000" flipH="1" flipV="1">
                  <a:off x="359211" y="1991970"/>
                  <a:ext cx="2785939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8" name="Прямая соединительная линия 67"/>
              <p:cNvCxnSpPr/>
              <p:nvPr/>
            </p:nvCxnSpPr>
            <p:spPr>
              <a:xfrm rot="5400000">
                <a:off x="1250757" y="3820873"/>
                <a:ext cx="2071866" cy="224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Полилиния 68"/>
              <p:cNvSpPr/>
              <p:nvPr/>
            </p:nvSpPr>
            <p:spPr>
              <a:xfrm>
                <a:off x="1928562" y="3214463"/>
                <a:ext cx="1499869" cy="1286044"/>
              </a:xfrm>
              <a:custGeom>
                <a:avLst/>
                <a:gdLst>
                  <a:gd name="connsiteX0" fmla="*/ 6350 w 1978025"/>
                  <a:gd name="connsiteY0" fmla="*/ 1085850 h 1085850"/>
                  <a:gd name="connsiteX1" fmla="*/ 139700 w 1978025"/>
                  <a:gd name="connsiteY1" fmla="*/ 581025 h 1085850"/>
                  <a:gd name="connsiteX2" fmla="*/ 844550 w 1978025"/>
                  <a:gd name="connsiteY2" fmla="*/ 228600 h 1085850"/>
                  <a:gd name="connsiteX3" fmla="*/ 1978025 w 1978025"/>
                  <a:gd name="connsiteY3" fmla="*/ 0 h 1085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8025" h="1085850">
                    <a:moveTo>
                      <a:pt x="6350" y="1085850"/>
                    </a:moveTo>
                    <a:cubicBezTo>
                      <a:pt x="3175" y="904875"/>
                      <a:pt x="0" y="723900"/>
                      <a:pt x="139700" y="581025"/>
                    </a:cubicBezTo>
                    <a:cubicBezTo>
                      <a:pt x="279400" y="438150"/>
                      <a:pt x="538163" y="325438"/>
                      <a:pt x="844550" y="228600"/>
                    </a:cubicBezTo>
                    <a:cubicBezTo>
                      <a:pt x="1150938" y="131763"/>
                      <a:pt x="1978025" y="0"/>
                      <a:pt x="1978025" y="0"/>
                    </a:cubicBezTo>
                  </a:path>
                </a:pathLst>
              </a:cu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sp>
        <p:nvSpPr>
          <p:cNvPr id="45" name="Rectangle 57"/>
          <p:cNvSpPr>
            <a:spLocks noChangeArrowheads="1"/>
          </p:cNvSpPr>
          <p:nvPr/>
        </p:nvSpPr>
        <p:spPr bwMode="auto">
          <a:xfrm>
            <a:off x="5667376" y="1143001"/>
            <a:ext cx="4752975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Tx/>
              <a:buAutoNum type="arabicPeriod"/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E(f)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3. Четность.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4. Точки пересечения с осями.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5. Промежутки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знакопостоянства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6. Возрастание, убывание.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7. Разрывы/непрерывность.</a:t>
            </a:r>
          </a:p>
        </p:txBody>
      </p:sp>
    </p:spTree>
    <p:extLst>
      <p:ext uri="{BB962C8B-B14F-4D97-AF65-F5344CB8AC3E}">
        <p14:creationId xmlns:p14="http://schemas.microsoft.com/office/powerpoint/2010/main" val="274740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3CCA4-C619-446E-BEDF-35E96DF81E41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75" name="TextBox 1"/>
          <p:cNvSpPr txBox="1">
            <a:spLocks noChangeArrowheads="1"/>
          </p:cNvSpPr>
          <p:nvPr/>
        </p:nvSpPr>
        <p:spPr bwMode="auto">
          <a:xfrm>
            <a:off x="2524126" y="428625"/>
            <a:ext cx="7775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Свойства функции у = </a:t>
            </a:r>
            <a:r>
              <a:rPr lang="en-US" sz="3200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log</a:t>
            </a:r>
            <a:r>
              <a:rPr lang="en-US" sz="2000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a</a:t>
            </a:r>
            <a:r>
              <a:rPr lang="en-US" sz="32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x, 0 &lt; a &lt; 1</a:t>
            </a:r>
            <a:r>
              <a:rPr lang="ru-RU" sz="32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.</a:t>
            </a:r>
          </a:p>
        </p:txBody>
      </p:sp>
      <p:sp>
        <p:nvSpPr>
          <p:cNvPr id="5126" name="Rectangle 57"/>
          <p:cNvSpPr>
            <a:spLocks noChangeArrowheads="1"/>
          </p:cNvSpPr>
          <p:nvPr/>
        </p:nvSpPr>
        <p:spPr bwMode="auto">
          <a:xfrm>
            <a:off x="5591175" y="965121"/>
            <a:ext cx="4826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D (f)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– множество всех положительных чисел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+.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E (f)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- множество всех действительных чисел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3. Функция является ни четной, ни нечетной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4. При всех значениях </a:t>
            </a:r>
            <a:r>
              <a:rPr lang="ru-RU" sz="2200" b="1" i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график функции пересекает ось абсцисс в точке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= 1.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5. Промежутки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знакопостоянства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у &gt; 0 при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€ (0; 1)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у &lt; 0 при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€ (1; +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</a:rPr>
              <a:t>∞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6. Функция убывает при </a:t>
            </a:r>
            <a:endParaRPr lang="en-US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€ (0; +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</a:rPr>
              <a:t>∞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7. Функция непрерывна.</a:t>
            </a:r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1772591" y="1268413"/>
            <a:ext cx="3832703" cy="3960812"/>
            <a:chOff x="294" y="709"/>
            <a:chExt cx="1715" cy="1373"/>
          </a:xfrm>
        </p:grpSpPr>
        <p:grpSp>
          <p:nvGrpSpPr>
            <p:cNvPr id="5128" name="Группа 34"/>
            <p:cNvGrpSpPr>
              <a:grpSpLocks/>
            </p:cNvGrpSpPr>
            <p:nvPr/>
          </p:nvGrpSpPr>
          <p:grpSpPr bwMode="auto">
            <a:xfrm>
              <a:off x="294" y="709"/>
              <a:ext cx="1715" cy="1373"/>
              <a:chOff x="5214938" y="2786063"/>
              <a:chExt cx="2723557" cy="2179637"/>
            </a:xfrm>
          </p:grpSpPr>
          <p:grpSp>
            <p:nvGrpSpPr>
              <p:cNvPr id="5132" name="Группа 148"/>
              <p:cNvGrpSpPr>
                <a:grpSpLocks/>
              </p:cNvGrpSpPr>
              <p:nvPr/>
            </p:nvGrpSpPr>
            <p:grpSpPr bwMode="auto">
              <a:xfrm>
                <a:off x="5214938" y="2857500"/>
                <a:ext cx="2723557" cy="2108200"/>
                <a:chOff x="571472" y="500042"/>
                <a:chExt cx="3754118" cy="2904689"/>
              </a:xfrm>
            </p:grpSpPr>
            <p:grpSp>
              <p:nvGrpSpPr>
                <p:cNvPr id="5135" name="Group 7"/>
                <p:cNvGrpSpPr>
                  <a:grpSpLocks/>
                </p:cNvGrpSpPr>
                <p:nvPr/>
              </p:nvGrpSpPr>
              <p:grpSpPr bwMode="auto">
                <a:xfrm>
                  <a:off x="571472" y="500042"/>
                  <a:ext cx="3754118" cy="2904689"/>
                  <a:chOff x="2409" y="164"/>
                  <a:chExt cx="3321" cy="3107"/>
                </a:xfrm>
              </p:grpSpPr>
              <p:grpSp>
                <p:nvGrpSpPr>
                  <p:cNvPr id="5138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2409" y="164"/>
                    <a:ext cx="3148" cy="3107"/>
                    <a:chOff x="2409" y="164"/>
                    <a:chExt cx="3148" cy="3107"/>
                  </a:xfrm>
                </p:grpSpPr>
                <p:sp>
                  <p:nvSpPr>
                    <p:cNvPr id="5141" name="Freeform 9"/>
                    <p:cNvSpPr>
                      <a:spLocks/>
                    </p:cNvSpPr>
                    <p:nvPr/>
                  </p:nvSpPr>
                  <p:spPr bwMode="auto">
                    <a:xfrm>
                      <a:off x="2426" y="211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4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409" y="2945"/>
                      <a:ext cx="3124" cy="8"/>
                    </a:xfrm>
                    <a:custGeom>
                      <a:avLst/>
                      <a:gdLst>
                        <a:gd name="T0" fmla="*/ 0 w 3124"/>
                        <a:gd name="T1" fmla="*/ 0 h 8"/>
                        <a:gd name="T2" fmla="*/ 3124 w 3124"/>
                        <a:gd name="T3" fmla="*/ 8 h 8"/>
                        <a:gd name="T4" fmla="*/ 0 60000 65536"/>
                        <a:gd name="T5" fmla="*/ 0 60000 65536"/>
                        <a:gd name="T6" fmla="*/ 0 w 3124"/>
                        <a:gd name="T7" fmla="*/ 0 h 8"/>
                        <a:gd name="T8" fmla="*/ 3124 w 3124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4" h="8">
                          <a:moveTo>
                            <a:pt x="0" y="0"/>
                          </a:moveTo>
                          <a:lnTo>
                            <a:pt x="3124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4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2677" y="211"/>
                      <a:ext cx="8" cy="2994"/>
                    </a:xfrm>
                    <a:custGeom>
                      <a:avLst/>
                      <a:gdLst>
                        <a:gd name="T0" fmla="*/ 0 w 8"/>
                        <a:gd name="T1" fmla="*/ 0 h 2994"/>
                        <a:gd name="T2" fmla="*/ 8 w 8"/>
                        <a:gd name="T3" fmla="*/ 2994 h 2994"/>
                        <a:gd name="T4" fmla="*/ 0 60000 65536"/>
                        <a:gd name="T5" fmla="*/ 0 60000 65536"/>
                        <a:gd name="T6" fmla="*/ 0 w 8"/>
                        <a:gd name="T7" fmla="*/ 0 h 2994"/>
                        <a:gd name="T8" fmla="*/ 8 w 8"/>
                        <a:gd name="T9" fmla="*/ 2994 h 2994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8" h="2994">
                          <a:moveTo>
                            <a:pt x="0" y="0"/>
                          </a:moveTo>
                          <a:lnTo>
                            <a:pt x="8" y="2994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44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26" y="2704"/>
                      <a:ext cx="313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45" name="Freeform 13"/>
                    <p:cNvSpPr>
                      <a:spLocks/>
                    </p:cNvSpPr>
                    <p:nvPr/>
                  </p:nvSpPr>
                  <p:spPr bwMode="auto">
                    <a:xfrm>
                      <a:off x="2426" y="3203"/>
                      <a:ext cx="3124" cy="8"/>
                    </a:xfrm>
                    <a:custGeom>
                      <a:avLst/>
                      <a:gdLst>
                        <a:gd name="T0" fmla="*/ 0 w 3124"/>
                        <a:gd name="T1" fmla="*/ 0 h 8"/>
                        <a:gd name="T2" fmla="*/ 3124 w 3124"/>
                        <a:gd name="T3" fmla="*/ 8 h 8"/>
                        <a:gd name="T4" fmla="*/ 0 60000 65536"/>
                        <a:gd name="T5" fmla="*/ 0 60000 65536"/>
                        <a:gd name="T6" fmla="*/ 0 w 3124"/>
                        <a:gd name="T7" fmla="*/ 0 h 8"/>
                        <a:gd name="T8" fmla="*/ 3124 w 3124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4" h="8">
                          <a:moveTo>
                            <a:pt x="0" y="0"/>
                          </a:moveTo>
                          <a:lnTo>
                            <a:pt x="3124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46" name="Freeform 14"/>
                    <p:cNvSpPr>
                      <a:spLocks/>
                    </p:cNvSpPr>
                    <p:nvPr/>
                  </p:nvSpPr>
                  <p:spPr bwMode="auto">
                    <a:xfrm>
                      <a:off x="2418" y="2450"/>
                      <a:ext cx="3131" cy="8"/>
                    </a:xfrm>
                    <a:custGeom>
                      <a:avLst/>
                      <a:gdLst>
                        <a:gd name="T0" fmla="*/ 0 w 3131"/>
                        <a:gd name="T1" fmla="*/ 8 h 8"/>
                        <a:gd name="T2" fmla="*/ 3131 w 3131"/>
                        <a:gd name="T3" fmla="*/ 0 h 8"/>
                        <a:gd name="T4" fmla="*/ 0 60000 65536"/>
                        <a:gd name="T5" fmla="*/ 0 60000 65536"/>
                        <a:gd name="T6" fmla="*/ 0 w 3131"/>
                        <a:gd name="T7" fmla="*/ 0 h 8"/>
                        <a:gd name="T8" fmla="*/ 3131 w 3131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1" h="8">
                          <a:moveTo>
                            <a:pt x="0" y="8"/>
                          </a:moveTo>
                          <a:lnTo>
                            <a:pt x="3131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47" name="Freeform 15"/>
                    <p:cNvSpPr>
                      <a:spLocks/>
                    </p:cNvSpPr>
                    <p:nvPr/>
                  </p:nvSpPr>
                  <p:spPr bwMode="auto">
                    <a:xfrm>
                      <a:off x="2426" y="2205"/>
                      <a:ext cx="3131" cy="8"/>
                    </a:xfrm>
                    <a:custGeom>
                      <a:avLst/>
                      <a:gdLst>
                        <a:gd name="T0" fmla="*/ 0 w 3131"/>
                        <a:gd name="T1" fmla="*/ 8 h 8"/>
                        <a:gd name="T2" fmla="*/ 3131 w 3131"/>
                        <a:gd name="T3" fmla="*/ 0 h 8"/>
                        <a:gd name="T4" fmla="*/ 0 60000 65536"/>
                        <a:gd name="T5" fmla="*/ 0 60000 65536"/>
                        <a:gd name="T6" fmla="*/ 0 w 3131"/>
                        <a:gd name="T7" fmla="*/ 0 h 8"/>
                        <a:gd name="T8" fmla="*/ 3131 w 3131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1" h="8">
                          <a:moveTo>
                            <a:pt x="0" y="8"/>
                          </a:moveTo>
                          <a:lnTo>
                            <a:pt x="3131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48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2409" y="1955"/>
                      <a:ext cx="3132" cy="8"/>
                    </a:xfrm>
                    <a:custGeom>
                      <a:avLst/>
                      <a:gdLst>
                        <a:gd name="T0" fmla="*/ 0 w 3132"/>
                        <a:gd name="T1" fmla="*/ 0 h 8"/>
                        <a:gd name="T2" fmla="*/ 3132 w 3132"/>
                        <a:gd name="T3" fmla="*/ 8 h 8"/>
                        <a:gd name="T4" fmla="*/ 0 60000 65536"/>
                        <a:gd name="T5" fmla="*/ 0 60000 65536"/>
                        <a:gd name="T6" fmla="*/ 0 w 3132"/>
                        <a:gd name="T7" fmla="*/ 0 h 8"/>
                        <a:gd name="T8" fmla="*/ 3132 w 3132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2" h="8">
                          <a:moveTo>
                            <a:pt x="0" y="0"/>
                          </a:moveTo>
                          <a:lnTo>
                            <a:pt x="3132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49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2434" y="1444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0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2426" y="1207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1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2426" y="949"/>
                      <a:ext cx="3123" cy="8"/>
                    </a:xfrm>
                    <a:custGeom>
                      <a:avLst/>
                      <a:gdLst>
                        <a:gd name="T0" fmla="*/ 0 w 3123"/>
                        <a:gd name="T1" fmla="*/ 0 h 8"/>
                        <a:gd name="T2" fmla="*/ 3123 w 3123"/>
                        <a:gd name="T3" fmla="*/ 8 h 8"/>
                        <a:gd name="T4" fmla="*/ 0 60000 65536"/>
                        <a:gd name="T5" fmla="*/ 0 60000 65536"/>
                        <a:gd name="T6" fmla="*/ 0 w 3123"/>
                        <a:gd name="T7" fmla="*/ 0 h 8"/>
                        <a:gd name="T8" fmla="*/ 3123 w 3123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3" h="8">
                          <a:moveTo>
                            <a:pt x="0" y="0"/>
                          </a:moveTo>
                          <a:lnTo>
                            <a:pt x="3123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2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2426" y="708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3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2434" y="446"/>
                      <a:ext cx="3115" cy="8"/>
                    </a:xfrm>
                    <a:custGeom>
                      <a:avLst/>
                      <a:gdLst>
                        <a:gd name="T0" fmla="*/ 0 w 3115"/>
                        <a:gd name="T1" fmla="*/ 0 h 8"/>
                        <a:gd name="T2" fmla="*/ 3115 w 3115"/>
                        <a:gd name="T3" fmla="*/ 8 h 8"/>
                        <a:gd name="T4" fmla="*/ 0 60000 65536"/>
                        <a:gd name="T5" fmla="*/ 0 60000 65536"/>
                        <a:gd name="T6" fmla="*/ 0 w 3115"/>
                        <a:gd name="T7" fmla="*/ 0 h 8"/>
                        <a:gd name="T8" fmla="*/ 3115 w 3115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15" h="8">
                          <a:moveTo>
                            <a:pt x="0" y="0"/>
                          </a:moveTo>
                          <a:lnTo>
                            <a:pt x="3115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4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2426" y="210"/>
                      <a:ext cx="3115" cy="8"/>
                    </a:xfrm>
                    <a:custGeom>
                      <a:avLst/>
                      <a:gdLst>
                        <a:gd name="T0" fmla="*/ 0 w 3115"/>
                        <a:gd name="T1" fmla="*/ 0 h 8"/>
                        <a:gd name="T2" fmla="*/ 3115 w 3115"/>
                        <a:gd name="T3" fmla="*/ 8 h 8"/>
                        <a:gd name="T4" fmla="*/ 0 60000 65536"/>
                        <a:gd name="T5" fmla="*/ 0 60000 65536"/>
                        <a:gd name="T6" fmla="*/ 0 w 3115"/>
                        <a:gd name="T7" fmla="*/ 0 h 8"/>
                        <a:gd name="T8" fmla="*/ 3115 w 3115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15" h="8">
                          <a:moveTo>
                            <a:pt x="0" y="0"/>
                          </a:moveTo>
                          <a:lnTo>
                            <a:pt x="3115" y="8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5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2937" y="203"/>
                      <a:ext cx="8" cy="3026"/>
                    </a:xfrm>
                    <a:custGeom>
                      <a:avLst/>
                      <a:gdLst>
                        <a:gd name="T0" fmla="*/ 8 w 8"/>
                        <a:gd name="T1" fmla="*/ 0 h 3026"/>
                        <a:gd name="T2" fmla="*/ 0 w 8"/>
                        <a:gd name="T3" fmla="*/ 3026 h 3026"/>
                        <a:gd name="T4" fmla="*/ 0 60000 65536"/>
                        <a:gd name="T5" fmla="*/ 0 60000 65536"/>
                        <a:gd name="T6" fmla="*/ 0 w 8"/>
                        <a:gd name="T7" fmla="*/ 0 h 3026"/>
                        <a:gd name="T8" fmla="*/ 8 w 8"/>
                        <a:gd name="T9" fmla="*/ 3026 h 3026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8" h="3026">
                          <a:moveTo>
                            <a:pt x="8" y="0"/>
                          </a:moveTo>
                          <a:lnTo>
                            <a:pt x="0" y="302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6" name="Freeform 24"/>
                    <p:cNvSpPr>
                      <a:spLocks/>
                    </p:cNvSpPr>
                    <p:nvPr/>
                  </p:nvSpPr>
                  <p:spPr bwMode="auto">
                    <a:xfrm>
                      <a:off x="3198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7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3470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8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3707" y="219"/>
                      <a:ext cx="9" cy="3010"/>
                    </a:xfrm>
                    <a:custGeom>
                      <a:avLst/>
                      <a:gdLst>
                        <a:gd name="T0" fmla="*/ 9 w 9"/>
                        <a:gd name="T1" fmla="*/ 0 h 3010"/>
                        <a:gd name="T2" fmla="*/ 0 w 9"/>
                        <a:gd name="T3" fmla="*/ 3010 h 3010"/>
                        <a:gd name="T4" fmla="*/ 0 60000 65536"/>
                        <a:gd name="T5" fmla="*/ 0 60000 65536"/>
                        <a:gd name="T6" fmla="*/ 0 w 9"/>
                        <a:gd name="T7" fmla="*/ 0 h 3010"/>
                        <a:gd name="T8" fmla="*/ 9 w 9"/>
                        <a:gd name="T9" fmla="*/ 3010 h 3010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9" h="3010">
                          <a:moveTo>
                            <a:pt x="9" y="0"/>
                          </a:moveTo>
                          <a:lnTo>
                            <a:pt x="0" y="3010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9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5545" y="269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60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4494" y="203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61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4762" y="219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62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5012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63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5284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64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09" y="3221"/>
                      <a:ext cx="313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65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4238" y="164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139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12" y="1661"/>
                    <a:ext cx="318" cy="37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>
                        <a:latin typeface="Verdana" pitchFamily="34" charset="0"/>
                      </a:rPr>
                      <a:t>х</a:t>
                    </a:r>
                  </a:p>
                </p:txBody>
              </p:sp>
              <p:sp>
                <p:nvSpPr>
                  <p:cNvPr id="5140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6" y="164"/>
                    <a:ext cx="318" cy="37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>
                        <a:latin typeface="Verdana" pitchFamily="34" charset="0"/>
                      </a:rPr>
                      <a:t>у</a:t>
                    </a:r>
                  </a:p>
                </p:txBody>
              </p:sp>
            </p:grpSp>
            <p:cxnSp>
              <p:nvCxnSpPr>
                <p:cNvPr id="40" name="Прямая со стрелкой 39"/>
                <p:cNvCxnSpPr/>
                <p:nvPr/>
              </p:nvCxnSpPr>
              <p:spPr>
                <a:xfrm>
                  <a:off x="571472" y="1927848"/>
                  <a:ext cx="3570826" cy="2407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 стрелкой 40"/>
                <p:cNvCxnSpPr/>
                <p:nvPr/>
              </p:nvCxnSpPr>
              <p:spPr>
                <a:xfrm rot="5400000" flipH="1" flipV="1">
                  <a:off x="360310" y="1991642"/>
                  <a:ext cx="278525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>
                <a:off x="5465551" y="3821154"/>
                <a:ext cx="2071310" cy="112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Полилиния 37"/>
              <p:cNvSpPr/>
              <p:nvPr/>
            </p:nvSpPr>
            <p:spPr>
              <a:xfrm flipV="1">
                <a:off x="6143126" y="3357399"/>
                <a:ext cx="1499988" cy="1071036"/>
              </a:xfrm>
              <a:custGeom>
                <a:avLst/>
                <a:gdLst>
                  <a:gd name="connsiteX0" fmla="*/ 6350 w 1978025"/>
                  <a:gd name="connsiteY0" fmla="*/ 1085850 h 1085850"/>
                  <a:gd name="connsiteX1" fmla="*/ 139700 w 1978025"/>
                  <a:gd name="connsiteY1" fmla="*/ 581025 h 1085850"/>
                  <a:gd name="connsiteX2" fmla="*/ 844550 w 1978025"/>
                  <a:gd name="connsiteY2" fmla="*/ 228600 h 1085850"/>
                  <a:gd name="connsiteX3" fmla="*/ 1978025 w 1978025"/>
                  <a:gd name="connsiteY3" fmla="*/ 0 h 1085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8025" h="1085850">
                    <a:moveTo>
                      <a:pt x="6350" y="1085850"/>
                    </a:moveTo>
                    <a:cubicBezTo>
                      <a:pt x="3175" y="904875"/>
                      <a:pt x="0" y="723900"/>
                      <a:pt x="139700" y="581025"/>
                    </a:cubicBezTo>
                    <a:cubicBezTo>
                      <a:pt x="279400" y="438150"/>
                      <a:pt x="538163" y="325438"/>
                      <a:pt x="844550" y="228600"/>
                    </a:cubicBezTo>
                    <a:cubicBezTo>
                      <a:pt x="1150938" y="131763"/>
                      <a:pt x="1978025" y="0"/>
                      <a:pt x="1978025" y="0"/>
                    </a:cubicBezTo>
                  </a:path>
                </a:pathLst>
              </a:cu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5129" name="Группа 91"/>
            <p:cNvGrpSpPr>
              <a:grpSpLocks/>
            </p:cNvGrpSpPr>
            <p:nvPr/>
          </p:nvGrpSpPr>
          <p:grpSpPr bwMode="auto">
            <a:xfrm>
              <a:off x="839" y="1759"/>
              <a:ext cx="1022" cy="257"/>
              <a:chOff x="2143320" y="2443862"/>
              <a:chExt cx="1676647" cy="607867"/>
            </a:xfrm>
          </p:grpSpPr>
          <p:sp>
            <p:nvSpPr>
              <p:cNvPr id="72" name="Прямоугольник 71"/>
              <p:cNvSpPr/>
              <p:nvPr/>
            </p:nvSpPr>
            <p:spPr>
              <a:xfrm>
                <a:off x="2143320" y="2499478"/>
                <a:ext cx="1649423" cy="46046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graphicFrame>
            <p:nvGraphicFramePr>
              <p:cNvPr id="5122" name="Object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54069780"/>
                  </p:ext>
                </p:extLst>
              </p:nvPr>
            </p:nvGraphicFramePr>
            <p:xfrm>
              <a:off x="2143320" y="2443862"/>
              <a:ext cx="1676647" cy="60786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3" name="Формула" r:id="rId3" imgW="647640" imgH="228600" progId="Equation.3">
                      <p:embed/>
                    </p:oleObj>
                  </mc:Choice>
                  <mc:Fallback>
                    <p:oleObj name="Формула" r:id="rId3" imgW="647640" imgH="228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43320" y="2443862"/>
                            <a:ext cx="1676647" cy="60786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5130" name="Text Box 45"/>
            <p:cNvSpPr txBox="1">
              <a:spLocks noChangeArrowheads="1"/>
            </p:cNvSpPr>
            <p:nvPr/>
          </p:nvSpPr>
          <p:spPr bwMode="auto">
            <a:xfrm>
              <a:off x="839" y="1434"/>
              <a:ext cx="227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1</a:t>
              </a:r>
              <a:endParaRPr lang="ru-RU" sz="2400" b="1">
                <a:latin typeface="Times New Roman" pitchFamily="18" charset="0"/>
              </a:endParaRPr>
            </a:p>
          </p:txBody>
        </p:sp>
      </p:grpSp>
      <p:sp>
        <p:nvSpPr>
          <p:cNvPr id="45" name="Rectangle 57"/>
          <p:cNvSpPr>
            <a:spLocks noChangeArrowheads="1"/>
          </p:cNvSpPr>
          <p:nvPr/>
        </p:nvSpPr>
        <p:spPr bwMode="auto">
          <a:xfrm>
            <a:off x="5453064" y="1000126"/>
            <a:ext cx="4752975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Tx/>
              <a:buAutoNum type="arabicPeriod"/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E(f)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3. Четность.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4. Точки пересечения с осями.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5. Промежутки </a:t>
            </a:r>
            <a:r>
              <a:rPr lang="ru-RU" sz="2200" b="1" dirty="0" err="1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знакопостоянства</a:t>
            </a: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6. Возрастание, убывание.</a:t>
            </a:r>
          </a:p>
          <a:p>
            <a:pPr>
              <a:tabLst>
                <a:tab pos="457200" algn="l"/>
              </a:tabLst>
              <a:defRPr/>
            </a:pPr>
            <a:endParaRPr lang="ru-RU" sz="22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200" b="1" dirty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7. Разрывы/непрерывность.</a:t>
            </a:r>
          </a:p>
        </p:txBody>
      </p:sp>
    </p:spTree>
    <p:extLst>
      <p:ext uri="{BB962C8B-B14F-4D97-AF65-F5344CB8AC3E}">
        <p14:creationId xmlns:p14="http://schemas.microsoft.com/office/powerpoint/2010/main" val="321729620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4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996</Words>
  <Application>Microsoft Office PowerPoint</Application>
  <PresentationFormat>Широкоэкранный</PresentationFormat>
  <Paragraphs>241</Paragraphs>
  <Slides>25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Comic Sans MS</vt:lpstr>
      <vt:lpstr>Monotype Corsiva</vt:lpstr>
      <vt:lpstr>Times New Roman</vt:lpstr>
      <vt:lpstr>Verdana</vt:lpstr>
      <vt:lpstr>Wingdings</vt:lpstr>
      <vt:lpstr>Wingdings 2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ДЖОН НЕПЕР (1550-1617) </vt:lpstr>
      <vt:lpstr>ЛОГАРИФМИЧЕСКАЯ ЛИНЕЙКА </vt:lpstr>
      <vt:lpstr>Презентация PowerPoint</vt:lpstr>
      <vt:lpstr>Презентация PowerPoint</vt:lpstr>
      <vt:lpstr>Презентация PowerPoint</vt:lpstr>
      <vt:lpstr>Из указанных функций назовите логарифмическую.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ВЫЧИСЛИТЕ ЗНАЧЕНИЕ ВЫРАЖЕНИЯ: (ПРИМЕРЫ ИЗ ДЕМОНСТРАЦИОННОГО ВАРИАНТА ЕГЭ)</vt:lpstr>
      <vt:lpstr>Презентация PowerPoint</vt:lpstr>
      <vt:lpstr>Презентация PowerPoint</vt:lpstr>
      <vt:lpstr>Рефлексия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Александр</cp:lastModifiedBy>
  <cp:revision>24</cp:revision>
  <dcterms:created xsi:type="dcterms:W3CDTF">2016-02-16T09:09:04Z</dcterms:created>
  <dcterms:modified xsi:type="dcterms:W3CDTF">2016-02-16T18:09:10Z</dcterms:modified>
</cp:coreProperties>
</file>